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8" d="100"/>
          <a:sy n="68" d="100"/>
        </p:scale>
        <p:origin x="-72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0F3827-A247-B87F-4163-E06D32575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7C9ED95-68D2-7FF3-20F6-01EF22824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3F6E156-74B3-C483-1CA4-FE89203BF193}"/>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5" name="Footer Placeholder 4">
            <a:extLst>
              <a:ext uri="{FF2B5EF4-FFF2-40B4-BE49-F238E27FC236}">
                <a16:creationId xmlns="" xmlns:a16="http://schemas.microsoft.com/office/drawing/2014/main" id="{2C945FAB-382E-0461-B1D0-C66A4D610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D6FC35E-C32A-E912-CAEC-82E590306F21}"/>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82265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588BC-1072-52E5-41F5-6E9040B2F6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C964C6C-E4B5-CF83-D41D-97DD1CF7F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F154203-1883-8E83-C014-861FF6941DBF}"/>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5" name="Footer Placeholder 4">
            <a:extLst>
              <a:ext uri="{FF2B5EF4-FFF2-40B4-BE49-F238E27FC236}">
                <a16:creationId xmlns="" xmlns:a16="http://schemas.microsoft.com/office/drawing/2014/main" id="{64DB7D19-4256-1687-1EBF-D0F10AF78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6003E69-0C4E-638B-CA1C-EA5FE26CD4DA}"/>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0674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F8FD1C1-E885-21FA-7015-2F4F851A9F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606558-BABB-25D3-91A2-E1BFED534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23E2D2B-D8E5-44B9-B098-78E4D070766A}"/>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5" name="Footer Placeholder 4">
            <a:extLst>
              <a:ext uri="{FF2B5EF4-FFF2-40B4-BE49-F238E27FC236}">
                <a16:creationId xmlns="" xmlns:a16="http://schemas.microsoft.com/office/drawing/2014/main" id="{29EC3E9C-B938-EB0F-192D-E52461C90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5797EEF-CF24-64BB-A499-F67FC0F623E4}"/>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6995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73440D-907A-2774-3E63-3BAF8E834E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A957CDF-6C35-0A9C-E06B-5B16F1E89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59B1739-9E9B-E3F5-708A-90D5DC40405B}"/>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5" name="Footer Placeholder 4">
            <a:extLst>
              <a:ext uri="{FF2B5EF4-FFF2-40B4-BE49-F238E27FC236}">
                <a16:creationId xmlns="" xmlns:a16="http://schemas.microsoft.com/office/drawing/2014/main" id="{AC5CFD5E-8EED-AB04-4FAF-2FEADF96E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A169D92-6FBB-D89E-3581-4B87558A9484}"/>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25231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02334-50A2-E76D-D971-DC6C4026F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FF8E86B-6A23-0D90-17CB-E669D9BC6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C6F7DF5-BBC4-B71E-183A-832F4BA7DE4D}"/>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5" name="Footer Placeholder 4">
            <a:extLst>
              <a:ext uri="{FF2B5EF4-FFF2-40B4-BE49-F238E27FC236}">
                <a16:creationId xmlns="" xmlns:a16="http://schemas.microsoft.com/office/drawing/2014/main" id="{3AE492E2-8924-BBBC-215B-6CCBF1AEE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85583AC-A19F-D4C2-6AA3-B919CD1E71CC}"/>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301441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2A98BB-6A00-BA12-0DCC-5E07DC1FE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43D1382-F36E-9195-278E-F1964D27B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F7B4D731-8F1D-565B-8BFF-EB8B00546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37E1FB7-3491-4FCC-E5D5-A079F400EC64}"/>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6" name="Footer Placeholder 5">
            <a:extLst>
              <a:ext uri="{FF2B5EF4-FFF2-40B4-BE49-F238E27FC236}">
                <a16:creationId xmlns="" xmlns:a16="http://schemas.microsoft.com/office/drawing/2014/main" id="{8A01FFBF-69B9-B25C-BF48-1F3264077E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CFE49FF-812B-B9A0-5405-3D921DF85A3A}"/>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96806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788BF-15C8-A217-B1F5-D6BF8172AD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37F3538-2A8B-4DA5-E0DD-13EC2CA70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91E7E55-2313-4998-87E3-F22118103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0AD5D30-881C-DD15-CC55-6AFA1B5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A448DD6-1F0E-E592-6C74-AA3ACD4E52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E7EAFCD-3063-CA8B-72D2-1F0589000D51}"/>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8" name="Footer Placeholder 7">
            <a:extLst>
              <a:ext uri="{FF2B5EF4-FFF2-40B4-BE49-F238E27FC236}">
                <a16:creationId xmlns="" xmlns:a16="http://schemas.microsoft.com/office/drawing/2014/main" id="{7A4CE1A0-5896-7549-01FC-707E85787C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CD7C2DE-C935-2710-D7D5-CF1F1FA28F81}"/>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93779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C7839-0D2B-A6C4-78DE-2760F1513B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CEBFAD2-CEFD-E057-5CDD-16F90EEF6B86}"/>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4" name="Footer Placeholder 3">
            <a:extLst>
              <a:ext uri="{FF2B5EF4-FFF2-40B4-BE49-F238E27FC236}">
                <a16:creationId xmlns="" xmlns:a16="http://schemas.microsoft.com/office/drawing/2014/main" id="{50A52D1D-8310-3C02-E9B5-D9D1E73BC9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76B7009-F16D-78EA-1CA2-519BA7737453}"/>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358366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C9E8DD2-7E2F-9BCB-DB1C-80F07C450B7D}"/>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3" name="Footer Placeholder 2">
            <a:extLst>
              <a:ext uri="{FF2B5EF4-FFF2-40B4-BE49-F238E27FC236}">
                <a16:creationId xmlns="" xmlns:a16="http://schemas.microsoft.com/office/drawing/2014/main" id="{CB4A540D-1993-7F91-C44E-E0F70B2952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866EEBA-9A1E-CDA6-9AA0-0A0BD4EDB60F}"/>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377274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8BAC19-E12D-995C-68D7-CC3BC65D4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D26D242-D4DA-CBAF-D3A6-9854CC5D5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ECDE9D2-0691-B1A1-07FC-4D23E3C3C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DFA8373-E53C-B9DC-A397-281C3CDE5131}"/>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6" name="Footer Placeholder 5">
            <a:extLst>
              <a:ext uri="{FF2B5EF4-FFF2-40B4-BE49-F238E27FC236}">
                <a16:creationId xmlns="" xmlns:a16="http://schemas.microsoft.com/office/drawing/2014/main" id="{FEA0E5E1-9153-D255-927C-D235B3AD8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E521D29-7BF3-43FA-56BD-77470F2CA423}"/>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9465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144DD4-7182-E04A-F554-50275C5A5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E45A31B-9CAF-3321-1112-B222592E4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E0236A-7194-7139-B397-E01A5414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1C0CFA-BCB8-2E6C-898D-1AE0061FE454}"/>
              </a:ext>
            </a:extLst>
          </p:cNvPr>
          <p:cNvSpPr>
            <a:spLocks noGrp="1"/>
          </p:cNvSpPr>
          <p:nvPr>
            <p:ph type="dt" sz="half" idx="10"/>
          </p:nvPr>
        </p:nvSpPr>
        <p:spPr/>
        <p:txBody>
          <a:bodyPr/>
          <a:lstStyle/>
          <a:p>
            <a:fld id="{16F7574E-E542-4AC2-B4BA-8A4142493DE3}" type="datetimeFigureOut">
              <a:rPr lang="en-IN" smtClean="0"/>
              <a:pPr/>
              <a:t>20-07-2023</a:t>
            </a:fld>
            <a:endParaRPr lang="en-IN"/>
          </a:p>
        </p:txBody>
      </p:sp>
      <p:sp>
        <p:nvSpPr>
          <p:cNvPr id="6" name="Footer Placeholder 5">
            <a:extLst>
              <a:ext uri="{FF2B5EF4-FFF2-40B4-BE49-F238E27FC236}">
                <a16:creationId xmlns="" xmlns:a16="http://schemas.microsoft.com/office/drawing/2014/main" id="{0FDAC92D-4008-679A-DC76-B11336F55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A022F5A-A893-AA72-FDCA-9BC15C51E854}"/>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43488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B7D9DDF-82EC-D6E1-53F5-ED60A18E0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F46BA3E-544D-E707-27E2-EA80B33B1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8EFC7A-7DCF-3004-7F87-33C6E137C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7574E-E542-4AC2-B4BA-8A4142493DE3}" type="datetimeFigureOut">
              <a:rPr lang="en-IN" smtClean="0"/>
              <a:pPr/>
              <a:t>20-07-2023</a:t>
            </a:fld>
            <a:endParaRPr lang="en-IN"/>
          </a:p>
        </p:txBody>
      </p:sp>
      <p:sp>
        <p:nvSpPr>
          <p:cNvPr id="5" name="Footer Placeholder 4">
            <a:extLst>
              <a:ext uri="{FF2B5EF4-FFF2-40B4-BE49-F238E27FC236}">
                <a16:creationId xmlns="" xmlns:a16="http://schemas.microsoft.com/office/drawing/2014/main" id="{2C0E32EC-6DCA-C5CB-99D8-97D5B576D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E6D1712-F9D2-1C02-7491-C5E43B0C4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721925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08745-FAFB-5857-98DB-E1B4D1FE42D0}"/>
              </a:ext>
            </a:extLst>
          </p:cNvPr>
          <p:cNvSpPr>
            <a:spLocks noGrp="1"/>
          </p:cNvSpPr>
          <p:nvPr>
            <p:ph type="ctrTitle"/>
          </p:nvPr>
        </p:nvSpPr>
        <p:spPr>
          <a:xfrm>
            <a:off x="3091313" y="2235200"/>
            <a:ext cx="6009373" cy="1193800"/>
          </a:xfrm>
          <a:scene3d>
            <a:camera prst="perspectiveFront"/>
            <a:lightRig rig="threePt" dir="t"/>
          </a:scene3d>
        </p:spPr>
        <p:txBody>
          <a:bodyPr/>
          <a:lstStyle/>
          <a:p>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REGRESSION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39305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189" y="205712"/>
            <a:ext cx="10952896" cy="6524863"/>
          </a:xfrm>
          <a:prstGeom prst="rect">
            <a:avLst/>
          </a:prstGeom>
        </p:spPr>
        <p:txBody>
          <a:bodyPr wrap="square">
            <a:spAutoFit/>
          </a:bodyPr>
          <a:lstStyle/>
          <a:p>
            <a:r>
              <a:rPr lang="en-US" sz="2800" b="1" u="sng" dirty="0" smtClean="0"/>
              <a:t>Fitted Values and Residuals:</a:t>
            </a:r>
          </a:p>
          <a:p>
            <a:endParaRPr lang="en-US" sz="2800" b="1" u="sng" dirty="0" smtClean="0"/>
          </a:p>
          <a:p>
            <a:pPr algn="just"/>
            <a:r>
              <a:rPr lang="en-US" sz="2800" dirty="0" smtClean="0"/>
              <a:t>Important concepts in regression analysis are the </a:t>
            </a:r>
            <a:r>
              <a:rPr lang="en-US" sz="2800" i="1" dirty="0" smtClean="0"/>
              <a:t>fitted values (the  </a:t>
            </a:r>
            <a:r>
              <a:rPr lang="en-US" sz="2800" i="1" dirty="0" err="1" smtClean="0"/>
              <a:t>redictions</a:t>
            </a:r>
            <a:r>
              <a:rPr lang="en-US" sz="2800" i="1" dirty="0" smtClean="0"/>
              <a:t>) and residuals (prediction errors). In general, the data doesn’t fall exactly on a line, so the </a:t>
            </a:r>
            <a:r>
              <a:rPr lang="en-US" sz="2800" dirty="0" smtClean="0"/>
              <a:t>regression equation should include an explicit error term </a:t>
            </a:r>
            <a:r>
              <a:rPr lang="en-US" sz="2800" i="1" dirty="0" err="1" smtClean="0"/>
              <a:t>ei</a:t>
            </a:r>
            <a:r>
              <a:rPr lang="en-US" sz="2800" i="1" dirty="0" smtClean="0"/>
              <a:t>:</a:t>
            </a:r>
          </a:p>
          <a:p>
            <a:pPr algn="just"/>
            <a:endParaRPr lang="en-US" sz="2800" i="1" dirty="0" smtClean="0"/>
          </a:p>
          <a:p>
            <a:pPr algn="just"/>
            <a:endParaRPr lang="en-US" sz="1200" i="1" dirty="0" smtClean="0"/>
          </a:p>
          <a:p>
            <a:pPr algn="just"/>
            <a:r>
              <a:rPr lang="en-US" sz="2800" dirty="0" smtClean="0"/>
              <a:t>The fitted values, also referred to as the </a:t>
            </a:r>
            <a:r>
              <a:rPr lang="en-US" sz="2800" i="1" dirty="0" smtClean="0"/>
              <a:t>predicted values, are typically denoted by Yi </a:t>
            </a:r>
            <a:r>
              <a:rPr lang="en-US" sz="2800" dirty="0" smtClean="0"/>
              <a:t>(Y-hat). These are given by:</a:t>
            </a:r>
          </a:p>
          <a:p>
            <a:pPr algn="just"/>
            <a:endParaRPr lang="en-US" sz="2800" dirty="0" smtClean="0"/>
          </a:p>
          <a:p>
            <a:pPr algn="just"/>
            <a:endParaRPr lang="en-US" sz="1400" dirty="0" smtClean="0"/>
          </a:p>
          <a:p>
            <a:pPr algn="just"/>
            <a:r>
              <a:rPr lang="en-US" sz="2800" dirty="0" smtClean="0"/>
              <a:t>We compute the residuals </a:t>
            </a:r>
            <a:r>
              <a:rPr lang="en-US" sz="2800" i="1" dirty="0" err="1" smtClean="0"/>
              <a:t>ei</a:t>
            </a:r>
            <a:r>
              <a:rPr lang="en-US" sz="2800" i="1" dirty="0" smtClean="0"/>
              <a:t> by subtracting the predicted values from the original </a:t>
            </a:r>
            <a:r>
              <a:rPr lang="en-US" sz="2800" dirty="0" smtClean="0"/>
              <a:t>data:</a:t>
            </a:r>
          </a:p>
          <a:p>
            <a:endParaRPr lang="en-US" sz="2800" b="1" i="1" u="sng" dirty="0" smtClean="0"/>
          </a:p>
          <a:p>
            <a:endParaRPr lang="en-US" sz="2800" b="1" u="sng" dirty="0"/>
          </a:p>
        </p:txBody>
      </p:sp>
      <p:pic>
        <p:nvPicPr>
          <p:cNvPr id="4098" name="Picture 2"/>
          <p:cNvPicPr>
            <a:picLocks noChangeAspect="1" noChangeArrowheads="1"/>
          </p:cNvPicPr>
          <p:nvPr/>
        </p:nvPicPr>
        <p:blipFill>
          <a:blip r:embed="rId2"/>
          <a:srcRect/>
          <a:stretch>
            <a:fillRect/>
          </a:stretch>
        </p:blipFill>
        <p:spPr bwMode="auto">
          <a:xfrm>
            <a:off x="2861970" y="2514967"/>
            <a:ext cx="2230535" cy="80500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613169" y="4311089"/>
            <a:ext cx="3029169" cy="5429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300266" y="5802265"/>
            <a:ext cx="3086466" cy="10557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1" y="756531"/>
            <a:ext cx="6096000" cy="646331"/>
          </a:xfrm>
          <a:prstGeom prst="rect">
            <a:avLst/>
          </a:prstGeom>
        </p:spPr>
        <p:txBody>
          <a:bodyPr>
            <a:spAutoFit/>
          </a:bodyPr>
          <a:lstStyle/>
          <a:p>
            <a:r>
              <a:rPr lang="en-US" dirty="0" smtClean="0"/>
              <a:t>fitted = </a:t>
            </a:r>
            <a:r>
              <a:rPr lang="en-US" dirty="0" err="1" smtClean="0"/>
              <a:t>regressor.predict</a:t>
            </a:r>
            <a:r>
              <a:rPr lang="en-US" dirty="0" smtClean="0"/>
              <a:t>(lung[predictors])</a:t>
            </a:r>
          </a:p>
          <a:p>
            <a:r>
              <a:rPr lang="en-US" dirty="0" smtClean="0"/>
              <a:t>residuals = lung[outcome] - fitted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695" y="472998"/>
            <a:ext cx="11030162" cy="5909310"/>
          </a:xfrm>
          <a:prstGeom prst="rect">
            <a:avLst/>
          </a:prstGeom>
        </p:spPr>
        <p:txBody>
          <a:bodyPr wrap="square">
            <a:spAutoFit/>
          </a:bodyPr>
          <a:lstStyle/>
          <a:p>
            <a:r>
              <a:rPr lang="en-US" sz="2400" b="1" u="sng" dirty="0" smtClean="0"/>
              <a:t>Least Squares</a:t>
            </a:r>
          </a:p>
          <a:p>
            <a:endParaRPr lang="en-US" sz="2400" b="1" u="sng" dirty="0" smtClean="0"/>
          </a:p>
          <a:p>
            <a:r>
              <a:rPr lang="en-US" sz="2400" dirty="0" smtClean="0"/>
              <a:t>the regression line is the estimate that minimizes the sum of squared residual values, also called the </a:t>
            </a:r>
            <a:r>
              <a:rPr lang="en-US" sz="2400" i="1" dirty="0" smtClean="0"/>
              <a:t>residual sum of squares or RSS:</a:t>
            </a:r>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r>
              <a:rPr lang="en-US" sz="2400" dirty="0" smtClean="0"/>
              <a:t>The method of minimizing the sum of the squared residuals is termed </a:t>
            </a:r>
            <a:r>
              <a:rPr lang="en-US" sz="2400" i="1" dirty="0" smtClean="0"/>
              <a:t>least squares</a:t>
            </a:r>
          </a:p>
          <a:p>
            <a:r>
              <a:rPr lang="en-US" sz="2400" dirty="0" smtClean="0"/>
              <a:t>regression, or </a:t>
            </a:r>
            <a:r>
              <a:rPr lang="en-US" sz="2400" i="1" dirty="0" smtClean="0"/>
              <a:t>ordinary least squares (OLS) regression.</a:t>
            </a:r>
            <a:endParaRPr lang="en-US" sz="2400" b="1" u="sng" dirty="0" smtClean="0"/>
          </a:p>
          <a:p>
            <a:endParaRPr lang="en-US" sz="2400" b="1" u="sng" dirty="0" smtClean="0"/>
          </a:p>
          <a:p>
            <a:endParaRPr lang="en-US" dirty="0"/>
          </a:p>
        </p:txBody>
      </p:sp>
      <p:pic>
        <p:nvPicPr>
          <p:cNvPr id="5122" name="Picture 2"/>
          <p:cNvPicPr>
            <a:picLocks noChangeAspect="1" noChangeArrowheads="1"/>
          </p:cNvPicPr>
          <p:nvPr/>
        </p:nvPicPr>
        <p:blipFill>
          <a:blip r:embed="rId2"/>
          <a:srcRect/>
          <a:stretch>
            <a:fillRect/>
          </a:stretch>
        </p:blipFill>
        <p:spPr bwMode="auto">
          <a:xfrm>
            <a:off x="983640" y="1993655"/>
            <a:ext cx="8315105" cy="26346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9205" y="381229"/>
            <a:ext cx="11258843" cy="5847755"/>
          </a:xfrm>
          <a:prstGeom prst="rect">
            <a:avLst/>
          </a:prstGeom>
        </p:spPr>
        <p:txBody>
          <a:bodyPr wrap="square">
            <a:spAutoFit/>
          </a:bodyPr>
          <a:lstStyle/>
          <a:p>
            <a:pPr algn="just"/>
            <a:r>
              <a:rPr lang="en-US" sz="2200" b="1" u="sng" dirty="0" smtClean="0">
                <a:latin typeface="Times New Roman" pitchFamily="18" charset="0"/>
                <a:cs typeface="Times New Roman" pitchFamily="18" charset="0"/>
              </a:rPr>
              <a:t>Prediction Versus Explanation (Profiling):</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With the advent of big data, regression is widely used to form a model to predict individual outcomes for new data (i.e., a predictive model) rather than explain data in hand. In this instance, the main items of interest are the fitted values </a:t>
            </a:r>
            <a:r>
              <a:rPr lang="en-US" sz="2200" i="1" dirty="0" smtClean="0">
                <a:latin typeface="Times New Roman" pitchFamily="18" charset="0"/>
                <a:cs typeface="Times New Roman" pitchFamily="18" charset="0"/>
              </a:rPr>
              <a:t>Y. In marketing, </a:t>
            </a:r>
            <a:r>
              <a:rPr lang="en-US" sz="2200" dirty="0" smtClean="0">
                <a:latin typeface="Times New Roman" pitchFamily="18" charset="0"/>
                <a:cs typeface="Times New Roman" pitchFamily="18" charset="0"/>
              </a:rPr>
              <a:t>regression can be used to predict the change in revenue in response to the size of an ad campaign. Universities use regression to predict students’ GPA based on their SAT scores.</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regression model that fits the data well is set up such that changes in </a:t>
            </a:r>
            <a:r>
              <a:rPr lang="en-US" sz="2200" i="1" dirty="0" smtClean="0">
                <a:latin typeface="Times New Roman" pitchFamily="18" charset="0"/>
                <a:cs typeface="Times New Roman" pitchFamily="18" charset="0"/>
              </a:rPr>
              <a:t>X lead to </a:t>
            </a:r>
            <a:r>
              <a:rPr lang="en-US" sz="2200" dirty="0" smtClean="0">
                <a:latin typeface="Times New Roman" pitchFamily="18" charset="0"/>
                <a:cs typeface="Times New Roman" pitchFamily="18" charset="0"/>
              </a:rPr>
              <a:t>changes in </a:t>
            </a:r>
            <a:r>
              <a:rPr lang="en-US" sz="2200" i="1" dirty="0" smtClean="0">
                <a:latin typeface="Times New Roman" pitchFamily="18" charset="0"/>
                <a:cs typeface="Times New Roman" pitchFamily="18" charset="0"/>
              </a:rPr>
              <a:t>Y. However, by itself, the regression equation does not prove the direction</a:t>
            </a:r>
          </a:p>
          <a:p>
            <a:pPr algn="just"/>
            <a:r>
              <a:rPr lang="en-US" sz="2200" dirty="0" smtClean="0">
                <a:latin typeface="Times New Roman" pitchFamily="18" charset="0"/>
                <a:cs typeface="Times New Roman" pitchFamily="18" charset="0"/>
              </a:rPr>
              <a:t>of causation.</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Conclusions about causation must come from a broader understanding about the relationship. For example, a  egression equation might show a definite relationship between number of clicks on a web ad and number of conversions. It is our knowledge of the marketing process, not the regression equation, that leads us to the conclusion that clicks on the ad lead to sales, and not vice versa.</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866" y="212244"/>
            <a:ext cx="11441723" cy="5447645"/>
          </a:xfrm>
          <a:prstGeom prst="rect">
            <a:avLst/>
          </a:prstGeom>
        </p:spPr>
        <p:txBody>
          <a:bodyPr wrap="square">
            <a:spAutoFit/>
          </a:bodyPr>
          <a:lstStyle/>
          <a:p>
            <a:pPr algn="ctr"/>
            <a:r>
              <a:rPr lang="en-US" sz="3600" b="1" u="sng" dirty="0" smtClean="0"/>
              <a:t>Multiple Linear Regression</a:t>
            </a:r>
          </a:p>
          <a:p>
            <a:endParaRPr lang="en-US" dirty="0" smtClean="0"/>
          </a:p>
          <a:p>
            <a:pPr algn="just"/>
            <a:r>
              <a:rPr lang="en-US" sz="2000" dirty="0" smtClean="0"/>
              <a:t>When there are multiple predictors, the equation is simply extended to accommodate them:</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All of the other concepts in simple linear regression, such as fitting by least squares and the definition of fitted values and residuals, extend to the multiple linear regression setting. </a:t>
            </a:r>
          </a:p>
          <a:p>
            <a:pPr algn="just"/>
            <a:endParaRPr lang="en-US" sz="2000" dirty="0" smtClean="0"/>
          </a:p>
          <a:p>
            <a:pPr algn="just"/>
            <a:r>
              <a:rPr lang="en-US" sz="2000" dirty="0" smtClean="0"/>
              <a:t>For example, the fitted values are given by:</a:t>
            </a:r>
          </a:p>
          <a:p>
            <a:pPr algn="just"/>
            <a:endParaRPr lang="en-US" sz="2000" dirty="0" smtClean="0"/>
          </a:p>
          <a:p>
            <a:pPr algn="just"/>
            <a:endParaRPr lang="en-US" sz="2000" dirty="0" smtClean="0"/>
          </a:p>
          <a:p>
            <a:endParaRPr lang="en-US" dirty="0" smtClean="0"/>
          </a:p>
          <a:p>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2142831" y="1441280"/>
            <a:ext cx="4018817" cy="1034634"/>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950740" y="4483565"/>
            <a:ext cx="5548533" cy="14107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815925" y="478312"/>
            <a:ext cx="7951983" cy="323373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661182" y="3475380"/>
            <a:ext cx="9509761" cy="28901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7623" y="1378633"/>
            <a:ext cx="11029071" cy="3970318"/>
          </a:xfrm>
          <a:prstGeom prst="rect">
            <a:avLst/>
          </a:prstGeom>
        </p:spPr>
        <p:txBody>
          <a:bodyPr wrap="square">
            <a:spAutoFit/>
          </a:bodyPr>
          <a:lstStyle/>
          <a:p>
            <a:pPr algn="just"/>
            <a:r>
              <a:rPr lang="en-US" sz="3600" b="1" dirty="0" smtClean="0"/>
              <a:t>Perhaps the most common goal in statistics is to answer the question “Is the variable</a:t>
            </a:r>
          </a:p>
          <a:p>
            <a:pPr algn="just"/>
            <a:endParaRPr lang="en-US" sz="3600" b="1" dirty="0" smtClean="0"/>
          </a:p>
          <a:p>
            <a:pPr algn="just"/>
            <a:r>
              <a:rPr lang="en-US" sz="3600" b="1" i="1" dirty="0" smtClean="0"/>
              <a:t>X (or more likely, X1, ..., </a:t>
            </a:r>
            <a:r>
              <a:rPr lang="en-US" sz="3600" b="1" i="1" dirty="0" err="1" smtClean="0"/>
              <a:t>Xp</a:t>
            </a:r>
            <a:r>
              <a:rPr lang="en-US" sz="3600" b="1" i="1" dirty="0" smtClean="0"/>
              <a:t>) associated with a variable Y, and if so, what is the relationship</a:t>
            </a:r>
          </a:p>
          <a:p>
            <a:pPr algn="just"/>
            <a:endParaRPr lang="en-US" sz="3600" b="1" i="1" dirty="0" smtClean="0"/>
          </a:p>
          <a:p>
            <a:pPr algn="just"/>
            <a:r>
              <a:rPr lang="en-US" sz="3600" b="1" dirty="0" smtClean="0"/>
              <a:t>and can we use it to predict </a:t>
            </a:r>
            <a:r>
              <a:rPr lang="en-US" sz="3600" b="1" i="1" dirty="0" smtClean="0"/>
              <a:t>Y?</a:t>
            </a:r>
            <a:endParaRPr lang="en-US"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3" y="450166"/>
            <a:ext cx="11563643" cy="5805705"/>
          </a:xfrm>
          <a:prstGeom prst="rect">
            <a:avLst/>
          </a:prstGeom>
        </p:spPr>
        <p:txBody>
          <a:bodyPr wrap="square">
            <a:spAutoFit/>
          </a:bodyPr>
          <a:lstStyle/>
          <a:p>
            <a:r>
              <a:rPr lang="en-US" sz="3600" b="1" dirty="0" smtClean="0"/>
              <a:t>The prediction of an outcome (target) variable based on the values of other “predictor” variables. </a:t>
            </a:r>
          </a:p>
          <a:p>
            <a:endParaRPr lang="en-US" sz="3200" b="1" dirty="0" smtClean="0"/>
          </a:p>
          <a:p>
            <a:pPr algn="just"/>
            <a:r>
              <a:rPr lang="en-US" sz="3200" b="1" dirty="0" smtClean="0"/>
              <a:t>This process of training a model on data where the outcome is known, for subsequent application to data where the outcome is not known, is termed </a:t>
            </a:r>
            <a:r>
              <a:rPr lang="en-US" sz="3200" b="1" i="1" dirty="0" smtClean="0"/>
              <a:t>Supervised learning.</a:t>
            </a:r>
          </a:p>
          <a:p>
            <a:pPr algn="just"/>
            <a:endParaRPr lang="en-US" sz="3200" b="1" i="1" dirty="0" smtClean="0"/>
          </a:p>
          <a:p>
            <a:pPr algn="just"/>
            <a:r>
              <a:rPr lang="en-US" sz="3200" b="1" i="1" dirty="0" smtClean="0"/>
              <a:t>Another important connection between data </a:t>
            </a:r>
            <a:r>
              <a:rPr lang="en-US" sz="3200" b="1" dirty="0" smtClean="0"/>
              <a:t>science and statistics is in the area of </a:t>
            </a:r>
            <a:r>
              <a:rPr lang="en-US" sz="3200" b="1" i="1" dirty="0" smtClean="0"/>
              <a:t>anomaly detection, where regression diagnostics </a:t>
            </a:r>
            <a:r>
              <a:rPr lang="en-US" sz="3200" b="1" dirty="0" smtClean="0"/>
              <a:t>originally intended for data analysis and improving the regression model can be used to detect unusual records.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208" y="416730"/>
            <a:ext cx="11410383" cy="5693866"/>
          </a:xfrm>
          <a:prstGeom prst="rect">
            <a:avLst/>
          </a:prstGeom>
        </p:spPr>
        <p:txBody>
          <a:bodyPr wrap="square">
            <a:spAutoFit/>
          </a:bodyPr>
          <a:lstStyle/>
          <a:p>
            <a:pPr algn="ctr"/>
            <a:r>
              <a:rPr lang="en-US" sz="2800" b="1" u="sng" dirty="0" smtClean="0"/>
              <a:t>Simple Linear Regression</a:t>
            </a:r>
          </a:p>
          <a:p>
            <a:endParaRPr lang="en-US" sz="2800" b="1" u="sng" dirty="0" smtClean="0"/>
          </a:p>
          <a:p>
            <a:r>
              <a:rPr lang="en-US" sz="2800" dirty="0" smtClean="0"/>
              <a:t>Simple linear regression provides a model of the relationship between the magnitude of one variable and that of a second—for example, as </a:t>
            </a:r>
            <a:r>
              <a:rPr lang="en-US" sz="2800" i="1" dirty="0" smtClean="0"/>
              <a:t>X increases, Y also increases. Or </a:t>
            </a:r>
            <a:r>
              <a:rPr lang="en-US" sz="2800" dirty="0" smtClean="0"/>
              <a:t>as </a:t>
            </a:r>
            <a:r>
              <a:rPr lang="en-US" sz="2800" i="1" dirty="0" smtClean="0"/>
              <a:t>X increases, Y decreases.</a:t>
            </a:r>
          </a:p>
          <a:p>
            <a:endParaRPr lang="en-US" sz="2800" i="1" dirty="0" smtClean="0"/>
          </a:p>
          <a:p>
            <a:r>
              <a:rPr lang="en-US" sz="2800" i="1" dirty="0" smtClean="0"/>
              <a:t>Correlation is another way to measure how two variables </a:t>
            </a:r>
            <a:r>
              <a:rPr lang="en-US" sz="2800" dirty="0" smtClean="0"/>
              <a:t>are related</a:t>
            </a:r>
          </a:p>
          <a:p>
            <a:endParaRPr lang="en-US" sz="2800" b="1" u="sng" dirty="0" smtClean="0"/>
          </a:p>
          <a:p>
            <a:r>
              <a:rPr lang="en-US" sz="2800" dirty="0" smtClean="0"/>
              <a:t>The difference is that while correlation</a:t>
            </a:r>
          </a:p>
          <a:p>
            <a:r>
              <a:rPr lang="en-US" sz="2800" dirty="0" smtClean="0"/>
              <a:t>measures the </a:t>
            </a:r>
            <a:r>
              <a:rPr lang="en-US" sz="2800" i="1" dirty="0" smtClean="0"/>
              <a:t>strength of an association between two variables, regression</a:t>
            </a:r>
          </a:p>
          <a:p>
            <a:r>
              <a:rPr lang="en-US" sz="2800" dirty="0" smtClean="0"/>
              <a:t>quantifies the </a:t>
            </a:r>
            <a:r>
              <a:rPr lang="en-US" sz="2800" i="1" dirty="0" smtClean="0"/>
              <a:t>nature of the relationship.</a:t>
            </a:r>
            <a:endParaRPr lang="en-US" sz="2800" b="1" u="sng" dirty="0" smtClean="0"/>
          </a:p>
          <a:p>
            <a:endParaRPr lang="en-US" sz="2800" b="1" u="sng" dirty="0" smtClean="0"/>
          </a:p>
          <a:p>
            <a:endParaRPr lang="en-US" sz="2800"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42535" y="0"/>
            <a:ext cx="7490900" cy="666808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78" y="388592"/>
            <a:ext cx="11677757" cy="4401205"/>
          </a:xfrm>
          <a:prstGeom prst="rect">
            <a:avLst/>
          </a:prstGeom>
        </p:spPr>
        <p:txBody>
          <a:bodyPr wrap="square">
            <a:spAutoFit/>
          </a:bodyPr>
          <a:lstStyle/>
          <a:p>
            <a:r>
              <a:rPr lang="en-US" sz="2800" b="1" u="sng" dirty="0" smtClean="0"/>
              <a:t>The Regression Equation</a:t>
            </a:r>
          </a:p>
          <a:p>
            <a:endParaRPr lang="en-US" sz="2800" b="1" u="sng" dirty="0" smtClean="0"/>
          </a:p>
          <a:p>
            <a:r>
              <a:rPr lang="en-US" sz="2800" dirty="0" smtClean="0"/>
              <a:t>Simple linear regression estimates how much </a:t>
            </a:r>
            <a:r>
              <a:rPr lang="en-US" sz="2800" i="1" dirty="0" smtClean="0"/>
              <a:t>Y will change when X changes by a </a:t>
            </a:r>
            <a:r>
              <a:rPr lang="en-US" sz="2800" dirty="0" smtClean="0"/>
              <a:t>certain amount. With the correlation coefficient, the variables </a:t>
            </a:r>
            <a:r>
              <a:rPr lang="en-US" sz="2800" i="1" dirty="0" smtClean="0"/>
              <a:t>X and Y are interchangeable.</a:t>
            </a:r>
          </a:p>
          <a:p>
            <a:endParaRPr lang="en-US" sz="2800" i="1" dirty="0" smtClean="0"/>
          </a:p>
          <a:p>
            <a:r>
              <a:rPr lang="en-US" sz="2800" dirty="0" smtClean="0"/>
              <a:t>With regression, we are trying to predict the </a:t>
            </a:r>
            <a:r>
              <a:rPr lang="en-US" sz="2800" i="1" dirty="0" smtClean="0"/>
              <a:t>Y variable from X using a</a:t>
            </a:r>
          </a:p>
          <a:p>
            <a:r>
              <a:rPr lang="en-US" sz="2800" dirty="0" smtClean="0"/>
              <a:t>linear relationship (i.e., a line):</a:t>
            </a:r>
          </a:p>
          <a:p>
            <a:endParaRPr lang="en-US" sz="2800" dirty="0" smtClean="0"/>
          </a:p>
          <a:p>
            <a:endParaRPr lang="en-US" sz="2800" dirty="0" smtClean="0"/>
          </a:p>
        </p:txBody>
      </p:sp>
      <p:pic>
        <p:nvPicPr>
          <p:cNvPr id="2050" name="Picture 2"/>
          <p:cNvPicPr>
            <a:picLocks noChangeAspect="1" noChangeArrowheads="1"/>
          </p:cNvPicPr>
          <p:nvPr/>
        </p:nvPicPr>
        <p:blipFill>
          <a:blip r:embed="rId2"/>
          <a:srcRect/>
          <a:stretch>
            <a:fillRect/>
          </a:stretch>
        </p:blipFill>
        <p:spPr bwMode="auto">
          <a:xfrm>
            <a:off x="3649100" y="4357395"/>
            <a:ext cx="2864241" cy="11149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6" y="478302"/>
            <a:ext cx="10536702" cy="5509200"/>
          </a:xfrm>
          <a:prstGeom prst="rect">
            <a:avLst/>
          </a:prstGeom>
        </p:spPr>
        <p:txBody>
          <a:bodyPr wrap="square">
            <a:spAutoFit/>
          </a:bodyPr>
          <a:lstStyle/>
          <a:p>
            <a:r>
              <a:rPr lang="en-US" sz="3200" b="1" dirty="0" smtClean="0"/>
              <a:t>We read this as “Y equals b1 times X, plus a constant b0.” </a:t>
            </a:r>
          </a:p>
          <a:p>
            <a:endParaRPr lang="en-US" sz="3200" b="1" dirty="0" smtClean="0"/>
          </a:p>
          <a:p>
            <a:pPr algn="just">
              <a:buFont typeface="Wingdings" pitchFamily="2" charset="2"/>
              <a:buChar char="Ø"/>
            </a:pPr>
            <a:r>
              <a:rPr lang="en-US" sz="3200" dirty="0" smtClean="0"/>
              <a:t>The symbol </a:t>
            </a:r>
            <a:r>
              <a:rPr lang="en-US" sz="3200" i="1" dirty="0" smtClean="0"/>
              <a:t>b0 is known as </a:t>
            </a:r>
            <a:r>
              <a:rPr lang="en-US" sz="3200" dirty="0" smtClean="0"/>
              <a:t>the </a:t>
            </a:r>
            <a:r>
              <a:rPr lang="en-US" sz="3200" i="1" dirty="0" smtClean="0"/>
              <a:t>intercept (or constant), and the symbol b1 as the slope for X. </a:t>
            </a:r>
          </a:p>
          <a:p>
            <a:pPr algn="just">
              <a:buFont typeface="Wingdings" pitchFamily="2" charset="2"/>
              <a:buChar char="Ø"/>
            </a:pPr>
            <a:r>
              <a:rPr lang="en-US" sz="3200" i="1" dirty="0" smtClean="0"/>
              <a:t>The Y variable is known as the response or dependent variable since it depends on X. </a:t>
            </a:r>
          </a:p>
          <a:p>
            <a:pPr algn="just">
              <a:buFont typeface="Wingdings" pitchFamily="2" charset="2"/>
              <a:buChar char="Ø"/>
            </a:pPr>
            <a:r>
              <a:rPr lang="en-US" sz="3200" i="1" dirty="0" smtClean="0"/>
              <a:t>The X variable is known as the predictor or independent variable.</a:t>
            </a:r>
          </a:p>
          <a:p>
            <a:pPr algn="just">
              <a:buFont typeface="Wingdings" pitchFamily="2" charset="2"/>
              <a:buChar char="Ø"/>
            </a:pPr>
            <a:endParaRPr lang="en-US" sz="3200" b="1" i="1" dirty="0" smtClean="0"/>
          </a:p>
          <a:p>
            <a:r>
              <a:rPr lang="en-US" sz="3200" b="1" dirty="0" smtClean="0"/>
              <a:t>The machine learning community tends to use other terms, calling </a:t>
            </a:r>
            <a:r>
              <a:rPr lang="en-US" sz="3200" b="1" i="1" dirty="0" smtClean="0"/>
              <a:t>Y the target and X a feature </a:t>
            </a:r>
            <a:r>
              <a:rPr lang="en-US" sz="3200" b="1" dirty="0" smtClean="0"/>
              <a:t>vector.</a:t>
            </a:r>
            <a:endParaRPr lang="en-US"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151" y="283759"/>
            <a:ext cx="11704320" cy="6001643"/>
          </a:xfrm>
          <a:prstGeom prst="rect">
            <a:avLst/>
          </a:prstGeom>
        </p:spPr>
        <p:txBody>
          <a:bodyPr wrap="square">
            <a:spAutoFit/>
          </a:bodyPr>
          <a:lstStyle/>
          <a:p>
            <a:r>
              <a:rPr lang="en-US" sz="3200" b="1" dirty="0" smtClean="0"/>
              <a:t>Implementation of Simple Linear Regression Algorithm </a:t>
            </a:r>
            <a:r>
              <a:rPr lang="en-US" sz="3200" dirty="0" smtClean="0"/>
              <a:t>using Python </a:t>
            </a:r>
          </a:p>
          <a:p>
            <a:r>
              <a:rPr lang="en-US" sz="3200" b="1" dirty="0" smtClean="0"/>
              <a:t>Problem Statement example for Simple Linear Regression:</a:t>
            </a:r>
          </a:p>
          <a:p>
            <a:endParaRPr lang="en-US" sz="3200" dirty="0" smtClean="0"/>
          </a:p>
          <a:p>
            <a:r>
              <a:rPr lang="en-US" sz="3200" dirty="0" smtClean="0"/>
              <a:t>Here we are taking a dataset that has two variables: salary (dependent variable) and experience (Independent variable). The goals of this problem is:</a:t>
            </a:r>
          </a:p>
          <a:p>
            <a:endParaRPr lang="en-US" sz="3200" dirty="0" smtClean="0"/>
          </a:p>
          <a:p>
            <a:r>
              <a:rPr lang="en-US" sz="3200" b="1" dirty="0" smtClean="0"/>
              <a:t>We want to find out if there is any correlation between these two variables</a:t>
            </a:r>
            <a:endParaRPr lang="en-US" sz="3200" dirty="0" smtClean="0"/>
          </a:p>
          <a:p>
            <a:r>
              <a:rPr lang="en-US" sz="3200" b="1" dirty="0" smtClean="0"/>
              <a:t>We will find the best fit line for the dataset.</a:t>
            </a:r>
            <a:endParaRPr lang="en-US" sz="3200" dirty="0" smtClean="0"/>
          </a:p>
          <a:p>
            <a:r>
              <a:rPr lang="en-US" sz="3200" b="1" dirty="0" smtClean="0"/>
              <a:t>How the dependent variable is changing by changing the independent variable.</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76775" y="838199"/>
            <a:ext cx="9805182" cy="580175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3420</TotalTime>
  <Words>854</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REGRESSION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Chandu Naik Azmera</dc:creator>
  <cp:lastModifiedBy>HP</cp:lastModifiedBy>
  <cp:revision>249</cp:revision>
  <dcterms:created xsi:type="dcterms:W3CDTF">2022-06-22T03:52:46Z</dcterms:created>
  <dcterms:modified xsi:type="dcterms:W3CDTF">2023-07-20T08:34:42Z</dcterms:modified>
</cp:coreProperties>
</file>