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43.xml" ContentType="application/vnd.openxmlformats-officedocument.presentationml.slide+xml"/>
  <Override PartName="/ppt/slides/slide4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6.xml" ContentType="application/vnd.openxmlformats-officedocument.presentationml.slide+xml"/>
  <Override PartName="/ppt/slides/slide5.xml" ContentType="application/vnd.openxmlformats-officedocument.presentationml.slide+xml"/>
  <Override PartName="/ppt/slides/slide54.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5.xml" ContentType="application/vnd.openxmlformats-officedocument.presentationml.slide+xml"/>
  <Override PartName="/ppt/slides/slide51.xml" ContentType="application/vnd.openxmlformats-officedocument.presentationml.slide+xml"/>
  <Override PartName="/ppt/slides/slide53.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78" r:id="rId13"/>
    <p:sldId id="279" r:id="rId14"/>
    <p:sldId id="267" r:id="rId15"/>
    <p:sldId id="268" r:id="rId16"/>
    <p:sldId id="308" r:id="rId17"/>
    <p:sldId id="309" r:id="rId18"/>
    <p:sldId id="310" r:id="rId19"/>
    <p:sldId id="312" r:id="rId20"/>
    <p:sldId id="269" r:id="rId21"/>
    <p:sldId id="270" r:id="rId22"/>
    <p:sldId id="271" r:id="rId23"/>
    <p:sldId id="272" r:id="rId24"/>
    <p:sldId id="311" r:id="rId25"/>
    <p:sldId id="273" r:id="rId26"/>
    <p:sldId id="274" r:id="rId27"/>
    <p:sldId id="275" r:id="rId28"/>
    <p:sldId id="276" r:id="rId29"/>
    <p:sldId id="277"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5" r:id="rId45"/>
    <p:sldId id="296" r:id="rId46"/>
    <p:sldId id="297" r:id="rId47"/>
    <p:sldId id="298" r:id="rId48"/>
    <p:sldId id="299" r:id="rId49"/>
    <p:sldId id="300" r:id="rId50"/>
    <p:sldId id="301" r:id="rId51"/>
    <p:sldId id="302" r:id="rId52"/>
    <p:sldId id="303" r:id="rId53"/>
    <p:sldId id="304" r:id="rId54"/>
    <p:sldId id="306" r:id="rId55"/>
    <p:sldId id="305" r:id="rId56"/>
    <p:sldId id="30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2086C1-2C6C-4664-B4C1-216D1B6C5C6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197586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086C1-2C6C-4664-B4C1-216D1B6C5C6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113065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086C1-2C6C-4664-B4C1-216D1B6C5C6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405026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086C1-2C6C-4664-B4C1-216D1B6C5C6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333975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086C1-2C6C-4664-B4C1-216D1B6C5C6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265656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2086C1-2C6C-4664-B4C1-216D1B6C5C67}"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159122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2086C1-2C6C-4664-B4C1-216D1B6C5C67}"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160954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2086C1-2C6C-4664-B4C1-216D1B6C5C67}"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258372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086C1-2C6C-4664-B4C1-216D1B6C5C67}"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3159208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2086C1-2C6C-4664-B4C1-216D1B6C5C67}"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2849366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2086C1-2C6C-4664-B4C1-216D1B6C5C67}"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0A520-A7F2-4134-8256-798F31E9424C}" type="slidenum">
              <a:rPr lang="en-US" smtClean="0"/>
              <a:t>‹#›</a:t>
            </a:fld>
            <a:endParaRPr lang="en-US"/>
          </a:p>
        </p:txBody>
      </p:sp>
    </p:spTree>
    <p:extLst>
      <p:ext uri="{BB962C8B-B14F-4D97-AF65-F5344CB8AC3E}">
        <p14:creationId xmlns:p14="http://schemas.microsoft.com/office/powerpoint/2010/main" val="250662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086C1-2C6C-4664-B4C1-216D1B6C5C67}" type="datetimeFigureOut">
              <a:rPr lang="en-US" smtClean="0"/>
              <a:t>12/9/2020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0A520-A7F2-4134-8256-798F31E9424C}" type="slidenum">
              <a:rPr lang="en-US" smtClean="0"/>
              <a:t>‹#›</a:t>
            </a:fld>
            <a:endParaRPr lang="en-US"/>
          </a:p>
        </p:txBody>
      </p:sp>
    </p:spTree>
    <p:extLst>
      <p:ext uri="{BB962C8B-B14F-4D97-AF65-F5344CB8AC3E}">
        <p14:creationId xmlns:p14="http://schemas.microsoft.com/office/powerpoint/2010/main" val="220361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Vision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874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cv2.polylines() method is used to draw a polygon on any image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Syntax</a:t>
            </a:r>
            <a:r>
              <a:rPr lang="en-US" dirty="0"/>
              <a:t>: cv2.polylines(image, [pts], </a:t>
            </a:r>
            <a:r>
              <a:rPr lang="en-US" dirty="0" err="1"/>
              <a:t>isClosed</a:t>
            </a:r>
            <a:r>
              <a:rPr lang="en-US" dirty="0"/>
              <a:t>, color, thickness)</a:t>
            </a:r>
          </a:p>
          <a:p>
            <a:pPr marL="0" indent="0">
              <a:buNone/>
            </a:pPr>
            <a:r>
              <a:rPr lang="en-US" dirty="0" smtClean="0"/>
              <a:t>Parameters</a:t>
            </a:r>
            <a:r>
              <a:rPr lang="en-US" dirty="0"/>
              <a:t>:</a:t>
            </a:r>
          </a:p>
          <a:p>
            <a:r>
              <a:rPr lang="en-US" dirty="0"/>
              <a:t>image: It is the image on which circle is to be drawn.</a:t>
            </a:r>
          </a:p>
          <a:p>
            <a:r>
              <a:rPr lang="en-US" dirty="0"/>
              <a:t>pts: Array of polygonal curves.</a:t>
            </a:r>
          </a:p>
          <a:p>
            <a:r>
              <a:rPr lang="en-US" dirty="0" err="1"/>
              <a:t>npts</a:t>
            </a:r>
            <a:r>
              <a:rPr lang="en-US" dirty="0"/>
              <a:t>: Array of polygon vertex counters.</a:t>
            </a:r>
          </a:p>
          <a:p>
            <a:r>
              <a:rPr lang="en-US" dirty="0" err="1"/>
              <a:t>ncontours</a:t>
            </a:r>
            <a:r>
              <a:rPr lang="en-US" dirty="0"/>
              <a:t>: Number of curves.</a:t>
            </a:r>
          </a:p>
          <a:p>
            <a:r>
              <a:rPr lang="en-US" dirty="0" err="1"/>
              <a:t>isClosed</a:t>
            </a:r>
            <a:r>
              <a:rPr lang="en-US" dirty="0"/>
              <a:t>: Flag indicating whether the drawn polylines are closed or not. If they are closed, the function draws a line from the last vertex of each curve to its first</a:t>
            </a:r>
          </a:p>
          <a:p>
            <a:r>
              <a:rPr lang="en-US" dirty="0"/>
              <a:t>vertex.</a:t>
            </a:r>
          </a:p>
          <a:p>
            <a:r>
              <a:rPr lang="en-US" dirty="0"/>
              <a:t>color: It is the color of polyline to be drawn. For BGR, we pass a tuple.</a:t>
            </a:r>
          </a:p>
          <a:p>
            <a:r>
              <a:rPr lang="en-US" dirty="0"/>
              <a:t>thickness: It is thickness of the polyline edges.</a:t>
            </a:r>
          </a:p>
          <a:p>
            <a:pPr marL="0" indent="0">
              <a:buNone/>
            </a:pPr>
            <a:r>
              <a:rPr lang="en-US" dirty="0" smtClean="0"/>
              <a:t>Return </a:t>
            </a:r>
            <a:r>
              <a:rPr lang="en-US" dirty="0"/>
              <a:t>Value: It returns an image.</a:t>
            </a:r>
          </a:p>
          <a:p>
            <a:endParaRPr lang="en-US" dirty="0"/>
          </a:p>
          <a:p>
            <a:endParaRPr lang="en-US" dirty="0"/>
          </a:p>
        </p:txBody>
      </p:sp>
    </p:spTree>
    <p:extLst>
      <p:ext uri="{BB962C8B-B14F-4D97-AF65-F5344CB8AC3E}">
        <p14:creationId xmlns:p14="http://schemas.microsoft.com/office/powerpoint/2010/main" val="389259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5</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9667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cv2.waitKey() is a keyboard binding function. Its argument is the time in milliseconds. The function waits for specified milliseconds for any keyboard event. If you press any key in that time, the program continues. If 0 is passed, it waits indefinitely for a key stroke. It can also be set to detect specific key strokes like, if key a is pressed </a:t>
            </a:r>
            <a:r>
              <a:rPr lang="en-US" dirty="0" err="1"/>
              <a:t>etc</a:t>
            </a:r>
            <a:r>
              <a:rPr lang="en-US" dirty="0"/>
              <a:t> which we will discuss below.</a:t>
            </a:r>
          </a:p>
          <a:p>
            <a:endParaRPr lang="en-US" dirty="0"/>
          </a:p>
          <a:p>
            <a:r>
              <a:rPr lang="en-US" dirty="0"/>
              <a:t>cv2.destroyAllWindows() simply destroys all the windows we created. If you want to destroy any specific window, use the function cv2.destroyWindow() where you pass the exact window name as the argument.</a:t>
            </a:r>
          </a:p>
        </p:txBody>
      </p:sp>
    </p:spTree>
    <p:extLst>
      <p:ext uri="{BB962C8B-B14F-4D97-AF65-F5344CB8AC3E}">
        <p14:creationId xmlns:p14="http://schemas.microsoft.com/office/powerpoint/2010/main" val="269757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is a special case where you can already create a window and load image to it later. In that case, you can specify whether window is resizable or not. It is done with the function cv2.namedWindow(). By default, the flag is cv2.WINDOW_AUTOSIZE. But if you specify flag to be cv2.WINDOW_NORMAL, you can resize window. It will be helpful when image is too large in dimension and adding track bar to windows.</a:t>
            </a:r>
          </a:p>
        </p:txBody>
      </p:sp>
    </p:spTree>
    <p:extLst>
      <p:ext uri="{BB962C8B-B14F-4D97-AF65-F5344CB8AC3E}">
        <p14:creationId xmlns:p14="http://schemas.microsoft.com/office/powerpoint/2010/main" val="167486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Perspective Transformation, , we can change the perspective of a given image or video for getting better insights about the required information. In Perspective Transformation, we need provide the points on the image from which want to gather information by changing the perspective. We also need to provide the points inside which we want to display our image. Then, we get the perspective transform from the two given set of points and wrap it with the original image.</a:t>
            </a:r>
          </a:p>
          <a:p>
            <a:endParaRPr lang="en-US" dirty="0"/>
          </a:p>
          <a:p>
            <a:r>
              <a:rPr lang="en-US" dirty="0"/>
              <a:t>We use cv2.getPerspectiveTransform and then cv2.warpPerspective </a:t>
            </a:r>
          </a:p>
        </p:txBody>
      </p:sp>
    </p:spTree>
    <p:extLst>
      <p:ext uri="{BB962C8B-B14F-4D97-AF65-F5344CB8AC3E}">
        <p14:creationId xmlns:p14="http://schemas.microsoft.com/office/powerpoint/2010/main" val="72226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412124"/>
            <a:ext cx="10941676" cy="6445876"/>
          </a:xfrm>
        </p:spPr>
        <p:txBody>
          <a:bodyPr>
            <a:normAutofit fontScale="85000" lnSpcReduction="20000"/>
          </a:bodyPr>
          <a:lstStyle/>
          <a:p>
            <a:r>
              <a:rPr lang="en-US" dirty="0"/>
              <a:t>cv2.getPerspectiveTransform method -</a:t>
            </a:r>
          </a:p>
          <a:p>
            <a:endParaRPr lang="en-US" dirty="0"/>
          </a:p>
          <a:p>
            <a:r>
              <a:rPr lang="en-US" dirty="0"/>
              <a:t>Syntax: cv2.getPerspectiveTransform(</a:t>
            </a:r>
            <a:r>
              <a:rPr lang="en-US" dirty="0" err="1"/>
              <a:t>src</a:t>
            </a:r>
            <a:r>
              <a:rPr lang="en-US" dirty="0"/>
              <a:t>, </a:t>
            </a:r>
            <a:r>
              <a:rPr lang="en-US" dirty="0" err="1"/>
              <a:t>dst</a:t>
            </a:r>
            <a:r>
              <a:rPr lang="en-US" dirty="0"/>
              <a:t>)</a:t>
            </a:r>
          </a:p>
          <a:p>
            <a:r>
              <a:rPr lang="en-US" dirty="0"/>
              <a:t>Parameters:</a:t>
            </a:r>
          </a:p>
          <a:p>
            <a:r>
              <a:rPr lang="en-US" dirty="0"/>
              <a:t>-&gt;</a:t>
            </a:r>
            <a:r>
              <a:rPr lang="en-US" dirty="0" err="1"/>
              <a:t>src</a:t>
            </a:r>
            <a:r>
              <a:rPr lang="en-US" dirty="0"/>
              <a:t>: Coordinates of quadrangle vertices in the source image.</a:t>
            </a:r>
          </a:p>
          <a:p>
            <a:r>
              <a:rPr lang="en-US" dirty="0"/>
              <a:t>-&gt;</a:t>
            </a:r>
            <a:r>
              <a:rPr lang="en-US" dirty="0" err="1"/>
              <a:t>dst</a:t>
            </a:r>
            <a:r>
              <a:rPr lang="en-US" dirty="0"/>
              <a:t>: Coordinates of the corresponding quadrangle vertices in the destination image.</a:t>
            </a:r>
          </a:p>
          <a:p>
            <a:endParaRPr lang="en-US" dirty="0"/>
          </a:p>
          <a:p>
            <a:pPr marL="0" indent="0">
              <a:buNone/>
            </a:pPr>
            <a:r>
              <a:rPr lang="en-US" dirty="0" smtClean="0"/>
              <a:t>cv2.wrapPerspective </a:t>
            </a:r>
            <a:r>
              <a:rPr lang="en-US" dirty="0"/>
              <a:t>method -</a:t>
            </a:r>
          </a:p>
          <a:p>
            <a:endParaRPr lang="en-US" dirty="0"/>
          </a:p>
          <a:p>
            <a:r>
              <a:rPr lang="en-US" dirty="0"/>
              <a:t>Syntax: cv2.warpPerspective(</a:t>
            </a:r>
            <a:r>
              <a:rPr lang="en-US" dirty="0" err="1"/>
              <a:t>src</a:t>
            </a:r>
            <a:r>
              <a:rPr lang="en-US" dirty="0"/>
              <a:t>, </a:t>
            </a:r>
            <a:r>
              <a:rPr lang="en-US" dirty="0" err="1"/>
              <a:t>dst</a:t>
            </a:r>
            <a:r>
              <a:rPr lang="en-US" dirty="0"/>
              <a:t>, </a:t>
            </a:r>
            <a:r>
              <a:rPr lang="en-US" dirty="0" err="1"/>
              <a:t>dsize</a:t>
            </a:r>
            <a:r>
              <a:rPr lang="en-US" dirty="0"/>
              <a:t>)</a:t>
            </a:r>
          </a:p>
          <a:p>
            <a:endParaRPr lang="en-US" dirty="0"/>
          </a:p>
          <a:p>
            <a:r>
              <a:rPr lang="en-US" dirty="0"/>
              <a:t>Parameters:</a:t>
            </a:r>
          </a:p>
          <a:p>
            <a:r>
              <a:rPr lang="en-US" dirty="0"/>
              <a:t>-&gt;</a:t>
            </a:r>
            <a:r>
              <a:rPr lang="en-US" dirty="0" err="1"/>
              <a:t>src</a:t>
            </a:r>
            <a:r>
              <a:rPr lang="en-US" dirty="0"/>
              <a:t>: Source Image</a:t>
            </a:r>
          </a:p>
          <a:p>
            <a:r>
              <a:rPr lang="en-US" dirty="0"/>
              <a:t>-&gt;</a:t>
            </a:r>
            <a:r>
              <a:rPr lang="en-US" dirty="0" err="1"/>
              <a:t>dst</a:t>
            </a:r>
            <a:r>
              <a:rPr lang="en-US" dirty="0"/>
              <a:t>: output image that has the size </a:t>
            </a:r>
            <a:r>
              <a:rPr lang="en-US" dirty="0" err="1"/>
              <a:t>dsize</a:t>
            </a:r>
            <a:r>
              <a:rPr lang="en-US" dirty="0"/>
              <a:t> and the same type as </a:t>
            </a:r>
            <a:r>
              <a:rPr lang="en-US" dirty="0" err="1"/>
              <a:t>src</a:t>
            </a:r>
            <a:r>
              <a:rPr lang="en-US" dirty="0"/>
              <a:t>.</a:t>
            </a:r>
          </a:p>
          <a:p>
            <a:r>
              <a:rPr lang="en-US" dirty="0"/>
              <a:t>-&gt;</a:t>
            </a:r>
            <a:r>
              <a:rPr lang="en-US" dirty="0" err="1"/>
              <a:t>dsize</a:t>
            </a:r>
            <a:r>
              <a:rPr lang="en-US" dirty="0"/>
              <a:t>: size of output image</a:t>
            </a:r>
          </a:p>
          <a:p>
            <a:endParaRPr lang="en-US" dirty="0"/>
          </a:p>
          <a:p>
            <a:endParaRPr lang="en-US" dirty="0"/>
          </a:p>
        </p:txBody>
      </p:sp>
    </p:spTree>
    <p:extLst>
      <p:ext uri="{BB962C8B-B14F-4D97-AF65-F5344CB8AC3E}">
        <p14:creationId xmlns:p14="http://schemas.microsoft.com/office/powerpoint/2010/main" val="105253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Perspective Transform is a feature that is very useful if you want to align the image properly . It transform the image in a straight manner after Perspective Transformation is applied to it.</a:t>
            </a:r>
          </a:p>
          <a:p>
            <a:r>
              <a:rPr lang="en-US" dirty="0"/>
              <a:t>A classic Example of this if to transform the page on table to only select the page and transform it so that it appears as a top view of the image</a:t>
            </a:r>
          </a:p>
          <a:p>
            <a:r>
              <a:rPr lang="en-US" dirty="0"/>
              <a:t>Before we go into </a:t>
            </a:r>
            <a:r>
              <a:rPr lang="en-US" dirty="0" err="1"/>
              <a:t>OpenCv</a:t>
            </a:r>
            <a:r>
              <a:rPr lang="en-US" dirty="0"/>
              <a:t> Perspective Transform function we will look slightly into how the </a:t>
            </a:r>
            <a:r>
              <a:rPr lang="en-US" dirty="0" err="1"/>
              <a:t>formula,algorithm</a:t>
            </a:r>
            <a:r>
              <a:rPr lang="en-US" dirty="0"/>
              <a:t> looks and what goes behind the scene </a:t>
            </a:r>
          </a:p>
        </p:txBody>
      </p:sp>
    </p:spTree>
    <p:extLst>
      <p:ext uri="{BB962C8B-B14F-4D97-AF65-F5344CB8AC3E}">
        <p14:creationId xmlns:p14="http://schemas.microsoft.com/office/powerpoint/2010/main" val="427299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76432" y="365125"/>
            <a:ext cx="8481353" cy="3550052"/>
          </a:xfrm>
          <a:prstGeom prst="rect">
            <a:avLst/>
          </a:prstGeom>
        </p:spPr>
      </p:pic>
      <p:sp>
        <p:nvSpPr>
          <p:cNvPr id="5" name="Rectangle 4"/>
          <p:cNvSpPr/>
          <p:nvPr/>
        </p:nvSpPr>
        <p:spPr>
          <a:xfrm>
            <a:off x="1476433" y="4451575"/>
            <a:ext cx="8234238" cy="1569660"/>
          </a:xfrm>
          <a:prstGeom prst="rect">
            <a:avLst/>
          </a:prstGeom>
        </p:spPr>
        <p:txBody>
          <a:bodyPr wrap="square">
            <a:spAutoFit/>
          </a:bodyPr>
          <a:lstStyle/>
          <a:p>
            <a:r>
              <a:rPr lang="en-US" sz="2400" dirty="0"/>
              <a:t>The above image on the left has —</a:t>
            </a:r>
          </a:p>
          <a:p>
            <a:r>
              <a:rPr lang="en-US" sz="2400" dirty="0"/>
              <a:t>Coordinates [[50,0],[150,0],[0,200],[200,200]]</a:t>
            </a:r>
          </a:p>
          <a:p>
            <a:r>
              <a:rPr lang="en-US" sz="2400" dirty="0"/>
              <a:t>Which have to be transformed to the new Coordinate —</a:t>
            </a:r>
          </a:p>
          <a:p>
            <a:r>
              <a:rPr lang="en-US" sz="2400" dirty="0"/>
              <a:t>New Coordinates [[0,0],[200,0],[0,200],[200,200]]</a:t>
            </a:r>
          </a:p>
        </p:txBody>
      </p:sp>
    </p:spTree>
    <p:extLst>
      <p:ext uri="{BB962C8B-B14F-4D97-AF65-F5344CB8AC3E}">
        <p14:creationId xmlns:p14="http://schemas.microsoft.com/office/powerpoint/2010/main" val="3157232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56823" y="927279"/>
            <a:ext cx="10696977" cy="5249684"/>
          </a:xfrm>
        </p:spPr>
        <p:txBody>
          <a:bodyPr>
            <a:normAutofit fontScale="77500" lnSpcReduction="20000"/>
          </a:bodyPr>
          <a:lstStyle/>
          <a:p>
            <a:r>
              <a:rPr lang="en-US" dirty="0"/>
              <a:t>import cv2</a:t>
            </a:r>
          </a:p>
          <a:p>
            <a:r>
              <a:rPr lang="en-US" dirty="0"/>
              <a:t>from operator import </a:t>
            </a:r>
            <a:r>
              <a:rPr lang="en-US" dirty="0" err="1"/>
              <a:t>itemgetter</a:t>
            </a:r>
            <a:endParaRPr lang="en-US" dirty="0"/>
          </a:p>
          <a:p>
            <a:r>
              <a:rPr lang="en-US" dirty="0"/>
              <a:t>from glob import glob</a:t>
            </a:r>
          </a:p>
          <a:p>
            <a:r>
              <a:rPr lang="en-US" dirty="0"/>
              <a:t>import </a:t>
            </a:r>
            <a:r>
              <a:rPr lang="en-US" dirty="0" err="1"/>
              <a:t>matplotlib.pyplot</a:t>
            </a:r>
            <a:r>
              <a:rPr lang="en-US" dirty="0"/>
              <a:t> as </a:t>
            </a:r>
            <a:r>
              <a:rPr lang="en-US" dirty="0" err="1"/>
              <a:t>plt</a:t>
            </a:r>
            <a:endParaRPr lang="en-US" dirty="0"/>
          </a:p>
          <a:p>
            <a:r>
              <a:rPr lang="en-US" dirty="0"/>
              <a:t>paper = cv2.imread('./Photos/book.jpg')</a:t>
            </a:r>
          </a:p>
          <a:p>
            <a:r>
              <a:rPr lang="en-US" dirty="0"/>
              <a:t># Coordinates that you want to Perspective Transform</a:t>
            </a:r>
          </a:p>
          <a:p>
            <a:r>
              <a:rPr lang="en-US" dirty="0"/>
              <a:t>pts1 = np.float32([[219,209],[612,8],[380,493],[785,271]])</a:t>
            </a:r>
          </a:p>
          <a:p>
            <a:r>
              <a:rPr lang="en-US" dirty="0"/>
              <a:t># Size of the Transformed Image</a:t>
            </a:r>
          </a:p>
          <a:p>
            <a:r>
              <a:rPr lang="en-US" dirty="0"/>
              <a:t>pts2 = np.float32([[0,0],[500,0],[0,400],[500,400]])</a:t>
            </a:r>
          </a:p>
          <a:p>
            <a:r>
              <a:rPr lang="en-US" dirty="0"/>
              <a:t>for </a:t>
            </a:r>
            <a:r>
              <a:rPr lang="en-US" dirty="0" err="1"/>
              <a:t>val</a:t>
            </a:r>
            <a:r>
              <a:rPr lang="en-US" dirty="0"/>
              <a:t> in pt1:</a:t>
            </a:r>
          </a:p>
          <a:p>
            <a:r>
              <a:rPr lang="en-US" dirty="0"/>
              <a:t>    cv2.circle(paper,(</a:t>
            </a:r>
            <a:r>
              <a:rPr lang="en-US" dirty="0" err="1"/>
              <a:t>val</a:t>
            </a:r>
            <a:r>
              <a:rPr lang="en-US" dirty="0"/>
              <a:t>[0],</a:t>
            </a:r>
            <a:r>
              <a:rPr lang="en-US" dirty="0" err="1"/>
              <a:t>val</a:t>
            </a:r>
            <a:r>
              <a:rPr lang="en-US" dirty="0"/>
              <a:t>[1]),5,(0,255,0),-1)</a:t>
            </a:r>
          </a:p>
          <a:p>
            <a:r>
              <a:rPr lang="en-US" dirty="0"/>
              <a:t>M = cv2.getPerspectiveTransform(pt1,pts2)</a:t>
            </a:r>
          </a:p>
          <a:p>
            <a:r>
              <a:rPr lang="en-US" dirty="0" err="1"/>
              <a:t>dst</a:t>
            </a:r>
            <a:r>
              <a:rPr lang="en-US" dirty="0"/>
              <a:t> = cv2.warpPerspective(</a:t>
            </a:r>
            <a:r>
              <a:rPr lang="en-US" dirty="0" err="1"/>
              <a:t>paper,M</a:t>
            </a:r>
            <a:r>
              <a:rPr lang="en-US" dirty="0"/>
              <a:t>,(500,400))</a:t>
            </a:r>
          </a:p>
          <a:p>
            <a:r>
              <a:rPr lang="en-US" dirty="0" err="1"/>
              <a:t>plt.imshow</a:t>
            </a:r>
            <a:r>
              <a:rPr lang="en-US" dirty="0"/>
              <a:t>(</a:t>
            </a:r>
            <a:r>
              <a:rPr lang="en-US" dirty="0" err="1"/>
              <a:t>dst</a:t>
            </a:r>
            <a:r>
              <a:rPr lang="en-US" dirty="0"/>
              <a:t>)</a:t>
            </a:r>
          </a:p>
        </p:txBody>
      </p:sp>
    </p:spTree>
    <p:extLst>
      <p:ext uri="{BB962C8B-B14F-4D97-AF65-F5344CB8AC3E}">
        <p14:creationId xmlns:p14="http://schemas.microsoft.com/office/powerpoint/2010/main" val="155244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perspective transformation, you need a 3x3 transformation matrix. Straight lines will remain straight even after the transformation</a:t>
            </a:r>
            <a:r>
              <a:rPr lang="en-US" dirty="0" smtClean="0"/>
              <a:t>.</a:t>
            </a:r>
          </a:p>
          <a:p>
            <a:r>
              <a:rPr lang="en-US" dirty="0" smtClean="0"/>
              <a:t> </a:t>
            </a:r>
            <a:r>
              <a:rPr lang="en-US" dirty="0"/>
              <a:t>To find this transformation matrix, you need 4 points on the input image and corresponding points on the output image</a:t>
            </a:r>
            <a:r>
              <a:rPr lang="en-US" dirty="0" smtClean="0"/>
              <a:t>.</a:t>
            </a:r>
          </a:p>
          <a:p>
            <a:r>
              <a:rPr lang="en-US" dirty="0" smtClean="0"/>
              <a:t> </a:t>
            </a:r>
            <a:r>
              <a:rPr lang="en-US" dirty="0"/>
              <a:t>Among these 4 points, 3 of them should not be collinear. Then transformation matrix can be found by the function </a:t>
            </a:r>
            <a:r>
              <a:rPr lang="en-US" dirty="0" err="1"/>
              <a:t>cv.getPerspectiveTransform</a:t>
            </a:r>
            <a:r>
              <a:rPr lang="en-US" dirty="0"/>
              <a:t>. </a:t>
            </a:r>
            <a:endParaRPr lang="en-US" dirty="0" smtClean="0"/>
          </a:p>
          <a:p>
            <a:r>
              <a:rPr lang="en-US" dirty="0" smtClean="0"/>
              <a:t>Then </a:t>
            </a:r>
            <a:r>
              <a:rPr lang="en-US" dirty="0"/>
              <a:t>apply </a:t>
            </a:r>
            <a:r>
              <a:rPr lang="en-US" dirty="0" err="1"/>
              <a:t>cv.warpPerspective</a:t>
            </a:r>
            <a:r>
              <a:rPr lang="en-US" dirty="0"/>
              <a:t> with this 3x3 transformation matrix.</a:t>
            </a:r>
          </a:p>
        </p:txBody>
      </p:sp>
    </p:spTree>
    <p:extLst>
      <p:ext uri="{BB962C8B-B14F-4D97-AF65-F5344CB8AC3E}">
        <p14:creationId xmlns:p14="http://schemas.microsoft.com/office/powerpoint/2010/main" val="284604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OpenCV</a:t>
            </a:r>
            <a:r>
              <a:rPr lang="en-US" sz="2800" dirty="0"/>
              <a:t>-Python is a library of Python bindings designed to solve computer vision problems. cv2.rectangle() method is used to draw a rectangle on any image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Syntax</a:t>
            </a:r>
            <a:r>
              <a:rPr lang="en-US" dirty="0"/>
              <a:t>: cv2.rectangle(image, </a:t>
            </a:r>
            <a:r>
              <a:rPr lang="en-US" dirty="0" err="1"/>
              <a:t>start_point</a:t>
            </a:r>
            <a:r>
              <a:rPr lang="en-US" dirty="0"/>
              <a:t>, </a:t>
            </a:r>
            <a:r>
              <a:rPr lang="en-US" dirty="0" err="1"/>
              <a:t>end_point</a:t>
            </a:r>
            <a:r>
              <a:rPr lang="en-US" dirty="0"/>
              <a:t>, color, thickness)</a:t>
            </a:r>
          </a:p>
          <a:p>
            <a:pPr marL="0" indent="0">
              <a:buNone/>
            </a:pPr>
            <a:r>
              <a:rPr lang="en-US" dirty="0" smtClean="0"/>
              <a:t>Parameters</a:t>
            </a:r>
            <a:r>
              <a:rPr lang="en-US" dirty="0"/>
              <a:t>:</a:t>
            </a:r>
          </a:p>
          <a:p>
            <a:r>
              <a:rPr lang="en-US" dirty="0"/>
              <a:t>image: It is the image on which rectangle is to be drawn.</a:t>
            </a:r>
          </a:p>
          <a:p>
            <a:r>
              <a:rPr lang="en-US" dirty="0" err="1"/>
              <a:t>start_point</a:t>
            </a:r>
            <a:r>
              <a:rPr lang="en-US" dirty="0"/>
              <a:t>: It is the starting coordinates of rectangle. The coordinates are represented as tuples of two values i.e. (X coordinate value, Y coordinate value).</a:t>
            </a:r>
          </a:p>
          <a:p>
            <a:r>
              <a:rPr lang="en-US" dirty="0" err="1"/>
              <a:t>end_point</a:t>
            </a:r>
            <a:r>
              <a:rPr lang="en-US" dirty="0"/>
              <a:t>: It is the ending coordinates of rectangle. The coordinates are represented as tuples of two values i.e. (X coordinate value, Y coordinate value).</a:t>
            </a:r>
          </a:p>
          <a:p>
            <a:r>
              <a:rPr lang="en-US" dirty="0"/>
              <a:t>color: It is the color of border line of rectangle to be drawn. For BGR, we pass a tuple. </a:t>
            </a:r>
            <a:r>
              <a:rPr lang="en-US" dirty="0" err="1"/>
              <a:t>eg</a:t>
            </a:r>
            <a:r>
              <a:rPr lang="en-US" dirty="0"/>
              <a:t>: (255, 0, 0) for blue color.</a:t>
            </a:r>
          </a:p>
          <a:p>
            <a:r>
              <a:rPr lang="en-US" dirty="0"/>
              <a:t>thickness: It is the thickness of the rectangle border line in </a:t>
            </a:r>
            <a:r>
              <a:rPr lang="en-US" dirty="0" err="1"/>
              <a:t>px</a:t>
            </a:r>
            <a:r>
              <a:rPr lang="en-US" dirty="0"/>
              <a:t>. Thickness of -1 </a:t>
            </a:r>
            <a:r>
              <a:rPr lang="en-US" dirty="0" err="1"/>
              <a:t>px</a:t>
            </a:r>
            <a:r>
              <a:rPr lang="en-US" dirty="0"/>
              <a:t> will fill the rectangle shape by the specified color.</a:t>
            </a:r>
          </a:p>
          <a:p>
            <a:endParaRPr lang="en-US" dirty="0"/>
          </a:p>
          <a:p>
            <a:r>
              <a:rPr lang="en-US" dirty="0"/>
              <a:t>Return Value: It returns an image</a:t>
            </a:r>
          </a:p>
        </p:txBody>
      </p:sp>
    </p:spTree>
    <p:extLst>
      <p:ext uri="{BB962C8B-B14F-4D97-AF65-F5344CB8AC3E}">
        <p14:creationId xmlns:p14="http://schemas.microsoft.com/office/powerpoint/2010/main" val="2797249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6</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96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Affine Transformation</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Affine transformation, all parallel lines in the original image will still be parallel in the output image. To find the transformation matrix, we need three points from input image and their corresponding locations in the output image. </a:t>
            </a:r>
            <a:endParaRPr lang="en-US" dirty="0" smtClean="0"/>
          </a:p>
          <a:p>
            <a:endParaRPr lang="en-US" dirty="0"/>
          </a:p>
          <a:p>
            <a:r>
              <a:rPr lang="en-US" dirty="0" smtClean="0"/>
              <a:t>Then </a:t>
            </a:r>
            <a:r>
              <a:rPr lang="en-US" dirty="0"/>
              <a:t>cv2.getAffineTransform will create a 2×3 matrix which is to be passed to cv2.warpAffine.</a:t>
            </a:r>
          </a:p>
        </p:txBody>
      </p:sp>
    </p:spTree>
    <p:extLst>
      <p:ext uri="{BB962C8B-B14F-4D97-AF65-F5344CB8AC3E}">
        <p14:creationId xmlns:p14="http://schemas.microsoft.com/office/powerpoint/2010/main" val="2552036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cv2.getAffineTransform method:</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Syntax</a:t>
            </a:r>
            <a:r>
              <a:rPr lang="en-US" dirty="0"/>
              <a:t>: cv2.getPerspectiveTransform(</a:t>
            </a:r>
            <a:r>
              <a:rPr lang="en-US" dirty="0" err="1"/>
              <a:t>src</a:t>
            </a:r>
            <a:r>
              <a:rPr lang="en-US" dirty="0"/>
              <a:t>, </a:t>
            </a:r>
            <a:r>
              <a:rPr lang="en-US" dirty="0" err="1"/>
              <a:t>dst</a:t>
            </a:r>
            <a:r>
              <a:rPr lang="en-US" dirty="0"/>
              <a:t>)</a:t>
            </a:r>
          </a:p>
          <a:p>
            <a:pPr marL="0" indent="0">
              <a:buNone/>
            </a:pPr>
            <a:r>
              <a:rPr lang="en-US" dirty="0" smtClean="0"/>
              <a:t>Parameters</a:t>
            </a:r>
            <a:r>
              <a:rPr lang="en-US" dirty="0"/>
              <a:t>:</a:t>
            </a:r>
          </a:p>
          <a:p>
            <a:r>
              <a:rPr lang="en-US" dirty="0" err="1"/>
              <a:t>src</a:t>
            </a:r>
            <a:r>
              <a:rPr lang="en-US" dirty="0"/>
              <a:t>: Coordinates of quadrangle vertices in the source image.</a:t>
            </a:r>
          </a:p>
          <a:p>
            <a:r>
              <a:rPr lang="en-US" dirty="0" err="1"/>
              <a:t>dst</a:t>
            </a:r>
            <a:r>
              <a:rPr lang="en-US" dirty="0"/>
              <a:t>: Coordinates of the corresponding quadrangle vertices in the destination image.</a:t>
            </a:r>
          </a:p>
          <a:p>
            <a:endParaRPr lang="en-US" dirty="0"/>
          </a:p>
        </p:txBody>
      </p:sp>
    </p:spTree>
    <p:extLst>
      <p:ext uri="{BB962C8B-B14F-4D97-AF65-F5344CB8AC3E}">
        <p14:creationId xmlns:p14="http://schemas.microsoft.com/office/powerpoint/2010/main" val="158172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cv2.warpAffine method:</a:t>
            </a:r>
            <a:br>
              <a:rPr lang="en-US" dirty="0"/>
            </a:br>
            <a:endParaRPr lang="en-US" dirty="0"/>
          </a:p>
        </p:txBody>
      </p:sp>
      <p:sp>
        <p:nvSpPr>
          <p:cNvPr id="3" name="Content Placeholder 2"/>
          <p:cNvSpPr>
            <a:spLocks noGrp="1"/>
          </p:cNvSpPr>
          <p:nvPr>
            <p:ph idx="1"/>
          </p:nvPr>
        </p:nvSpPr>
        <p:spPr>
          <a:xfrm>
            <a:off x="721217" y="1403797"/>
            <a:ext cx="10632583" cy="5275442"/>
          </a:xfrm>
        </p:spPr>
        <p:txBody>
          <a:bodyPr>
            <a:normAutofit fontScale="85000" lnSpcReduction="10000"/>
          </a:bodyPr>
          <a:lstStyle/>
          <a:p>
            <a:pPr marL="0" indent="0">
              <a:buNone/>
            </a:pPr>
            <a:r>
              <a:rPr lang="en-US" dirty="0" smtClean="0"/>
              <a:t>Syntax</a:t>
            </a:r>
            <a:r>
              <a:rPr lang="en-US" dirty="0"/>
              <a:t>: cv2.warpAffine(</a:t>
            </a:r>
            <a:r>
              <a:rPr lang="en-US" dirty="0" err="1"/>
              <a:t>src</a:t>
            </a:r>
            <a:r>
              <a:rPr lang="en-US" dirty="0"/>
              <a:t>, M, </a:t>
            </a:r>
            <a:r>
              <a:rPr lang="en-US" dirty="0" err="1"/>
              <a:t>dsize</a:t>
            </a:r>
            <a:r>
              <a:rPr lang="en-US" dirty="0"/>
              <a:t>, </a:t>
            </a:r>
            <a:r>
              <a:rPr lang="en-US" dirty="0" err="1"/>
              <a:t>dst</a:t>
            </a:r>
            <a:r>
              <a:rPr lang="en-US" dirty="0"/>
              <a:t>, flags, </a:t>
            </a:r>
            <a:r>
              <a:rPr lang="en-US" dirty="0" err="1"/>
              <a:t>borderMode</a:t>
            </a:r>
            <a:r>
              <a:rPr lang="en-US" dirty="0"/>
              <a:t>, </a:t>
            </a:r>
            <a:r>
              <a:rPr lang="en-US" dirty="0" err="1"/>
              <a:t>borderValue</a:t>
            </a:r>
            <a:r>
              <a:rPr lang="en-US" dirty="0"/>
              <a:t>)</a:t>
            </a:r>
          </a:p>
          <a:p>
            <a:pPr marL="0" indent="0">
              <a:buNone/>
            </a:pPr>
            <a:r>
              <a:rPr lang="en-US" dirty="0" smtClean="0"/>
              <a:t>Parameters</a:t>
            </a:r>
            <a:r>
              <a:rPr lang="en-US" dirty="0"/>
              <a:t>:</a:t>
            </a:r>
          </a:p>
          <a:p>
            <a:r>
              <a:rPr lang="en-US" dirty="0" err="1"/>
              <a:t>src</a:t>
            </a:r>
            <a:r>
              <a:rPr lang="en-US" dirty="0"/>
              <a:t>: input image.</a:t>
            </a:r>
          </a:p>
          <a:p>
            <a:r>
              <a:rPr lang="en-US" dirty="0" err="1"/>
              <a:t>dst</a:t>
            </a:r>
            <a:r>
              <a:rPr lang="en-US" dirty="0"/>
              <a:t>: output image that has the size </a:t>
            </a:r>
            <a:r>
              <a:rPr lang="en-US" dirty="0" err="1"/>
              <a:t>dsize</a:t>
            </a:r>
            <a:r>
              <a:rPr lang="en-US" dirty="0"/>
              <a:t> and the same type as </a:t>
            </a:r>
            <a:r>
              <a:rPr lang="en-US" dirty="0" err="1"/>
              <a:t>src</a:t>
            </a:r>
            <a:r>
              <a:rPr lang="en-US" dirty="0"/>
              <a:t>.</a:t>
            </a:r>
          </a:p>
          <a:p>
            <a:r>
              <a:rPr lang="en-US" dirty="0"/>
              <a:t>M: transformation matrix.</a:t>
            </a:r>
          </a:p>
          <a:p>
            <a:r>
              <a:rPr lang="en-US" dirty="0" err="1"/>
              <a:t>dsize</a:t>
            </a:r>
            <a:r>
              <a:rPr lang="en-US" dirty="0"/>
              <a:t>: size of the output image.</a:t>
            </a:r>
          </a:p>
          <a:p>
            <a:r>
              <a:rPr lang="en-US" dirty="0"/>
              <a:t>flags: combination of interpolation methods (see resize() ) and the optional flag</a:t>
            </a:r>
          </a:p>
          <a:p>
            <a:r>
              <a:rPr lang="en-US" dirty="0"/>
              <a:t>WARP_INVERSE_MAP that means that M is the inverse transformation (</a:t>
            </a:r>
            <a:r>
              <a:rPr lang="en-US" dirty="0" err="1"/>
              <a:t>dst</a:t>
            </a:r>
            <a:r>
              <a:rPr lang="en-US" dirty="0"/>
              <a:t>-&gt;</a:t>
            </a:r>
            <a:r>
              <a:rPr lang="en-US" dirty="0" err="1"/>
              <a:t>src</a:t>
            </a:r>
            <a:r>
              <a:rPr lang="en-US" dirty="0"/>
              <a:t>).</a:t>
            </a:r>
          </a:p>
          <a:p>
            <a:r>
              <a:rPr lang="en-US" dirty="0" err="1"/>
              <a:t>borderMode</a:t>
            </a:r>
            <a:r>
              <a:rPr lang="en-US" dirty="0"/>
              <a:t>: pixel extrapolation method; when </a:t>
            </a:r>
            <a:r>
              <a:rPr lang="en-US" dirty="0" err="1"/>
              <a:t>borderMode</a:t>
            </a:r>
            <a:r>
              <a:rPr lang="en-US" dirty="0"/>
              <a:t>=BORDER_TRANSPARENT, it means that the pixels in the destination image corresponding to the “outliers” in the source image are not modified by the function.</a:t>
            </a:r>
          </a:p>
          <a:p>
            <a:r>
              <a:rPr lang="en-US" dirty="0" err="1"/>
              <a:t>borderValue</a:t>
            </a:r>
            <a:r>
              <a:rPr lang="en-US" dirty="0"/>
              <a:t>: value used in case of a constant border; by default, it is 0.</a:t>
            </a:r>
          </a:p>
          <a:p>
            <a:endParaRPr lang="en-US" dirty="0"/>
          </a:p>
        </p:txBody>
      </p:sp>
    </p:spTree>
    <p:extLst>
      <p:ext uri="{BB962C8B-B14F-4D97-AF65-F5344CB8AC3E}">
        <p14:creationId xmlns:p14="http://schemas.microsoft.com/office/powerpoint/2010/main" val="3548695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a:t>
            </a:r>
            <a:endParaRPr lang="en-US" dirty="0"/>
          </a:p>
        </p:txBody>
      </p:sp>
      <p:sp>
        <p:nvSpPr>
          <p:cNvPr id="3" name="Content Placeholder 2"/>
          <p:cNvSpPr>
            <a:spLocks noGrp="1"/>
          </p:cNvSpPr>
          <p:nvPr>
            <p:ph idx="1"/>
          </p:nvPr>
        </p:nvSpPr>
        <p:spPr/>
        <p:txBody>
          <a:bodyPr/>
          <a:lstStyle/>
          <a:p>
            <a:r>
              <a:rPr lang="en-US" dirty="0"/>
              <a:t>The main functional difference between them is affine transformations always map parallel lines to parallel lines, </a:t>
            </a:r>
            <a:r>
              <a:rPr lang="en-US" dirty="0" smtClean="0"/>
              <a:t>while perspective </a:t>
            </a:r>
            <a:r>
              <a:rPr lang="en-US" dirty="0"/>
              <a:t>can map parallel lines to intersecting lines, or vice-versa</a:t>
            </a:r>
          </a:p>
        </p:txBody>
      </p:sp>
    </p:spTree>
    <p:extLst>
      <p:ext uri="{BB962C8B-B14F-4D97-AF65-F5344CB8AC3E}">
        <p14:creationId xmlns:p14="http://schemas.microsoft.com/office/powerpoint/2010/main" val="1057587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 image</a:t>
            </a:r>
            <a:endParaRPr lang="en-US" dirty="0"/>
          </a:p>
        </p:txBody>
      </p:sp>
      <p:sp>
        <p:nvSpPr>
          <p:cNvPr id="3" name="Content Placeholder 2"/>
          <p:cNvSpPr>
            <a:spLocks noGrp="1"/>
          </p:cNvSpPr>
          <p:nvPr>
            <p:ph idx="1"/>
          </p:nvPr>
        </p:nvSpPr>
        <p:spPr/>
        <p:txBody>
          <a:bodyPr/>
          <a:lstStyle/>
          <a:p>
            <a:r>
              <a:rPr lang="en-US" dirty="0" err="1"/>
              <a:t>Inorder</a:t>
            </a:r>
            <a:r>
              <a:rPr lang="en-US" dirty="0"/>
              <a:t> to do this, some external libraries are required to install :</a:t>
            </a:r>
          </a:p>
          <a:p>
            <a:endParaRPr lang="en-US" dirty="0"/>
          </a:p>
          <a:p>
            <a:r>
              <a:rPr lang="en-US" dirty="0"/>
              <a:t>pip install </a:t>
            </a:r>
            <a:r>
              <a:rPr lang="en-US" dirty="0" err="1"/>
              <a:t>opencv</a:t>
            </a:r>
            <a:r>
              <a:rPr lang="en-US" dirty="0"/>
              <a:t>-python</a:t>
            </a:r>
          </a:p>
          <a:p>
            <a:r>
              <a:rPr lang="en-US" dirty="0"/>
              <a:t>pip install </a:t>
            </a:r>
            <a:r>
              <a:rPr lang="en-US" dirty="0" err="1"/>
              <a:t>numpy</a:t>
            </a:r>
            <a:endParaRPr lang="en-US" dirty="0"/>
          </a:p>
          <a:p>
            <a:r>
              <a:rPr lang="en-US" dirty="0"/>
              <a:t>pip install </a:t>
            </a:r>
            <a:r>
              <a:rPr lang="en-US" dirty="0" err="1"/>
              <a:t>matplotlib</a:t>
            </a:r>
            <a:endParaRPr lang="en-US" dirty="0"/>
          </a:p>
        </p:txBody>
      </p:sp>
    </p:spTree>
    <p:extLst>
      <p:ext uri="{BB962C8B-B14F-4D97-AF65-F5344CB8AC3E}">
        <p14:creationId xmlns:p14="http://schemas.microsoft.com/office/powerpoint/2010/main" val="3492412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93183"/>
            <a:ext cx="10941676" cy="5983780"/>
          </a:xfrm>
        </p:spPr>
        <p:txBody>
          <a:bodyPr>
            <a:normAutofit fontScale="55000" lnSpcReduction="20000"/>
          </a:bodyPr>
          <a:lstStyle/>
          <a:p>
            <a:r>
              <a:rPr lang="en-US" dirty="0"/>
              <a:t> Python code to reading an image using </a:t>
            </a:r>
            <a:r>
              <a:rPr lang="en-US" dirty="0" err="1"/>
              <a:t>OpenCV</a:t>
            </a:r>
            <a:r>
              <a:rPr lang="en-US" dirty="0"/>
              <a:t> </a:t>
            </a:r>
          </a:p>
          <a:p>
            <a:r>
              <a:rPr lang="en-US" dirty="0"/>
              <a:t>import </a:t>
            </a:r>
            <a:r>
              <a:rPr lang="en-US" dirty="0" err="1"/>
              <a:t>numpy</a:t>
            </a:r>
            <a:r>
              <a:rPr lang="en-US" dirty="0"/>
              <a:t> as np </a:t>
            </a:r>
          </a:p>
          <a:p>
            <a:r>
              <a:rPr lang="en-US" dirty="0"/>
              <a:t>import cv2 </a:t>
            </a:r>
          </a:p>
          <a:p>
            <a:r>
              <a:rPr lang="en-US" dirty="0"/>
              <a:t>  </a:t>
            </a:r>
          </a:p>
          <a:p>
            <a:r>
              <a:rPr lang="en-US" dirty="0"/>
              <a:t># You can give path to the </a:t>
            </a:r>
          </a:p>
          <a:p>
            <a:r>
              <a:rPr lang="en-US" dirty="0"/>
              <a:t># image as first argument </a:t>
            </a:r>
          </a:p>
          <a:p>
            <a:r>
              <a:rPr lang="en-US" dirty="0" err="1"/>
              <a:t>img</a:t>
            </a:r>
            <a:r>
              <a:rPr lang="en-US" dirty="0"/>
              <a:t> = cv2.imread('cc.jpg', 0) </a:t>
            </a:r>
          </a:p>
          <a:p>
            <a:r>
              <a:rPr lang="en-US" dirty="0"/>
              <a:t>  </a:t>
            </a:r>
          </a:p>
          <a:p>
            <a:r>
              <a:rPr lang="en-US" dirty="0"/>
              <a:t># will show the image in a window </a:t>
            </a:r>
          </a:p>
          <a:p>
            <a:r>
              <a:rPr lang="en-US" dirty="0"/>
              <a:t>cv2.imshow('image', </a:t>
            </a:r>
            <a:r>
              <a:rPr lang="en-US" dirty="0" err="1"/>
              <a:t>img</a:t>
            </a:r>
            <a:r>
              <a:rPr lang="en-US" dirty="0"/>
              <a:t>) </a:t>
            </a:r>
          </a:p>
          <a:p>
            <a:r>
              <a:rPr lang="en-US" dirty="0"/>
              <a:t>k = cv2.waitKey(0) &amp; 0xFF</a:t>
            </a:r>
          </a:p>
          <a:p>
            <a:r>
              <a:rPr lang="en-US" dirty="0"/>
              <a:t>  </a:t>
            </a:r>
          </a:p>
          <a:p>
            <a:r>
              <a:rPr lang="en-US" dirty="0"/>
              <a:t># wait for ESC key to exit </a:t>
            </a:r>
          </a:p>
          <a:p>
            <a:r>
              <a:rPr lang="en-US" dirty="0"/>
              <a:t>if k == 27:  </a:t>
            </a:r>
          </a:p>
          <a:p>
            <a:r>
              <a:rPr lang="en-US" dirty="0"/>
              <a:t>    cv2.destroyAllWindows() </a:t>
            </a:r>
          </a:p>
          <a:p>
            <a:r>
              <a:rPr lang="en-US" dirty="0"/>
              <a:t>      </a:t>
            </a:r>
          </a:p>
          <a:p>
            <a:r>
              <a:rPr lang="en-US" dirty="0"/>
              <a:t># wait for 's' key to save and exit </a:t>
            </a:r>
          </a:p>
          <a:p>
            <a:r>
              <a:rPr lang="en-US" dirty="0" err="1"/>
              <a:t>elif</a:t>
            </a:r>
            <a:r>
              <a:rPr lang="en-US" dirty="0"/>
              <a:t> k == </a:t>
            </a:r>
            <a:r>
              <a:rPr lang="en-US" dirty="0" err="1"/>
              <a:t>ord</a:t>
            </a:r>
            <a:r>
              <a:rPr lang="en-US" dirty="0"/>
              <a:t>('s'):  </a:t>
            </a:r>
          </a:p>
          <a:p>
            <a:r>
              <a:rPr lang="en-US" dirty="0"/>
              <a:t>    cv2.imwrite('messigray.</a:t>
            </a:r>
            <a:r>
              <a:rPr lang="en-US" dirty="0" err="1"/>
              <a:t>png</a:t>
            </a:r>
            <a:r>
              <a:rPr lang="en-US" dirty="0"/>
              <a:t>',</a:t>
            </a:r>
            <a:r>
              <a:rPr lang="en-US" dirty="0" err="1"/>
              <a:t>img</a:t>
            </a:r>
            <a:r>
              <a:rPr lang="en-US" dirty="0"/>
              <a:t>) </a:t>
            </a:r>
          </a:p>
          <a:p>
            <a:r>
              <a:rPr lang="en-US" dirty="0"/>
              <a:t>    cv2.destroyAllWindows()</a:t>
            </a:r>
          </a:p>
        </p:txBody>
      </p:sp>
    </p:spTree>
    <p:extLst>
      <p:ext uri="{BB962C8B-B14F-4D97-AF65-F5344CB8AC3E}">
        <p14:creationId xmlns:p14="http://schemas.microsoft.com/office/powerpoint/2010/main" val="558625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Matplotlib</a:t>
            </a:r>
            <a:endParaRPr lang="en-US" dirty="0"/>
          </a:p>
        </p:txBody>
      </p:sp>
      <p:sp>
        <p:nvSpPr>
          <p:cNvPr id="3" name="Content Placeholder 2"/>
          <p:cNvSpPr>
            <a:spLocks noGrp="1"/>
          </p:cNvSpPr>
          <p:nvPr>
            <p:ph idx="1"/>
          </p:nvPr>
        </p:nvSpPr>
        <p:spPr/>
        <p:txBody>
          <a:bodyPr>
            <a:normAutofit fontScale="85000" lnSpcReduction="20000"/>
          </a:bodyPr>
          <a:lstStyle/>
          <a:p>
            <a:r>
              <a:rPr lang="en-US" dirty="0"/>
              <a:t>Python code to reading an image using </a:t>
            </a:r>
            <a:r>
              <a:rPr lang="en-US" dirty="0" err="1"/>
              <a:t>OpenCV</a:t>
            </a:r>
            <a:r>
              <a:rPr lang="en-US" dirty="0"/>
              <a:t> </a:t>
            </a:r>
          </a:p>
          <a:p>
            <a:r>
              <a:rPr lang="en-US" dirty="0"/>
              <a:t>import cv2 </a:t>
            </a:r>
          </a:p>
          <a:p>
            <a:r>
              <a:rPr lang="en-US" dirty="0"/>
              <a:t>import </a:t>
            </a:r>
            <a:r>
              <a:rPr lang="en-US" dirty="0" err="1"/>
              <a:t>numpy</a:t>
            </a:r>
            <a:r>
              <a:rPr lang="en-US" dirty="0"/>
              <a:t> as np </a:t>
            </a:r>
          </a:p>
          <a:p>
            <a:r>
              <a:rPr lang="en-US" dirty="0"/>
              <a:t>import </a:t>
            </a:r>
            <a:r>
              <a:rPr lang="en-US" dirty="0" err="1"/>
              <a:t>matplotlib.pyplot</a:t>
            </a:r>
            <a:r>
              <a:rPr lang="en-US" dirty="0"/>
              <a:t> as </a:t>
            </a:r>
            <a:r>
              <a:rPr lang="en-US" dirty="0" err="1"/>
              <a:t>plt</a:t>
            </a:r>
            <a:r>
              <a:rPr lang="en-US" dirty="0"/>
              <a:t> </a:t>
            </a:r>
          </a:p>
          <a:p>
            <a:r>
              <a:rPr lang="en-US" dirty="0"/>
              <a:t>  </a:t>
            </a:r>
          </a:p>
          <a:p>
            <a:r>
              <a:rPr lang="en-US" dirty="0" err="1"/>
              <a:t>img</a:t>
            </a:r>
            <a:r>
              <a:rPr lang="en-US" dirty="0"/>
              <a:t> = cv2.imread('photo.jpg',  </a:t>
            </a:r>
          </a:p>
          <a:p>
            <a:r>
              <a:rPr lang="en-US" dirty="0"/>
              <a:t>                  cv2.IMREAD_GRAYSCALE) </a:t>
            </a:r>
          </a:p>
          <a:p>
            <a:r>
              <a:rPr lang="en-US" dirty="0"/>
              <a:t>  </a:t>
            </a:r>
          </a:p>
          <a:p>
            <a:r>
              <a:rPr lang="en-US" dirty="0"/>
              <a:t>cv2.imshow('image', </a:t>
            </a:r>
            <a:r>
              <a:rPr lang="en-US" dirty="0" err="1"/>
              <a:t>img</a:t>
            </a:r>
            <a:r>
              <a:rPr lang="en-US" dirty="0"/>
              <a:t>) </a:t>
            </a:r>
          </a:p>
          <a:p>
            <a:r>
              <a:rPr lang="en-US" dirty="0"/>
              <a:t>cv2.waitKey(0) </a:t>
            </a:r>
          </a:p>
          <a:p>
            <a:r>
              <a:rPr lang="en-US" dirty="0"/>
              <a:t>cv2.destoryAllWindows() </a:t>
            </a:r>
          </a:p>
        </p:txBody>
      </p:sp>
    </p:spTree>
    <p:extLst>
      <p:ext uri="{BB962C8B-B14F-4D97-AF65-F5344CB8AC3E}">
        <p14:creationId xmlns:p14="http://schemas.microsoft.com/office/powerpoint/2010/main" val="1013145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 on Images using </a:t>
            </a:r>
            <a:r>
              <a:rPr lang="en-US" dirty="0" err="1" smtClean="0"/>
              <a:t>opencv</a:t>
            </a:r>
            <a:endParaRPr lang="en-US" dirty="0"/>
          </a:p>
        </p:txBody>
      </p:sp>
      <p:sp>
        <p:nvSpPr>
          <p:cNvPr id="3" name="Content Placeholder 2"/>
          <p:cNvSpPr>
            <a:spLocks noGrp="1"/>
          </p:cNvSpPr>
          <p:nvPr>
            <p:ph idx="1"/>
          </p:nvPr>
        </p:nvSpPr>
        <p:spPr/>
        <p:txBody>
          <a:bodyPr>
            <a:normAutofit fontScale="92500" lnSpcReduction="20000"/>
          </a:bodyPr>
          <a:lstStyle/>
          <a:p>
            <a:r>
              <a:rPr lang="en-US" dirty="0"/>
              <a:t>Arithmetic Operations like Addition, Subtraction, and Bitwise Operations(AND, OR, NOT, XOR) can be applied to the input images. These operations can be helpful in enhancing the properties of the input images. The Image </a:t>
            </a:r>
            <a:r>
              <a:rPr lang="en-US" dirty="0" err="1"/>
              <a:t>arithmetics</a:t>
            </a:r>
            <a:r>
              <a:rPr lang="en-US" dirty="0"/>
              <a:t> are important for analyzing the input image properties. The operated images can be further used as an enhanced input image, and many more operations can be applied for clarifying, </a:t>
            </a:r>
            <a:r>
              <a:rPr lang="en-US" dirty="0" err="1"/>
              <a:t>thresholding</a:t>
            </a:r>
            <a:r>
              <a:rPr lang="en-US" dirty="0"/>
              <a:t>, dilating </a:t>
            </a:r>
            <a:r>
              <a:rPr lang="en-US" dirty="0" err="1"/>
              <a:t>etc</a:t>
            </a:r>
            <a:r>
              <a:rPr lang="en-US" dirty="0"/>
              <a:t> of the image.</a:t>
            </a:r>
          </a:p>
          <a:p>
            <a:pPr marL="0" indent="0">
              <a:buNone/>
            </a:pPr>
            <a:r>
              <a:rPr lang="en-US" dirty="0" smtClean="0"/>
              <a:t>Addition </a:t>
            </a:r>
            <a:r>
              <a:rPr lang="en-US" dirty="0"/>
              <a:t>of Image:</a:t>
            </a:r>
          </a:p>
          <a:p>
            <a:r>
              <a:rPr lang="en-US" dirty="0"/>
              <a:t>We can add two images by using function cv2.add(). This directly adds up image pixels in the two images.</a:t>
            </a:r>
          </a:p>
          <a:p>
            <a:endParaRPr lang="en-US" dirty="0"/>
          </a:p>
          <a:p>
            <a:r>
              <a:rPr lang="en-US" dirty="0"/>
              <a:t>Syntax: cv2.add(img1, img2)</a:t>
            </a:r>
          </a:p>
          <a:p>
            <a:endParaRPr lang="en-US" dirty="0"/>
          </a:p>
        </p:txBody>
      </p:sp>
    </p:spTree>
    <p:extLst>
      <p:ext uri="{BB962C8B-B14F-4D97-AF65-F5344CB8AC3E}">
        <p14:creationId xmlns:p14="http://schemas.microsoft.com/office/powerpoint/2010/main" val="2662261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44" y="991673"/>
            <a:ext cx="10709856" cy="5185290"/>
          </a:xfrm>
        </p:spPr>
        <p:txBody>
          <a:bodyPr>
            <a:normAutofit fontScale="92500" lnSpcReduction="20000"/>
          </a:bodyPr>
          <a:lstStyle/>
          <a:p>
            <a:r>
              <a:rPr lang="en-US" dirty="0"/>
              <a:t>But adding the pixels is not an ideal situation. So, we use cv2.addweighted(). Remember, both images should be of equal size and depth.</a:t>
            </a:r>
          </a:p>
          <a:p>
            <a:endParaRPr lang="en-US" dirty="0"/>
          </a:p>
          <a:p>
            <a:r>
              <a:rPr lang="en-US" dirty="0"/>
              <a:t>Syntax: cv2.addWeighted(img1, wt1, img2, wt2, </a:t>
            </a:r>
            <a:r>
              <a:rPr lang="en-US" dirty="0" err="1"/>
              <a:t>gammaValue</a:t>
            </a:r>
            <a:r>
              <a:rPr lang="en-US" dirty="0"/>
              <a:t>)</a:t>
            </a:r>
          </a:p>
          <a:p>
            <a:pPr marL="0" indent="0">
              <a:buNone/>
            </a:pPr>
            <a:r>
              <a:rPr lang="en-US" dirty="0" smtClean="0"/>
              <a:t>Parameters:</a:t>
            </a:r>
          </a:p>
          <a:p>
            <a:pPr marL="0" indent="0">
              <a:buNone/>
            </a:pPr>
            <a:endParaRPr lang="en-US" dirty="0"/>
          </a:p>
          <a:p>
            <a:r>
              <a:rPr lang="en-US" dirty="0"/>
              <a:t>img1: First Input Image array(Single-channel, 8-bit or floating-point)</a:t>
            </a:r>
          </a:p>
          <a:p>
            <a:r>
              <a:rPr lang="en-US" dirty="0"/>
              <a:t>wt1: Weight of the first input image elements to be applied to the final image</a:t>
            </a:r>
          </a:p>
          <a:p>
            <a:r>
              <a:rPr lang="en-US" dirty="0"/>
              <a:t>img2: Second Input Image array(Single-channel, 8-bit or floating-point)</a:t>
            </a:r>
          </a:p>
          <a:p>
            <a:r>
              <a:rPr lang="en-US" dirty="0"/>
              <a:t>wt2: Weight of the second input image elements to be applied to the final image</a:t>
            </a:r>
          </a:p>
          <a:p>
            <a:r>
              <a:rPr lang="en-US" dirty="0" err="1"/>
              <a:t>gammaValue</a:t>
            </a:r>
            <a:r>
              <a:rPr lang="en-US" dirty="0"/>
              <a:t>: Measurement of light</a:t>
            </a:r>
          </a:p>
        </p:txBody>
      </p:sp>
    </p:spTree>
    <p:extLst>
      <p:ext uri="{BB962C8B-B14F-4D97-AF65-F5344CB8AC3E}">
        <p14:creationId xmlns:p14="http://schemas.microsoft.com/office/powerpoint/2010/main" val="416939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1</a:t>
            </a:r>
            <a:endParaRPr lang="en-US" dirty="0"/>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14780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347730"/>
            <a:ext cx="10980313" cy="6181859"/>
          </a:xfrm>
        </p:spPr>
        <p:txBody>
          <a:bodyPr>
            <a:normAutofit fontScale="77500" lnSpcReduction="20000"/>
          </a:bodyPr>
          <a:lstStyle/>
          <a:p>
            <a:r>
              <a:rPr lang="en-US" dirty="0"/>
              <a:t>Python </a:t>
            </a:r>
            <a:r>
              <a:rPr lang="en-US" dirty="0" smtClean="0"/>
              <a:t>program </a:t>
            </a:r>
            <a:r>
              <a:rPr lang="en-US" dirty="0"/>
              <a:t>to illustrate  </a:t>
            </a:r>
            <a:r>
              <a:rPr lang="en-US" dirty="0" smtClean="0"/>
              <a:t># </a:t>
            </a:r>
            <a:r>
              <a:rPr lang="en-US" dirty="0"/>
              <a:t>arithmetic operation of </a:t>
            </a:r>
            <a:r>
              <a:rPr lang="en-US" dirty="0" smtClean="0"/>
              <a:t># </a:t>
            </a:r>
            <a:r>
              <a:rPr lang="en-US" dirty="0"/>
              <a:t>addition of two images </a:t>
            </a:r>
            <a:r>
              <a:rPr lang="en-US" dirty="0" smtClean="0"/>
              <a:t>    # </a:t>
            </a:r>
            <a:r>
              <a:rPr lang="en-US" dirty="0"/>
              <a:t>organizing imports  </a:t>
            </a:r>
          </a:p>
          <a:p>
            <a:r>
              <a:rPr lang="en-US" dirty="0"/>
              <a:t>import cv2  </a:t>
            </a:r>
          </a:p>
          <a:p>
            <a:r>
              <a:rPr lang="en-US" dirty="0"/>
              <a:t>import </a:t>
            </a:r>
            <a:r>
              <a:rPr lang="en-US" dirty="0" err="1"/>
              <a:t>numpy</a:t>
            </a:r>
            <a:r>
              <a:rPr lang="en-US" dirty="0"/>
              <a:t> as np  </a:t>
            </a:r>
          </a:p>
          <a:p>
            <a:r>
              <a:rPr lang="en-US" dirty="0"/>
              <a:t>    </a:t>
            </a:r>
          </a:p>
          <a:p>
            <a:r>
              <a:rPr lang="en-US" dirty="0"/>
              <a:t># path to input images are specified and   </a:t>
            </a:r>
            <a:r>
              <a:rPr lang="en-US" dirty="0" smtClean="0"/>
              <a:t># </a:t>
            </a:r>
            <a:r>
              <a:rPr lang="en-US" dirty="0"/>
              <a:t>images are loaded with </a:t>
            </a:r>
            <a:r>
              <a:rPr lang="en-US" dirty="0" err="1"/>
              <a:t>imread</a:t>
            </a:r>
            <a:r>
              <a:rPr lang="en-US" dirty="0"/>
              <a:t> command  </a:t>
            </a:r>
          </a:p>
          <a:p>
            <a:r>
              <a:rPr lang="en-US" dirty="0"/>
              <a:t>image1 = cv2.imread('input1.jpg')  </a:t>
            </a:r>
          </a:p>
          <a:p>
            <a:r>
              <a:rPr lang="en-US" dirty="0"/>
              <a:t>image2 = cv2.imread('input2.jpg') </a:t>
            </a:r>
          </a:p>
          <a:p>
            <a:r>
              <a:rPr lang="en-US" dirty="0"/>
              <a:t>  </a:t>
            </a:r>
          </a:p>
          <a:p>
            <a:r>
              <a:rPr lang="en-US" dirty="0"/>
              <a:t># cv2.addWeighted is applied over the </a:t>
            </a:r>
            <a:r>
              <a:rPr lang="en-US" dirty="0" smtClean="0"/>
              <a:t># </a:t>
            </a:r>
            <a:r>
              <a:rPr lang="en-US" dirty="0"/>
              <a:t>image inputs with applied parameters </a:t>
            </a:r>
          </a:p>
          <a:p>
            <a:r>
              <a:rPr lang="en-US" dirty="0" err="1"/>
              <a:t>weightedSum</a:t>
            </a:r>
            <a:r>
              <a:rPr lang="en-US" dirty="0"/>
              <a:t> = cv2.addWeighted(image1, 0.5, image2, 0.4, 0) </a:t>
            </a:r>
          </a:p>
          <a:p>
            <a:r>
              <a:rPr lang="en-US" dirty="0"/>
              <a:t>  </a:t>
            </a:r>
          </a:p>
          <a:p>
            <a:r>
              <a:rPr lang="en-US" dirty="0"/>
              <a:t># the window showing output image </a:t>
            </a:r>
            <a:r>
              <a:rPr lang="en-US" dirty="0" smtClean="0"/>
              <a:t># </a:t>
            </a:r>
            <a:r>
              <a:rPr lang="en-US" dirty="0"/>
              <a:t>with the weighted sum  </a:t>
            </a:r>
          </a:p>
          <a:p>
            <a:r>
              <a:rPr lang="en-US" dirty="0"/>
              <a:t>cv2.imshow('Weighted Image', </a:t>
            </a:r>
            <a:r>
              <a:rPr lang="en-US" dirty="0" err="1"/>
              <a:t>weightedSum</a:t>
            </a:r>
            <a:r>
              <a:rPr lang="en-US" dirty="0"/>
              <a:t>) </a:t>
            </a:r>
          </a:p>
          <a:p>
            <a:r>
              <a:rPr lang="en-US" dirty="0"/>
              <a:t>  </a:t>
            </a:r>
            <a:r>
              <a:rPr lang="en-US" dirty="0" smtClean="0"/>
              <a:t># </a:t>
            </a:r>
            <a:r>
              <a:rPr lang="en-US" dirty="0"/>
              <a:t>De-allocate any associated memory usage   </a:t>
            </a:r>
          </a:p>
          <a:p>
            <a:r>
              <a:rPr lang="en-US" dirty="0"/>
              <a:t>if cv2.waitKey(0) &amp; 0xff == 27:  </a:t>
            </a:r>
          </a:p>
          <a:p>
            <a:r>
              <a:rPr lang="en-US" dirty="0"/>
              <a:t>    cv2.destroyAllWindows()</a:t>
            </a:r>
          </a:p>
        </p:txBody>
      </p:sp>
    </p:spTree>
    <p:extLst>
      <p:ext uri="{BB962C8B-B14F-4D97-AF65-F5344CB8AC3E}">
        <p14:creationId xmlns:p14="http://schemas.microsoft.com/office/powerpoint/2010/main" val="3374195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Subtraction of Image:</a:t>
            </a:r>
            <a:br>
              <a:rPr lang="en-US" dirty="0"/>
            </a:br>
            <a:endParaRPr lang="en-US" dirty="0"/>
          </a:p>
        </p:txBody>
      </p:sp>
      <p:sp>
        <p:nvSpPr>
          <p:cNvPr id="3" name="Content Placeholder 2"/>
          <p:cNvSpPr>
            <a:spLocks noGrp="1"/>
          </p:cNvSpPr>
          <p:nvPr>
            <p:ph idx="1"/>
          </p:nvPr>
        </p:nvSpPr>
        <p:spPr>
          <a:xfrm>
            <a:off x="838200" y="1374865"/>
            <a:ext cx="10515600" cy="4351338"/>
          </a:xfrm>
        </p:spPr>
        <p:txBody>
          <a:bodyPr/>
          <a:lstStyle/>
          <a:p>
            <a:r>
              <a:rPr lang="en-US" dirty="0" smtClean="0"/>
              <a:t>Just </a:t>
            </a:r>
            <a:r>
              <a:rPr lang="en-US" dirty="0"/>
              <a:t>like addition, we can subtract the pixel values in two images and merge them with the help of cv2.subtract(). The images should be of equal size and depth.</a:t>
            </a:r>
          </a:p>
          <a:p>
            <a:endParaRPr lang="en-US" dirty="0"/>
          </a:p>
          <a:p>
            <a:r>
              <a:rPr lang="en-US" dirty="0"/>
              <a:t>Syntax:  cv2.subtract(src1, src2)</a:t>
            </a:r>
          </a:p>
        </p:txBody>
      </p:sp>
    </p:spTree>
    <p:extLst>
      <p:ext uri="{BB962C8B-B14F-4D97-AF65-F5344CB8AC3E}">
        <p14:creationId xmlns:p14="http://schemas.microsoft.com/office/powerpoint/2010/main" val="1484897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244699"/>
            <a:ext cx="10980313" cy="6117464"/>
          </a:xfrm>
        </p:spPr>
        <p:txBody>
          <a:bodyPr>
            <a:normAutofit fontScale="77500" lnSpcReduction="20000"/>
          </a:bodyPr>
          <a:lstStyle/>
          <a:p>
            <a:r>
              <a:rPr lang="en-US" dirty="0"/>
              <a:t>Python </a:t>
            </a:r>
            <a:r>
              <a:rPr lang="en-US" dirty="0" err="1"/>
              <a:t>programe</a:t>
            </a:r>
            <a:r>
              <a:rPr lang="en-US" dirty="0"/>
              <a:t> to illustrate  </a:t>
            </a:r>
            <a:r>
              <a:rPr lang="en-US" dirty="0" smtClean="0"/>
              <a:t># </a:t>
            </a:r>
            <a:r>
              <a:rPr lang="en-US" dirty="0"/>
              <a:t>arithmetic operation of </a:t>
            </a:r>
            <a:r>
              <a:rPr lang="en-US" dirty="0" smtClean="0"/>
              <a:t># </a:t>
            </a:r>
            <a:r>
              <a:rPr lang="en-US" dirty="0"/>
              <a:t>subtraction of pixels of two images </a:t>
            </a:r>
            <a:r>
              <a:rPr lang="en-US" dirty="0" smtClean="0"/>
              <a:t># </a:t>
            </a:r>
            <a:r>
              <a:rPr lang="en-US" dirty="0"/>
              <a:t>organizing imports  </a:t>
            </a:r>
          </a:p>
          <a:p>
            <a:r>
              <a:rPr lang="en-US" dirty="0"/>
              <a:t>import cv2  </a:t>
            </a:r>
          </a:p>
          <a:p>
            <a:r>
              <a:rPr lang="en-US" dirty="0"/>
              <a:t>import </a:t>
            </a:r>
            <a:r>
              <a:rPr lang="en-US" dirty="0" err="1"/>
              <a:t>numpy</a:t>
            </a:r>
            <a:r>
              <a:rPr lang="en-US" dirty="0"/>
              <a:t> as np  </a:t>
            </a:r>
          </a:p>
          <a:p>
            <a:r>
              <a:rPr lang="en-US" dirty="0"/>
              <a:t>  </a:t>
            </a:r>
            <a:r>
              <a:rPr lang="en-US" dirty="0" smtClean="0"/>
              <a:t># </a:t>
            </a:r>
            <a:r>
              <a:rPr lang="en-US" dirty="0"/>
              <a:t>path to input images are specified and   </a:t>
            </a:r>
            <a:r>
              <a:rPr lang="en-US" dirty="0" smtClean="0"/>
              <a:t># </a:t>
            </a:r>
            <a:r>
              <a:rPr lang="en-US" dirty="0"/>
              <a:t>images are loaded with </a:t>
            </a:r>
            <a:r>
              <a:rPr lang="en-US" dirty="0" err="1"/>
              <a:t>imread</a:t>
            </a:r>
            <a:r>
              <a:rPr lang="en-US" dirty="0"/>
              <a:t> command  </a:t>
            </a:r>
          </a:p>
          <a:p>
            <a:r>
              <a:rPr lang="en-US" dirty="0"/>
              <a:t>image1 = cv2.imread('input1.jpg')  </a:t>
            </a:r>
          </a:p>
          <a:p>
            <a:r>
              <a:rPr lang="en-US" dirty="0"/>
              <a:t>image2 = cv2.imread('input2.jpg') </a:t>
            </a:r>
          </a:p>
          <a:p>
            <a:r>
              <a:rPr lang="en-US" dirty="0"/>
              <a:t>  </a:t>
            </a:r>
          </a:p>
          <a:p>
            <a:r>
              <a:rPr lang="en-US" dirty="0"/>
              <a:t># cv2.subtract is applied over the </a:t>
            </a:r>
            <a:r>
              <a:rPr lang="en-US" dirty="0" smtClean="0"/>
              <a:t># </a:t>
            </a:r>
            <a:r>
              <a:rPr lang="en-US" dirty="0"/>
              <a:t>image inputs with applied parameters </a:t>
            </a:r>
          </a:p>
          <a:p>
            <a:r>
              <a:rPr lang="en-US" dirty="0"/>
              <a:t>sub = cv2.subtract(image1, image2) </a:t>
            </a:r>
          </a:p>
          <a:p>
            <a:r>
              <a:rPr lang="en-US" dirty="0"/>
              <a:t>  </a:t>
            </a:r>
          </a:p>
          <a:p>
            <a:r>
              <a:rPr lang="en-US" dirty="0"/>
              <a:t># the window showing output image </a:t>
            </a:r>
            <a:r>
              <a:rPr lang="en-US" dirty="0" smtClean="0"/>
              <a:t># </a:t>
            </a:r>
            <a:r>
              <a:rPr lang="en-US" dirty="0"/>
              <a:t>with the subtracted image  </a:t>
            </a:r>
          </a:p>
          <a:p>
            <a:r>
              <a:rPr lang="en-US" dirty="0"/>
              <a:t>cv2.imshow('Subtracted Image', sub) </a:t>
            </a:r>
          </a:p>
          <a:p>
            <a:r>
              <a:rPr lang="en-US" dirty="0"/>
              <a:t>  </a:t>
            </a:r>
          </a:p>
          <a:p>
            <a:r>
              <a:rPr lang="en-US" dirty="0"/>
              <a:t># De-allocate any associated memory usage   </a:t>
            </a:r>
          </a:p>
          <a:p>
            <a:r>
              <a:rPr lang="en-US" dirty="0"/>
              <a:t>if cv2.waitKey(0) &amp; 0xff == 27:  </a:t>
            </a:r>
          </a:p>
          <a:p>
            <a:r>
              <a:rPr lang="en-US" dirty="0"/>
              <a:t>    cv2.destroyAllWindows()</a:t>
            </a:r>
          </a:p>
        </p:txBody>
      </p:sp>
    </p:spTree>
    <p:extLst>
      <p:ext uri="{BB962C8B-B14F-4D97-AF65-F5344CB8AC3E}">
        <p14:creationId xmlns:p14="http://schemas.microsoft.com/office/powerpoint/2010/main" val="2598262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Bitwise operations are used in image manipulation and used for extracting essential parts in the image. In this article, Bitwise operations used are :</a:t>
            </a:r>
          </a:p>
          <a:p>
            <a:endParaRPr lang="en-US" dirty="0"/>
          </a:p>
          <a:p>
            <a:r>
              <a:rPr lang="en-US" dirty="0"/>
              <a:t>AND</a:t>
            </a:r>
          </a:p>
          <a:p>
            <a:r>
              <a:rPr lang="en-US" dirty="0"/>
              <a:t>OR</a:t>
            </a:r>
          </a:p>
          <a:p>
            <a:r>
              <a:rPr lang="en-US" dirty="0"/>
              <a:t>XOR</a:t>
            </a:r>
          </a:p>
          <a:p>
            <a:r>
              <a:rPr lang="en-US" dirty="0"/>
              <a:t>NOT</a:t>
            </a:r>
          </a:p>
          <a:p>
            <a:r>
              <a:rPr lang="en-US" dirty="0"/>
              <a:t>Also, Bitwise operations helps in image masking. Image creation can be enabled with the help of these operations. These operations can be helpful in enhancing the properties of the input images.</a:t>
            </a:r>
          </a:p>
          <a:p>
            <a:endParaRPr lang="en-US" dirty="0"/>
          </a:p>
          <a:p>
            <a:r>
              <a:rPr lang="en-US" dirty="0"/>
              <a:t>NOTE: The Bitwise operations should be applied on input images of same dimensions</a:t>
            </a:r>
          </a:p>
          <a:p>
            <a:endParaRPr lang="en-US" dirty="0"/>
          </a:p>
          <a:p>
            <a:endParaRPr lang="en-US" dirty="0"/>
          </a:p>
        </p:txBody>
      </p:sp>
    </p:spTree>
    <p:extLst>
      <p:ext uri="{BB962C8B-B14F-4D97-AF65-F5344CB8AC3E}">
        <p14:creationId xmlns:p14="http://schemas.microsoft.com/office/powerpoint/2010/main" val="1612718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AND operation on Image:</a:t>
            </a:r>
            <a:br>
              <a:rPr lang="en-US" dirty="0"/>
            </a:br>
            <a:endParaRPr lang="en-US" dirty="0"/>
          </a:p>
        </p:txBody>
      </p:sp>
      <p:sp>
        <p:nvSpPr>
          <p:cNvPr id="3" name="Content Placeholder 2"/>
          <p:cNvSpPr>
            <a:spLocks noGrp="1"/>
          </p:cNvSpPr>
          <p:nvPr>
            <p:ph idx="1"/>
          </p:nvPr>
        </p:nvSpPr>
        <p:spPr>
          <a:xfrm>
            <a:off x="838200" y="1416676"/>
            <a:ext cx="10515600" cy="4760287"/>
          </a:xfrm>
        </p:spPr>
        <p:txBody>
          <a:bodyPr>
            <a:normAutofit fontScale="92500"/>
          </a:bodyPr>
          <a:lstStyle/>
          <a:p>
            <a:r>
              <a:rPr lang="en-US" dirty="0" smtClean="0"/>
              <a:t>Bit-wise </a:t>
            </a:r>
            <a:r>
              <a:rPr lang="en-US" dirty="0"/>
              <a:t>conjunction of input array elements.</a:t>
            </a:r>
          </a:p>
          <a:p>
            <a:endParaRPr lang="en-US" dirty="0"/>
          </a:p>
          <a:p>
            <a:r>
              <a:rPr lang="en-US" dirty="0"/>
              <a:t>Syntax: cv2.bitwise_and(source1, source2, destination, mask)</a:t>
            </a:r>
          </a:p>
          <a:p>
            <a:endParaRPr lang="en-US" dirty="0"/>
          </a:p>
          <a:p>
            <a:r>
              <a:rPr lang="en-US" dirty="0"/>
              <a:t>Parameters:</a:t>
            </a:r>
          </a:p>
          <a:p>
            <a:r>
              <a:rPr lang="en-US" dirty="0"/>
              <a:t>source1: First Input Image array(Single-channel, 8-bit or floating-point)</a:t>
            </a:r>
          </a:p>
          <a:p>
            <a:r>
              <a:rPr lang="en-US" dirty="0"/>
              <a:t>source2: Second Input Image array(Single-channel, 8-bit or floating-point)</a:t>
            </a:r>
          </a:p>
          <a:p>
            <a:r>
              <a:rPr lang="en-US" dirty="0" err="1"/>
              <a:t>dest</a:t>
            </a:r>
            <a:r>
              <a:rPr lang="en-US" dirty="0"/>
              <a:t>: Output array (Similar to the dimensions and type of Input image array)</a:t>
            </a:r>
          </a:p>
          <a:p>
            <a:r>
              <a:rPr lang="en-US" dirty="0"/>
              <a:t>mask: Operation mask, Input / output 8-bit single-channel mask</a:t>
            </a:r>
          </a:p>
          <a:p>
            <a:endParaRPr lang="en-US" dirty="0"/>
          </a:p>
          <a:p>
            <a:endParaRPr lang="en-US" dirty="0"/>
          </a:p>
        </p:txBody>
      </p:sp>
    </p:spTree>
    <p:extLst>
      <p:ext uri="{BB962C8B-B14F-4D97-AF65-F5344CB8AC3E}">
        <p14:creationId xmlns:p14="http://schemas.microsoft.com/office/powerpoint/2010/main" val="2796947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450761"/>
            <a:ext cx="10928797" cy="5726202"/>
          </a:xfrm>
        </p:spPr>
        <p:txBody>
          <a:bodyPr>
            <a:normAutofit fontScale="77500" lnSpcReduction="20000"/>
          </a:bodyPr>
          <a:lstStyle/>
          <a:p>
            <a:r>
              <a:rPr lang="en-US" dirty="0"/>
              <a:t>import cv2  </a:t>
            </a:r>
          </a:p>
          <a:p>
            <a:r>
              <a:rPr lang="en-US" dirty="0"/>
              <a:t>import </a:t>
            </a:r>
            <a:r>
              <a:rPr lang="en-US" dirty="0" err="1"/>
              <a:t>numpy</a:t>
            </a:r>
            <a:r>
              <a:rPr lang="en-US" dirty="0"/>
              <a:t> as np  </a:t>
            </a:r>
          </a:p>
          <a:p>
            <a:r>
              <a:rPr lang="en-US" dirty="0"/>
              <a:t>  </a:t>
            </a:r>
            <a:r>
              <a:rPr lang="en-US" dirty="0" smtClean="0"/>
              <a:t># </a:t>
            </a:r>
            <a:r>
              <a:rPr lang="en-US" dirty="0"/>
              <a:t>path to input images are specified and   </a:t>
            </a:r>
            <a:r>
              <a:rPr lang="en-US" dirty="0" smtClean="0"/>
              <a:t># </a:t>
            </a:r>
            <a:r>
              <a:rPr lang="en-US" dirty="0"/>
              <a:t>images are loaded with </a:t>
            </a:r>
            <a:r>
              <a:rPr lang="en-US" dirty="0" err="1"/>
              <a:t>imread</a:t>
            </a:r>
            <a:r>
              <a:rPr lang="en-US" dirty="0"/>
              <a:t> command  </a:t>
            </a:r>
          </a:p>
          <a:p>
            <a:r>
              <a:rPr lang="en-US" dirty="0"/>
              <a:t>image1 = cv2.imread('input1.jpg')  </a:t>
            </a:r>
          </a:p>
          <a:p>
            <a:r>
              <a:rPr lang="en-US" dirty="0"/>
              <a:t>image2 = cv2.imread('input2.jpg') </a:t>
            </a:r>
          </a:p>
          <a:p>
            <a:r>
              <a:rPr lang="en-US" dirty="0"/>
              <a:t>  </a:t>
            </a:r>
          </a:p>
          <a:p>
            <a:r>
              <a:rPr lang="en-US" dirty="0"/>
              <a:t># cv2.bitwise_and is applied over the </a:t>
            </a:r>
            <a:r>
              <a:rPr lang="en-US" dirty="0" smtClean="0"/>
              <a:t># </a:t>
            </a:r>
            <a:r>
              <a:rPr lang="en-US" dirty="0"/>
              <a:t>image inputs with applied parameters  </a:t>
            </a:r>
          </a:p>
          <a:p>
            <a:r>
              <a:rPr lang="en-US" dirty="0" err="1"/>
              <a:t>dest_and</a:t>
            </a:r>
            <a:r>
              <a:rPr lang="en-US" dirty="0"/>
              <a:t> = cv2.bitwise_and(img2, img1, mask = None) </a:t>
            </a:r>
          </a:p>
          <a:p>
            <a:r>
              <a:rPr lang="en-US" dirty="0"/>
              <a:t>  </a:t>
            </a:r>
          </a:p>
          <a:p>
            <a:r>
              <a:rPr lang="en-US" dirty="0"/>
              <a:t># the window showing output image </a:t>
            </a:r>
            <a:r>
              <a:rPr lang="en-US" dirty="0" smtClean="0"/>
              <a:t># </a:t>
            </a:r>
            <a:r>
              <a:rPr lang="en-US" dirty="0"/>
              <a:t>with the Bitwise AND operation </a:t>
            </a:r>
            <a:r>
              <a:rPr lang="en-US" dirty="0" smtClean="0"/>
              <a:t># </a:t>
            </a:r>
            <a:r>
              <a:rPr lang="en-US" dirty="0"/>
              <a:t>on the input images </a:t>
            </a:r>
          </a:p>
          <a:p>
            <a:r>
              <a:rPr lang="en-US" dirty="0"/>
              <a:t>cv2.imshow('Bitwise And', </a:t>
            </a:r>
            <a:r>
              <a:rPr lang="en-US" dirty="0" err="1"/>
              <a:t>dest_and</a:t>
            </a:r>
            <a:r>
              <a:rPr lang="en-US" dirty="0"/>
              <a:t>) </a:t>
            </a:r>
          </a:p>
          <a:p>
            <a:r>
              <a:rPr lang="en-US" dirty="0"/>
              <a:t>   </a:t>
            </a:r>
          </a:p>
          <a:p>
            <a:r>
              <a:rPr lang="en-US" dirty="0"/>
              <a:t># De-allocate any associated memory usage   </a:t>
            </a:r>
          </a:p>
          <a:p>
            <a:r>
              <a:rPr lang="en-US" dirty="0"/>
              <a:t>if cv2.waitKey(0) &amp; 0xff == 27:  </a:t>
            </a:r>
          </a:p>
          <a:p>
            <a:r>
              <a:rPr lang="en-US" dirty="0"/>
              <a:t>    cv2.destroyAllWindows() </a:t>
            </a:r>
          </a:p>
        </p:txBody>
      </p:sp>
    </p:spTree>
    <p:extLst>
      <p:ext uri="{BB962C8B-B14F-4D97-AF65-F5344CB8AC3E}">
        <p14:creationId xmlns:p14="http://schemas.microsoft.com/office/powerpoint/2010/main" val="2123205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OR operation on Image:</a:t>
            </a:r>
            <a:br>
              <a:rPr lang="en-US" dirty="0"/>
            </a:br>
            <a:endParaRPr lang="en-US" dirty="0"/>
          </a:p>
        </p:txBody>
      </p:sp>
      <p:sp>
        <p:nvSpPr>
          <p:cNvPr id="3" name="Content Placeholder 2"/>
          <p:cNvSpPr>
            <a:spLocks noGrp="1"/>
          </p:cNvSpPr>
          <p:nvPr>
            <p:ph idx="1"/>
          </p:nvPr>
        </p:nvSpPr>
        <p:spPr>
          <a:xfrm>
            <a:off x="838200" y="1439259"/>
            <a:ext cx="10515600" cy="4351338"/>
          </a:xfrm>
        </p:spPr>
        <p:txBody>
          <a:bodyPr>
            <a:normAutofit lnSpcReduction="10000"/>
          </a:bodyPr>
          <a:lstStyle/>
          <a:p>
            <a:r>
              <a:rPr lang="en-US" dirty="0" smtClean="0"/>
              <a:t>Bit-wise </a:t>
            </a:r>
            <a:r>
              <a:rPr lang="en-US" dirty="0"/>
              <a:t>disjunction of input array elements.</a:t>
            </a:r>
          </a:p>
          <a:p>
            <a:pPr marL="0" indent="0">
              <a:buNone/>
            </a:pPr>
            <a:r>
              <a:rPr lang="en-US" dirty="0" smtClean="0"/>
              <a:t>Syntax</a:t>
            </a:r>
            <a:r>
              <a:rPr lang="en-US" dirty="0"/>
              <a:t>: cv2.bitwise_or(source1, source2, destination, mask)</a:t>
            </a:r>
          </a:p>
          <a:p>
            <a:pPr marL="0" indent="0">
              <a:buNone/>
            </a:pPr>
            <a:r>
              <a:rPr lang="en-US" dirty="0" smtClean="0"/>
              <a:t>Parameters</a:t>
            </a:r>
            <a:r>
              <a:rPr lang="en-US" dirty="0"/>
              <a:t>:</a:t>
            </a:r>
          </a:p>
          <a:p>
            <a:r>
              <a:rPr lang="en-US" dirty="0"/>
              <a:t>source1: First Input Image array(Single-channel, 8-bit or floating-point)</a:t>
            </a:r>
          </a:p>
          <a:p>
            <a:r>
              <a:rPr lang="en-US" dirty="0"/>
              <a:t>source2: Second Input Image array(Single-channel, 8-bit or floating-point)</a:t>
            </a:r>
          </a:p>
          <a:p>
            <a:r>
              <a:rPr lang="en-US" dirty="0" err="1"/>
              <a:t>dest</a:t>
            </a:r>
            <a:r>
              <a:rPr lang="en-US" dirty="0"/>
              <a:t>: Output array (Similar to the dimensions and type of Input image array)</a:t>
            </a:r>
          </a:p>
          <a:p>
            <a:r>
              <a:rPr lang="en-US" dirty="0"/>
              <a:t>mask: Operation mask, Input / output 8-bit single-channel mask</a:t>
            </a:r>
          </a:p>
        </p:txBody>
      </p:sp>
    </p:spTree>
    <p:extLst>
      <p:ext uri="{BB962C8B-B14F-4D97-AF65-F5344CB8AC3E}">
        <p14:creationId xmlns:p14="http://schemas.microsoft.com/office/powerpoint/2010/main" val="1472738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309093"/>
            <a:ext cx="10812887" cy="5867870"/>
          </a:xfrm>
        </p:spPr>
        <p:txBody>
          <a:bodyPr>
            <a:normAutofit fontScale="77500" lnSpcReduction="20000"/>
          </a:bodyPr>
          <a:lstStyle/>
          <a:p>
            <a:r>
              <a:rPr lang="en-US" dirty="0"/>
              <a:t>import cv2  </a:t>
            </a:r>
          </a:p>
          <a:p>
            <a:r>
              <a:rPr lang="en-US" dirty="0"/>
              <a:t>import </a:t>
            </a:r>
            <a:r>
              <a:rPr lang="en-US" dirty="0" err="1"/>
              <a:t>numpy</a:t>
            </a:r>
            <a:r>
              <a:rPr lang="en-US" dirty="0"/>
              <a:t> as np  </a:t>
            </a:r>
          </a:p>
          <a:p>
            <a:pPr marL="0" indent="0">
              <a:buNone/>
            </a:pPr>
            <a:r>
              <a:rPr lang="en-US" dirty="0"/>
              <a:t>     </a:t>
            </a:r>
          </a:p>
          <a:p>
            <a:r>
              <a:rPr lang="en-US" dirty="0"/>
              <a:t># path to input images are specified and   </a:t>
            </a:r>
            <a:r>
              <a:rPr lang="en-US" dirty="0" smtClean="0"/>
              <a:t># </a:t>
            </a:r>
            <a:r>
              <a:rPr lang="en-US" dirty="0"/>
              <a:t>images are loaded with </a:t>
            </a:r>
            <a:r>
              <a:rPr lang="en-US" dirty="0" err="1"/>
              <a:t>imread</a:t>
            </a:r>
            <a:r>
              <a:rPr lang="en-US" dirty="0"/>
              <a:t> command  </a:t>
            </a:r>
          </a:p>
          <a:p>
            <a:r>
              <a:rPr lang="en-US" dirty="0"/>
              <a:t>image1 = cv2.imread('input1.jpg')  </a:t>
            </a:r>
          </a:p>
          <a:p>
            <a:r>
              <a:rPr lang="en-US" dirty="0"/>
              <a:t>image2 = cv2.imread('input2.jpg') </a:t>
            </a:r>
          </a:p>
          <a:p>
            <a:pPr marL="0" indent="0">
              <a:buNone/>
            </a:pPr>
            <a:r>
              <a:rPr lang="en-US" dirty="0" smtClean="0"/>
              <a:t> </a:t>
            </a:r>
            <a:endParaRPr lang="en-US" dirty="0"/>
          </a:p>
          <a:p>
            <a:r>
              <a:rPr lang="en-US" dirty="0"/>
              <a:t># cv2.bitwise_or is applied over the </a:t>
            </a:r>
            <a:r>
              <a:rPr lang="en-US" dirty="0" smtClean="0"/>
              <a:t># </a:t>
            </a:r>
            <a:r>
              <a:rPr lang="en-US" dirty="0"/>
              <a:t>image inputs with applied parameters  </a:t>
            </a:r>
          </a:p>
          <a:p>
            <a:r>
              <a:rPr lang="en-US" dirty="0" err="1"/>
              <a:t>dest_or</a:t>
            </a:r>
            <a:r>
              <a:rPr lang="en-US" dirty="0"/>
              <a:t> = cv2.bitwise_or(img2, img1, mask = None) </a:t>
            </a:r>
          </a:p>
          <a:p>
            <a:pPr marL="0" indent="0">
              <a:buNone/>
            </a:pPr>
            <a:r>
              <a:rPr lang="en-US" dirty="0" smtClean="0"/>
              <a:t> </a:t>
            </a:r>
            <a:endParaRPr lang="en-US" dirty="0"/>
          </a:p>
          <a:p>
            <a:r>
              <a:rPr lang="en-US" dirty="0"/>
              <a:t># the window showing output image </a:t>
            </a:r>
            <a:r>
              <a:rPr lang="en-US" dirty="0" smtClean="0"/>
              <a:t># </a:t>
            </a:r>
            <a:r>
              <a:rPr lang="en-US" dirty="0"/>
              <a:t>with the Bitwise OR operation </a:t>
            </a:r>
            <a:r>
              <a:rPr lang="en-US" dirty="0" smtClean="0"/>
              <a:t># </a:t>
            </a:r>
            <a:r>
              <a:rPr lang="en-US" dirty="0"/>
              <a:t>on the input images </a:t>
            </a:r>
          </a:p>
          <a:p>
            <a:r>
              <a:rPr lang="en-US" dirty="0"/>
              <a:t>cv2.imshow('Bitwise OR', </a:t>
            </a:r>
            <a:r>
              <a:rPr lang="en-US" dirty="0" err="1"/>
              <a:t>dest_or</a:t>
            </a:r>
            <a:r>
              <a:rPr lang="en-US" dirty="0"/>
              <a:t>) </a:t>
            </a:r>
          </a:p>
          <a:p>
            <a:pPr marL="0" indent="0">
              <a:buNone/>
            </a:pPr>
            <a:r>
              <a:rPr lang="en-US" dirty="0"/>
              <a:t>   </a:t>
            </a:r>
          </a:p>
          <a:p>
            <a:r>
              <a:rPr lang="en-US" dirty="0"/>
              <a:t># De-allocate any associated memory usage   </a:t>
            </a:r>
          </a:p>
          <a:p>
            <a:r>
              <a:rPr lang="en-US" dirty="0"/>
              <a:t>if cv2.waitKey(0) &amp; 0xff == 27:  </a:t>
            </a:r>
          </a:p>
          <a:p>
            <a:r>
              <a:rPr lang="en-US" dirty="0"/>
              <a:t>    cv2.destroyAllWindows()</a:t>
            </a:r>
          </a:p>
        </p:txBody>
      </p:sp>
    </p:spTree>
    <p:extLst>
      <p:ext uri="{BB962C8B-B14F-4D97-AF65-F5344CB8AC3E}">
        <p14:creationId xmlns:p14="http://schemas.microsoft.com/office/powerpoint/2010/main" val="869999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XOR operation on Image</a:t>
            </a:r>
          </a:p>
        </p:txBody>
      </p:sp>
      <p:sp>
        <p:nvSpPr>
          <p:cNvPr id="3" name="Content Placeholder 2"/>
          <p:cNvSpPr>
            <a:spLocks noGrp="1"/>
          </p:cNvSpPr>
          <p:nvPr>
            <p:ph idx="1"/>
          </p:nvPr>
        </p:nvSpPr>
        <p:spPr>
          <a:xfrm>
            <a:off x="838200" y="1426380"/>
            <a:ext cx="10515600" cy="4351338"/>
          </a:xfrm>
        </p:spPr>
        <p:txBody>
          <a:bodyPr>
            <a:normAutofit fontScale="92500" lnSpcReduction="10000"/>
          </a:bodyPr>
          <a:lstStyle/>
          <a:p>
            <a:pPr marL="0" indent="0">
              <a:buNone/>
            </a:pPr>
            <a:endParaRPr lang="en-US" dirty="0"/>
          </a:p>
          <a:p>
            <a:r>
              <a:rPr lang="en-US" dirty="0"/>
              <a:t>Bit-wise exclusive-OR operation on input array elements.</a:t>
            </a:r>
          </a:p>
          <a:p>
            <a:endParaRPr lang="en-US" dirty="0"/>
          </a:p>
          <a:p>
            <a:r>
              <a:rPr lang="en-US" dirty="0"/>
              <a:t>Syntax: cv2.bitwise_xor(source1, source2, destination, mask)</a:t>
            </a:r>
          </a:p>
          <a:p>
            <a:pPr marL="0" indent="0">
              <a:buNone/>
            </a:pPr>
            <a:r>
              <a:rPr lang="en-US" dirty="0" smtClean="0"/>
              <a:t>Parameters</a:t>
            </a:r>
            <a:r>
              <a:rPr lang="en-US" dirty="0"/>
              <a:t>:</a:t>
            </a:r>
          </a:p>
          <a:p>
            <a:r>
              <a:rPr lang="en-US" dirty="0"/>
              <a:t>source1: First Input Image array(Single-channel, 8-bit or floating-point)</a:t>
            </a:r>
          </a:p>
          <a:p>
            <a:r>
              <a:rPr lang="en-US" dirty="0"/>
              <a:t>source2: Second Input Image array(Single-channel, 8-bit or floating-point)</a:t>
            </a:r>
          </a:p>
          <a:p>
            <a:r>
              <a:rPr lang="en-US" dirty="0" err="1"/>
              <a:t>dest</a:t>
            </a:r>
            <a:r>
              <a:rPr lang="en-US" dirty="0"/>
              <a:t>: Output array (Similar to the dimensions and type of Input image array)</a:t>
            </a:r>
          </a:p>
          <a:p>
            <a:r>
              <a:rPr lang="en-US" dirty="0"/>
              <a:t>mask: Operation mask, Input / output 8-bit single-channel mask</a:t>
            </a:r>
          </a:p>
        </p:txBody>
      </p:sp>
    </p:spTree>
    <p:extLst>
      <p:ext uri="{BB962C8B-B14F-4D97-AF65-F5344CB8AC3E}">
        <p14:creationId xmlns:p14="http://schemas.microsoft.com/office/powerpoint/2010/main" val="3077847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034" y="437882"/>
            <a:ext cx="10825766" cy="5739081"/>
          </a:xfrm>
        </p:spPr>
        <p:txBody>
          <a:bodyPr>
            <a:normAutofit fontScale="70000" lnSpcReduction="20000"/>
          </a:bodyPr>
          <a:lstStyle/>
          <a:p>
            <a:r>
              <a:rPr lang="en-US" dirty="0"/>
              <a:t>import cv2  </a:t>
            </a:r>
          </a:p>
          <a:p>
            <a:r>
              <a:rPr lang="en-US" dirty="0"/>
              <a:t>import </a:t>
            </a:r>
            <a:r>
              <a:rPr lang="en-US" dirty="0" err="1"/>
              <a:t>numpy</a:t>
            </a:r>
            <a:r>
              <a:rPr lang="en-US" dirty="0"/>
              <a:t> as np  </a:t>
            </a:r>
          </a:p>
          <a:p>
            <a:pPr marL="0" indent="0">
              <a:buNone/>
            </a:pPr>
            <a:r>
              <a:rPr lang="en-US" dirty="0"/>
              <a:t>     </a:t>
            </a:r>
          </a:p>
          <a:p>
            <a:r>
              <a:rPr lang="en-US" dirty="0"/>
              <a:t># path to input images are specified and   </a:t>
            </a:r>
            <a:r>
              <a:rPr lang="en-US" dirty="0" smtClean="0"/>
              <a:t># </a:t>
            </a:r>
            <a:r>
              <a:rPr lang="en-US" dirty="0"/>
              <a:t>images are loaded with </a:t>
            </a:r>
            <a:r>
              <a:rPr lang="en-US" dirty="0" err="1"/>
              <a:t>imread</a:t>
            </a:r>
            <a:r>
              <a:rPr lang="en-US" dirty="0"/>
              <a:t> command  </a:t>
            </a:r>
          </a:p>
          <a:p>
            <a:r>
              <a:rPr lang="en-US" dirty="0"/>
              <a:t>image1 = cv2.imread('input1.jpg')  </a:t>
            </a:r>
          </a:p>
          <a:p>
            <a:r>
              <a:rPr lang="en-US" dirty="0"/>
              <a:t>image2 = cv2.imread('input2.jpg') </a:t>
            </a:r>
          </a:p>
          <a:p>
            <a:pPr marL="0" indent="0">
              <a:buNone/>
            </a:pPr>
            <a:r>
              <a:rPr lang="en-US" dirty="0"/>
              <a:t>  </a:t>
            </a:r>
          </a:p>
          <a:p>
            <a:r>
              <a:rPr lang="en-US" dirty="0"/>
              <a:t># cv2.bitwise_xor is applied over the </a:t>
            </a:r>
            <a:r>
              <a:rPr lang="en-US" dirty="0" smtClean="0"/>
              <a:t># </a:t>
            </a:r>
            <a:r>
              <a:rPr lang="en-US" dirty="0"/>
              <a:t>image inputs with applied parameters  </a:t>
            </a:r>
          </a:p>
          <a:p>
            <a:r>
              <a:rPr lang="en-US" dirty="0" err="1"/>
              <a:t>dest_xor</a:t>
            </a:r>
            <a:r>
              <a:rPr lang="en-US" dirty="0"/>
              <a:t> = cv2.bitwise_xor(img1, img2, mask = None) </a:t>
            </a:r>
          </a:p>
          <a:p>
            <a:r>
              <a:rPr lang="en-US" dirty="0"/>
              <a:t>  </a:t>
            </a:r>
          </a:p>
          <a:p>
            <a:r>
              <a:rPr lang="en-US" dirty="0"/>
              <a:t># the window showing output image </a:t>
            </a:r>
            <a:r>
              <a:rPr lang="en-US" dirty="0" smtClean="0"/>
              <a:t># </a:t>
            </a:r>
            <a:r>
              <a:rPr lang="en-US" dirty="0"/>
              <a:t>with the Bitwise XOR operation </a:t>
            </a:r>
            <a:r>
              <a:rPr lang="en-US" dirty="0" smtClean="0"/>
              <a:t># </a:t>
            </a:r>
            <a:r>
              <a:rPr lang="en-US" dirty="0"/>
              <a:t>on the input images </a:t>
            </a:r>
          </a:p>
          <a:p>
            <a:r>
              <a:rPr lang="en-US" dirty="0"/>
              <a:t>cv2.imshow('Bitwise XOR', </a:t>
            </a:r>
            <a:r>
              <a:rPr lang="en-US" dirty="0" err="1"/>
              <a:t>dest_xor</a:t>
            </a:r>
            <a:r>
              <a:rPr lang="en-US" dirty="0"/>
              <a:t>) </a:t>
            </a:r>
          </a:p>
          <a:p>
            <a:pPr marL="0" indent="0">
              <a:buNone/>
            </a:pPr>
            <a:r>
              <a:rPr lang="en-US" dirty="0"/>
              <a:t>   </a:t>
            </a:r>
          </a:p>
          <a:p>
            <a:r>
              <a:rPr lang="en-US" dirty="0"/>
              <a:t># De-allocate any associated memory usage   </a:t>
            </a:r>
          </a:p>
          <a:p>
            <a:r>
              <a:rPr lang="en-US" dirty="0"/>
              <a:t>if cv2.waitKey(0) &amp; 0xff == 27:  </a:t>
            </a:r>
          </a:p>
          <a:p>
            <a:r>
              <a:rPr lang="en-US" dirty="0"/>
              <a:t>    cv2.destroyAllWindows()</a:t>
            </a:r>
          </a:p>
        </p:txBody>
      </p:sp>
    </p:spTree>
    <p:extLst>
      <p:ext uri="{BB962C8B-B14F-4D97-AF65-F5344CB8AC3E}">
        <p14:creationId xmlns:p14="http://schemas.microsoft.com/office/powerpoint/2010/main" val="108904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10" y="893159"/>
            <a:ext cx="10515600" cy="1325563"/>
          </a:xfrm>
        </p:spPr>
        <p:txBody>
          <a:bodyPr>
            <a:normAutofit fontScale="90000"/>
          </a:bodyPr>
          <a:lstStyle/>
          <a:p>
            <a:r>
              <a:rPr lang="en-US" dirty="0" err="1" smtClean="0"/>
              <a:t>putText</a:t>
            </a:r>
            <a:r>
              <a:rPr lang="en-US" dirty="0"/>
              <a:t>() method is used to draw a text string on any image.</a:t>
            </a:r>
            <a:br>
              <a:rPr lang="en-US" dirty="0"/>
            </a:br>
            <a:r>
              <a:rPr lang="en-US" dirty="0"/>
              <a:t/>
            </a:r>
            <a:br>
              <a:rPr lang="en-US" dirty="0"/>
            </a:br>
            <a:endParaRPr lang="en-US" dirty="0"/>
          </a:p>
        </p:txBody>
      </p:sp>
      <p:sp>
        <p:nvSpPr>
          <p:cNvPr id="3" name="Content Placeholder 2"/>
          <p:cNvSpPr>
            <a:spLocks noGrp="1"/>
          </p:cNvSpPr>
          <p:nvPr>
            <p:ph idx="1"/>
          </p:nvPr>
        </p:nvSpPr>
        <p:spPr>
          <a:xfrm>
            <a:off x="592429" y="1596980"/>
            <a:ext cx="10761372" cy="5112913"/>
          </a:xfrm>
        </p:spPr>
        <p:txBody>
          <a:bodyPr>
            <a:normAutofit/>
          </a:bodyPr>
          <a:lstStyle/>
          <a:p>
            <a:r>
              <a:rPr lang="en-US" dirty="0" smtClean="0"/>
              <a:t>Syntax</a:t>
            </a:r>
            <a:r>
              <a:rPr lang="en-US" dirty="0"/>
              <a:t>: cv2.putText(image, text, org, font, </a:t>
            </a:r>
            <a:r>
              <a:rPr lang="en-US" dirty="0" err="1"/>
              <a:t>fontScale</a:t>
            </a:r>
            <a:r>
              <a:rPr lang="en-US" dirty="0"/>
              <a:t>, color[, thickness[, </a:t>
            </a:r>
            <a:r>
              <a:rPr lang="en-US" dirty="0" err="1"/>
              <a:t>lineType</a:t>
            </a:r>
            <a:r>
              <a:rPr lang="en-US" dirty="0"/>
              <a:t>[, </a:t>
            </a:r>
            <a:r>
              <a:rPr lang="en-US" dirty="0" err="1"/>
              <a:t>bottomLeftOrigin</a:t>
            </a:r>
            <a:r>
              <a:rPr lang="en-US" dirty="0" smtClean="0"/>
              <a:t>]]])</a:t>
            </a:r>
          </a:p>
          <a:p>
            <a:r>
              <a:rPr lang="en-US" dirty="0" smtClean="0"/>
              <a:t>Parameters</a:t>
            </a:r>
            <a:r>
              <a:rPr lang="en-US" dirty="0"/>
              <a:t>:</a:t>
            </a:r>
          </a:p>
          <a:p>
            <a:r>
              <a:rPr lang="en-US" dirty="0"/>
              <a:t>image: It is the image on which text is to be drawn.</a:t>
            </a:r>
          </a:p>
          <a:p>
            <a:r>
              <a:rPr lang="en-US" dirty="0"/>
              <a:t>text: Text string to be drawn.</a:t>
            </a:r>
          </a:p>
          <a:p>
            <a:r>
              <a:rPr lang="en-US" dirty="0"/>
              <a:t>org: It is the coordinates of the bottom-left corner of the text string in the image. The coordinates are represented as tuples of two values i.e. (X coordinate value, Y coordinate value</a:t>
            </a:r>
            <a:r>
              <a:rPr lang="en-US" dirty="0" smtClean="0"/>
              <a:t>).</a:t>
            </a:r>
            <a:endParaRPr lang="en-US" dirty="0"/>
          </a:p>
        </p:txBody>
      </p:sp>
    </p:spTree>
    <p:extLst>
      <p:ext uri="{BB962C8B-B14F-4D97-AF65-F5344CB8AC3E}">
        <p14:creationId xmlns:p14="http://schemas.microsoft.com/office/powerpoint/2010/main" val="2926428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NOT operation on Image:</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Inversion </a:t>
            </a:r>
            <a:r>
              <a:rPr lang="en-US" dirty="0"/>
              <a:t>of input array elements.</a:t>
            </a:r>
          </a:p>
          <a:p>
            <a:pPr marL="0" indent="0">
              <a:buNone/>
            </a:pPr>
            <a:r>
              <a:rPr lang="en-US" dirty="0" smtClean="0"/>
              <a:t>Syntax</a:t>
            </a:r>
            <a:r>
              <a:rPr lang="en-US" dirty="0"/>
              <a:t>: cv2.bitwise_not(source, destination, mask)</a:t>
            </a:r>
          </a:p>
          <a:p>
            <a:endParaRPr lang="en-US" dirty="0"/>
          </a:p>
          <a:p>
            <a:pPr marL="0" indent="0">
              <a:buNone/>
            </a:pPr>
            <a:r>
              <a:rPr lang="en-US" dirty="0"/>
              <a:t>Parameters:</a:t>
            </a:r>
          </a:p>
          <a:p>
            <a:r>
              <a:rPr lang="en-US" dirty="0"/>
              <a:t>source: Input Image array(Single-channel, 8-bit or floating-point)</a:t>
            </a:r>
          </a:p>
          <a:p>
            <a:r>
              <a:rPr lang="en-US" dirty="0" err="1"/>
              <a:t>dest</a:t>
            </a:r>
            <a:r>
              <a:rPr lang="en-US" dirty="0"/>
              <a:t>: Output array (Similar to the dimensions and type of Input image array)</a:t>
            </a:r>
          </a:p>
          <a:p>
            <a:r>
              <a:rPr lang="en-US" dirty="0"/>
              <a:t>mask: Operation mask, Input / output 8-bit single-channel mask</a:t>
            </a:r>
          </a:p>
        </p:txBody>
      </p:sp>
    </p:spTree>
    <p:extLst>
      <p:ext uri="{BB962C8B-B14F-4D97-AF65-F5344CB8AC3E}">
        <p14:creationId xmlns:p14="http://schemas.microsoft.com/office/powerpoint/2010/main" val="2322037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2" y="296214"/>
            <a:ext cx="10915918" cy="6561786"/>
          </a:xfrm>
        </p:spPr>
        <p:txBody>
          <a:bodyPr>
            <a:normAutofit fontScale="70000" lnSpcReduction="20000"/>
          </a:bodyPr>
          <a:lstStyle/>
          <a:p>
            <a:r>
              <a:rPr lang="en-US" dirty="0"/>
              <a:t>import cv2  </a:t>
            </a:r>
          </a:p>
          <a:p>
            <a:r>
              <a:rPr lang="en-US" dirty="0"/>
              <a:t>import </a:t>
            </a:r>
            <a:r>
              <a:rPr lang="en-US" dirty="0" err="1"/>
              <a:t>numpy</a:t>
            </a:r>
            <a:r>
              <a:rPr lang="en-US" dirty="0"/>
              <a:t> as np  </a:t>
            </a:r>
          </a:p>
          <a:p>
            <a:r>
              <a:rPr lang="en-US" dirty="0"/>
              <a:t>     </a:t>
            </a:r>
          </a:p>
          <a:p>
            <a:r>
              <a:rPr lang="en-US" dirty="0"/>
              <a:t># path to input images are specified and   </a:t>
            </a:r>
            <a:r>
              <a:rPr lang="en-US" dirty="0" smtClean="0"/>
              <a:t># </a:t>
            </a:r>
            <a:r>
              <a:rPr lang="en-US" dirty="0"/>
              <a:t>images are loaded with </a:t>
            </a:r>
            <a:r>
              <a:rPr lang="en-US" dirty="0" err="1"/>
              <a:t>imread</a:t>
            </a:r>
            <a:r>
              <a:rPr lang="en-US" dirty="0"/>
              <a:t> command  </a:t>
            </a:r>
          </a:p>
          <a:p>
            <a:r>
              <a:rPr lang="en-US" dirty="0"/>
              <a:t>image1 = cv2.imread('input1.jpg')  </a:t>
            </a:r>
          </a:p>
          <a:p>
            <a:r>
              <a:rPr lang="en-US" dirty="0"/>
              <a:t>image2 = cv2.imread('input2.jpg') </a:t>
            </a:r>
          </a:p>
          <a:p>
            <a:r>
              <a:rPr lang="en-US" dirty="0"/>
              <a:t>  </a:t>
            </a:r>
          </a:p>
          <a:p>
            <a:r>
              <a:rPr lang="en-US" dirty="0"/>
              <a:t># cv2.bitwise_not is applied over the </a:t>
            </a:r>
            <a:r>
              <a:rPr lang="en-US" dirty="0" smtClean="0"/>
              <a:t># </a:t>
            </a:r>
            <a:r>
              <a:rPr lang="en-US" dirty="0"/>
              <a:t>image input with applied parameters  </a:t>
            </a:r>
          </a:p>
          <a:p>
            <a:r>
              <a:rPr lang="en-US" dirty="0"/>
              <a:t>dest_not1 = cv2.bitwise_not(img1, mask = None) </a:t>
            </a:r>
          </a:p>
          <a:p>
            <a:r>
              <a:rPr lang="en-US" dirty="0"/>
              <a:t>dest_not2 = cv2.bitwise_not(img2, mask = None) </a:t>
            </a:r>
          </a:p>
          <a:p>
            <a:r>
              <a:rPr lang="en-US" dirty="0"/>
              <a:t>  </a:t>
            </a:r>
          </a:p>
          <a:p>
            <a:r>
              <a:rPr lang="en-US" dirty="0"/>
              <a:t># the windows showing output image </a:t>
            </a:r>
            <a:r>
              <a:rPr lang="en-US" dirty="0" smtClean="0"/>
              <a:t># </a:t>
            </a:r>
            <a:r>
              <a:rPr lang="en-US" dirty="0"/>
              <a:t>with the Bitwise NOT operation </a:t>
            </a:r>
            <a:r>
              <a:rPr lang="en-US" dirty="0" smtClean="0"/>
              <a:t># </a:t>
            </a:r>
            <a:r>
              <a:rPr lang="en-US" dirty="0"/>
              <a:t>on the 1st and 2nd input image </a:t>
            </a:r>
          </a:p>
          <a:p>
            <a:r>
              <a:rPr lang="en-US" dirty="0"/>
              <a:t>cv2.imshow('Bitwise NOT on image 1', dest_not1) </a:t>
            </a:r>
          </a:p>
          <a:p>
            <a:r>
              <a:rPr lang="en-US" dirty="0"/>
              <a:t>cv2.imshow('Bitwise NOT on image 2', dest_not2) </a:t>
            </a:r>
          </a:p>
          <a:p>
            <a:r>
              <a:rPr lang="en-US" dirty="0"/>
              <a:t>   </a:t>
            </a:r>
          </a:p>
          <a:p>
            <a:r>
              <a:rPr lang="en-US" dirty="0"/>
              <a:t># De-allocate any associated memory usage   </a:t>
            </a:r>
          </a:p>
          <a:p>
            <a:r>
              <a:rPr lang="en-US" dirty="0"/>
              <a:t>if cv2.waitKey(0) &amp; 0xff == 27:  </a:t>
            </a:r>
          </a:p>
          <a:p>
            <a:r>
              <a:rPr lang="en-US" dirty="0"/>
              <a:t>    cv2.destroyAllWindows()</a:t>
            </a:r>
          </a:p>
        </p:txBody>
      </p:sp>
    </p:spTree>
    <p:extLst>
      <p:ext uri="{BB962C8B-B14F-4D97-AF65-F5344CB8AC3E}">
        <p14:creationId xmlns:p14="http://schemas.microsoft.com/office/powerpoint/2010/main" val="3623982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resizing using </a:t>
            </a:r>
            <a:r>
              <a:rPr lang="en-US" dirty="0" err="1" smtClean="0"/>
              <a:t>Opencv</a:t>
            </a:r>
            <a:endParaRPr lang="en-US" dirty="0"/>
          </a:p>
        </p:txBody>
      </p:sp>
      <p:sp>
        <p:nvSpPr>
          <p:cNvPr id="3" name="Content Placeholder 2"/>
          <p:cNvSpPr>
            <a:spLocks noGrp="1"/>
          </p:cNvSpPr>
          <p:nvPr>
            <p:ph idx="1"/>
          </p:nvPr>
        </p:nvSpPr>
        <p:spPr/>
        <p:txBody>
          <a:bodyPr>
            <a:normAutofit fontScale="92500"/>
          </a:bodyPr>
          <a:lstStyle/>
          <a:p>
            <a:r>
              <a:rPr lang="en-US" dirty="0"/>
              <a:t>Image resizing refers to the scaling of images. Scaling comes handy in many image processing as well as machine learning applications. It helps in reducing the number of pixels from an image and that has several advantages e.g. It can reduce the time of training of a neural network as more is the number of pixels in an image more is the number of input nodes that in turn increases the complexity of the model.</a:t>
            </a:r>
          </a:p>
          <a:p>
            <a:endParaRPr lang="en-US" dirty="0"/>
          </a:p>
          <a:p>
            <a:r>
              <a:rPr lang="en-US" dirty="0"/>
              <a:t>It also helps in zooming in images. Many times we need to resize the image i.e. either shirk it or scale up to meet the size requirements. </a:t>
            </a:r>
            <a:r>
              <a:rPr lang="en-US" dirty="0" err="1"/>
              <a:t>OpenCV</a:t>
            </a:r>
            <a:r>
              <a:rPr lang="en-US" dirty="0"/>
              <a:t> provides us several interpolation methods for resizing an image.</a:t>
            </a:r>
          </a:p>
        </p:txBody>
      </p:sp>
    </p:spTree>
    <p:extLst>
      <p:ext uri="{BB962C8B-B14F-4D97-AF65-F5344CB8AC3E}">
        <p14:creationId xmlns:p14="http://schemas.microsoft.com/office/powerpoint/2010/main" val="730545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Choice of Interpolation Method for Resizing –</a:t>
            </a:r>
          </a:p>
          <a:p>
            <a:endParaRPr lang="en-US" dirty="0"/>
          </a:p>
          <a:p>
            <a:r>
              <a:rPr lang="en-US" dirty="0"/>
              <a:t>cv2.INTER_AREA: This is used when we need </a:t>
            </a:r>
            <a:r>
              <a:rPr lang="en-US" dirty="0" err="1"/>
              <a:t>need</a:t>
            </a:r>
            <a:r>
              <a:rPr lang="en-US" dirty="0"/>
              <a:t> to shrink an image.</a:t>
            </a:r>
          </a:p>
          <a:p>
            <a:r>
              <a:rPr lang="en-US" dirty="0"/>
              <a:t>cv2.INTER_CUBIC: This is slow but more efficient.</a:t>
            </a:r>
          </a:p>
          <a:p>
            <a:r>
              <a:rPr lang="en-US" dirty="0"/>
              <a:t>cv2.INTER_LINEAR: This is primarily used when zooming is required. This is the default interpolation technique in </a:t>
            </a:r>
            <a:r>
              <a:rPr lang="en-US" dirty="0" err="1"/>
              <a:t>OpenCV</a:t>
            </a:r>
            <a:endParaRPr lang="en-US" dirty="0"/>
          </a:p>
        </p:txBody>
      </p:sp>
    </p:spTree>
    <p:extLst>
      <p:ext uri="{BB962C8B-B14F-4D97-AF65-F5344CB8AC3E}">
        <p14:creationId xmlns:p14="http://schemas.microsoft.com/office/powerpoint/2010/main" val="155480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7</a:t>
            </a:r>
            <a:endParaRPr lang="en-US" dirty="0"/>
          </a:p>
        </p:txBody>
      </p:sp>
      <p:sp>
        <p:nvSpPr>
          <p:cNvPr id="3" name="Content Placeholder 2"/>
          <p:cNvSpPr>
            <a:spLocks noGrp="1"/>
          </p:cNvSpPr>
          <p:nvPr>
            <p:ph idx="1"/>
          </p:nvPr>
        </p:nvSpPr>
        <p:spPr/>
        <p:txBody>
          <a:bodyPr/>
          <a:lstStyle/>
          <a:p>
            <a:r>
              <a:rPr lang="en-US" dirty="0"/>
              <a:t>One thing to keep in mind while using the cv2.resize() function is that the tuple passed for determining the size of new image ((1050, 1610) in this case) follows the order (width, height) unlike as expected (height, width).</a:t>
            </a:r>
          </a:p>
        </p:txBody>
      </p:sp>
    </p:spTree>
    <p:extLst>
      <p:ext uri="{BB962C8B-B14F-4D97-AF65-F5344CB8AC3E}">
        <p14:creationId xmlns:p14="http://schemas.microsoft.com/office/powerpoint/2010/main" val="3885668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Cv2.imshow()</a:t>
            </a:r>
            <a:endParaRPr lang="en-US" dirty="0"/>
          </a:p>
        </p:txBody>
      </p:sp>
      <p:sp>
        <p:nvSpPr>
          <p:cNvPr id="3" name="Content Placeholder 2"/>
          <p:cNvSpPr>
            <a:spLocks noGrp="1"/>
          </p:cNvSpPr>
          <p:nvPr>
            <p:ph idx="1"/>
          </p:nvPr>
        </p:nvSpPr>
        <p:spPr/>
        <p:txBody>
          <a:bodyPr/>
          <a:lstStyle/>
          <a:p>
            <a:r>
              <a:rPr lang="en-US" dirty="0"/>
              <a:t>cv2.imshow() method is used to display an image in a window. The window </a:t>
            </a:r>
            <a:r>
              <a:rPr lang="en-US" dirty="0" smtClean="0"/>
              <a:t>automatically </a:t>
            </a:r>
            <a:r>
              <a:rPr lang="en-US" dirty="0"/>
              <a:t>fits to the image size</a:t>
            </a:r>
            <a:r>
              <a:rPr lang="en-US" dirty="0" smtClean="0"/>
              <a:t>.</a:t>
            </a:r>
          </a:p>
          <a:p>
            <a:pPr marL="0" indent="0">
              <a:buNone/>
            </a:pPr>
            <a:r>
              <a:rPr lang="en-US" dirty="0" smtClean="0"/>
              <a:t>Syntax</a:t>
            </a:r>
            <a:r>
              <a:rPr lang="en-US" dirty="0"/>
              <a:t>: cv2.imshow(</a:t>
            </a:r>
            <a:r>
              <a:rPr lang="en-US" dirty="0" err="1"/>
              <a:t>window_name</a:t>
            </a:r>
            <a:r>
              <a:rPr lang="en-US" dirty="0"/>
              <a:t>, image)</a:t>
            </a:r>
          </a:p>
          <a:p>
            <a:r>
              <a:rPr lang="en-US" dirty="0"/>
              <a:t>Parameters: </a:t>
            </a:r>
          </a:p>
          <a:p>
            <a:r>
              <a:rPr lang="en-US" dirty="0" err="1"/>
              <a:t>window_name</a:t>
            </a:r>
            <a:r>
              <a:rPr lang="en-US" dirty="0"/>
              <a:t>: A string representing the name of the window in which image to be displayed. </a:t>
            </a:r>
          </a:p>
          <a:p>
            <a:r>
              <a:rPr lang="en-US" dirty="0"/>
              <a:t>image: It is the image that is to be displayed.</a:t>
            </a:r>
          </a:p>
          <a:p>
            <a:r>
              <a:rPr lang="en-US" dirty="0"/>
              <a:t>Return Value: It doesn’t returns anything. </a:t>
            </a:r>
          </a:p>
        </p:txBody>
      </p:sp>
    </p:spTree>
    <p:extLst>
      <p:ext uri="{BB962C8B-B14F-4D97-AF65-F5344CB8AC3E}">
        <p14:creationId xmlns:p14="http://schemas.microsoft.com/office/powerpoint/2010/main" val="388535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309093"/>
            <a:ext cx="10941676" cy="5867870"/>
          </a:xfrm>
        </p:spPr>
        <p:txBody>
          <a:bodyPr>
            <a:normAutofit fontScale="77500" lnSpcReduction="20000"/>
          </a:bodyPr>
          <a:lstStyle/>
          <a:p>
            <a:r>
              <a:rPr lang="en-US" dirty="0"/>
              <a:t>Python program to explain cv2.imshow() method  </a:t>
            </a:r>
            <a:r>
              <a:rPr lang="en-US" dirty="0" smtClean="0"/>
              <a:t># </a:t>
            </a:r>
            <a:r>
              <a:rPr lang="en-US" dirty="0"/>
              <a:t>importing cv2  </a:t>
            </a:r>
          </a:p>
          <a:p>
            <a:r>
              <a:rPr lang="en-US" dirty="0"/>
              <a:t>import cv2  </a:t>
            </a:r>
          </a:p>
          <a:p>
            <a:r>
              <a:rPr lang="en-US" dirty="0" smtClean="0"/>
              <a:t># </a:t>
            </a:r>
            <a:r>
              <a:rPr lang="en-US" dirty="0"/>
              <a:t>path  </a:t>
            </a:r>
          </a:p>
          <a:p>
            <a:r>
              <a:rPr lang="en-US" dirty="0"/>
              <a:t>path = </a:t>
            </a:r>
            <a:r>
              <a:rPr lang="en-US" dirty="0" smtClean="0"/>
              <a:t>r‘image.png</a:t>
            </a:r>
            <a:r>
              <a:rPr lang="en-US" dirty="0"/>
              <a:t>'</a:t>
            </a:r>
          </a:p>
          <a:p>
            <a:pPr marL="0" indent="0">
              <a:buNone/>
            </a:pPr>
            <a:r>
              <a:rPr lang="en-US" dirty="0" smtClean="0"/>
              <a:t># </a:t>
            </a:r>
            <a:r>
              <a:rPr lang="en-US" dirty="0"/>
              <a:t>Reading an image in default mode </a:t>
            </a:r>
          </a:p>
          <a:p>
            <a:r>
              <a:rPr lang="en-US" dirty="0"/>
              <a:t>image = cv2.imread(path) </a:t>
            </a:r>
          </a:p>
          <a:p>
            <a:pPr marL="0" indent="0">
              <a:buNone/>
            </a:pPr>
            <a:r>
              <a:rPr lang="en-US" dirty="0" smtClean="0"/>
              <a:t># </a:t>
            </a:r>
            <a:r>
              <a:rPr lang="en-US" dirty="0"/>
              <a:t>Window name in which image is displayed </a:t>
            </a:r>
          </a:p>
          <a:p>
            <a:r>
              <a:rPr lang="en-US" dirty="0" err="1"/>
              <a:t>window_name</a:t>
            </a:r>
            <a:r>
              <a:rPr lang="en-US" dirty="0"/>
              <a:t> = 'image'</a:t>
            </a:r>
          </a:p>
          <a:p>
            <a:r>
              <a:rPr lang="en-US" dirty="0"/>
              <a:t>  </a:t>
            </a:r>
            <a:r>
              <a:rPr lang="en-US" dirty="0" smtClean="0"/>
              <a:t># </a:t>
            </a:r>
            <a:r>
              <a:rPr lang="en-US" dirty="0"/>
              <a:t>Using cv2.imshow() method  </a:t>
            </a:r>
            <a:r>
              <a:rPr lang="en-US" dirty="0" smtClean="0"/>
              <a:t># </a:t>
            </a:r>
            <a:r>
              <a:rPr lang="en-US" dirty="0"/>
              <a:t>Displaying the image  </a:t>
            </a:r>
          </a:p>
          <a:p>
            <a:r>
              <a:rPr lang="en-US" dirty="0"/>
              <a:t>cv2.imshow(</a:t>
            </a:r>
            <a:r>
              <a:rPr lang="en-US" dirty="0" err="1"/>
              <a:t>window_name</a:t>
            </a:r>
            <a:r>
              <a:rPr lang="en-US" dirty="0"/>
              <a:t>, image) </a:t>
            </a:r>
          </a:p>
          <a:p>
            <a:r>
              <a:rPr lang="en-US" dirty="0"/>
              <a:t>  </a:t>
            </a:r>
            <a:r>
              <a:rPr lang="en-US" dirty="0" smtClean="0"/>
              <a:t>#</a:t>
            </a:r>
            <a:r>
              <a:rPr lang="en-US" dirty="0"/>
              <a:t>waits for user to press any key  </a:t>
            </a:r>
          </a:p>
          <a:p>
            <a:r>
              <a:rPr lang="en-US" dirty="0"/>
              <a:t>#(this is necessary to avoid Python kernel form crashing) </a:t>
            </a:r>
          </a:p>
          <a:p>
            <a:r>
              <a:rPr lang="en-US" dirty="0"/>
              <a:t>cv2.waitKey(0)  </a:t>
            </a:r>
          </a:p>
          <a:p>
            <a:r>
              <a:rPr lang="en-US" dirty="0"/>
              <a:t>  </a:t>
            </a:r>
          </a:p>
          <a:p>
            <a:r>
              <a:rPr lang="en-US" dirty="0"/>
              <a:t>#closing all open windows  </a:t>
            </a:r>
          </a:p>
          <a:p>
            <a:r>
              <a:rPr lang="en-US" dirty="0"/>
              <a:t>cv2.destroyAllWindows()</a:t>
            </a:r>
          </a:p>
        </p:txBody>
      </p:sp>
    </p:spTree>
    <p:extLst>
      <p:ext uri="{BB962C8B-B14F-4D97-AF65-F5344CB8AC3E}">
        <p14:creationId xmlns:p14="http://schemas.microsoft.com/office/powerpoint/2010/main" val="2388798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2" y="270456"/>
            <a:ext cx="10915918" cy="5906507"/>
          </a:xfrm>
        </p:spPr>
        <p:txBody>
          <a:bodyPr>
            <a:normAutofit fontScale="77500" lnSpcReduction="20000"/>
          </a:bodyPr>
          <a:lstStyle/>
          <a:p>
            <a:r>
              <a:rPr lang="en-US" dirty="0"/>
              <a:t>importing cv2 </a:t>
            </a:r>
          </a:p>
          <a:p>
            <a:r>
              <a:rPr lang="en-US" dirty="0"/>
              <a:t>import cv2 </a:t>
            </a:r>
          </a:p>
          <a:p>
            <a:pPr marL="0" indent="0">
              <a:buNone/>
            </a:pPr>
            <a:r>
              <a:rPr lang="en-US" dirty="0" smtClean="0"/>
              <a:t># </a:t>
            </a:r>
            <a:r>
              <a:rPr lang="en-US" dirty="0"/>
              <a:t>path </a:t>
            </a:r>
          </a:p>
          <a:p>
            <a:r>
              <a:rPr lang="en-US" dirty="0"/>
              <a:t>path = </a:t>
            </a:r>
            <a:r>
              <a:rPr lang="en-US" dirty="0" err="1"/>
              <a:t>r'C</a:t>
            </a:r>
            <a:r>
              <a:rPr lang="en-US" dirty="0"/>
              <a:t>:\Users\</a:t>
            </a:r>
            <a:r>
              <a:rPr lang="en-US" dirty="0" err="1"/>
              <a:t>Rajnish</a:t>
            </a:r>
            <a:r>
              <a:rPr lang="en-US" dirty="0"/>
              <a:t>\Desktop\geeksforgeeks.png'</a:t>
            </a:r>
          </a:p>
          <a:p>
            <a:r>
              <a:rPr lang="en-US" dirty="0"/>
              <a:t>  </a:t>
            </a:r>
            <a:r>
              <a:rPr lang="en-US" dirty="0" smtClean="0"/>
              <a:t># </a:t>
            </a:r>
            <a:r>
              <a:rPr lang="en-US" dirty="0"/>
              <a:t>Reading an image in grayscale mode </a:t>
            </a:r>
          </a:p>
          <a:p>
            <a:r>
              <a:rPr lang="en-US" dirty="0"/>
              <a:t>image = cv2.imread(path, 0) </a:t>
            </a:r>
          </a:p>
          <a:p>
            <a:r>
              <a:rPr lang="en-US" dirty="0" smtClean="0"/>
              <a:t># </a:t>
            </a:r>
            <a:r>
              <a:rPr lang="en-US" dirty="0"/>
              <a:t>Window name in which image is displayed </a:t>
            </a:r>
          </a:p>
          <a:p>
            <a:r>
              <a:rPr lang="en-US" dirty="0" err="1"/>
              <a:t>window_name</a:t>
            </a:r>
            <a:r>
              <a:rPr lang="en-US" dirty="0"/>
              <a:t> = 'image'</a:t>
            </a:r>
          </a:p>
          <a:p>
            <a:r>
              <a:rPr lang="en-US" dirty="0"/>
              <a:t>  </a:t>
            </a:r>
            <a:r>
              <a:rPr lang="en-US" dirty="0" smtClean="0"/>
              <a:t># </a:t>
            </a:r>
            <a:r>
              <a:rPr lang="en-US" dirty="0"/>
              <a:t>Using cv2.imshow() method </a:t>
            </a:r>
          </a:p>
          <a:p>
            <a:r>
              <a:rPr lang="en-US" dirty="0"/>
              <a:t># Displaying the image </a:t>
            </a:r>
          </a:p>
          <a:p>
            <a:r>
              <a:rPr lang="en-US" dirty="0"/>
              <a:t>cv2.imshow(</a:t>
            </a:r>
            <a:r>
              <a:rPr lang="en-US" dirty="0" err="1"/>
              <a:t>window_name</a:t>
            </a:r>
            <a:r>
              <a:rPr lang="en-US" dirty="0"/>
              <a:t>, image) </a:t>
            </a:r>
            <a:r>
              <a:rPr lang="en-US" dirty="0" smtClean="0"/>
              <a:t>  </a:t>
            </a:r>
            <a:endParaRPr lang="en-US" dirty="0"/>
          </a:p>
          <a:p>
            <a:r>
              <a:rPr lang="en-US" dirty="0"/>
              <a:t># waits for user to press any key </a:t>
            </a:r>
          </a:p>
          <a:p>
            <a:r>
              <a:rPr lang="en-US" dirty="0"/>
              <a:t># (this is necessary to avoid Python kernel form crashing) </a:t>
            </a:r>
          </a:p>
          <a:p>
            <a:r>
              <a:rPr lang="en-US" dirty="0"/>
              <a:t>cv2.waitKey(0) </a:t>
            </a:r>
          </a:p>
          <a:p>
            <a:r>
              <a:rPr lang="en-US" dirty="0"/>
              <a:t>  </a:t>
            </a:r>
            <a:r>
              <a:rPr lang="en-US" dirty="0" smtClean="0"/>
              <a:t># </a:t>
            </a:r>
            <a:r>
              <a:rPr lang="en-US" dirty="0"/>
              <a:t>closing all open windows </a:t>
            </a:r>
          </a:p>
          <a:p>
            <a:r>
              <a:rPr lang="en-US" dirty="0"/>
              <a:t>cv2.destroyAllWindows() </a:t>
            </a:r>
          </a:p>
        </p:txBody>
      </p:sp>
    </p:spTree>
    <p:extLst>
      <p:ext uri="{BB962C8B-B14F-4D97-AF65-F5344CB8AC3E}">
        <p14:creationId xmlns:p14="http://schemas.microsoft.com/office/powerpoint/2010/main" val="2593284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580" y="901521"/>
            <a:ext cx="10671220" cy="5275442"/>
          </a:xfrm>
        </p:spPr>
        <p:txBody>
          <a:bodyPr>
            <a:normAutofit/>
          </a:bodyPr>
          <a:lstStyle/>
          <a:p>
            <a:r>
              <a:rPr lang="en-US" dirty="0"/>
              <a:t>cv2.imwrite() method is used to save an image to any storage device. This will save the image according to the specified format in current working directory.</a:t>
            </a:r>
          </a:p>
          <a:p>
            <a:endParaRPr lang="en-US" dirty="0"/>
          </a:p>
          <a:p>
            <a:r>
              <a:rPr lang="en-US" dirty="0"/>
              <a:t>Syntax: cv2.imwrite(filename, image)</a:t>
            </a:r>
          </a:p>
          <a:p>
            <a:pPr marL="0" indent="0">
              <a:buNone/>
            </a:pPr>
            <a:r>
              <a:rPr lang="en-US" dirty="0" smtClean="0"/>
              <a:t>Parameters</a:t>
            </a:r>
            <a:r>
              <a:rPr lang="en-US" dirty="0"/>
              <a:t>:</a:t>
            </a:r>
          </a:p>
          <a:p>
            <a:r>
              <a:rPr lang="en-US" dirty="0"/>
              <a:t>filename: A string representing the file name. The filename must include image format like .jpg, .</a:t>
            </a:r>
            <a:r>
              <a:rPr lang="en-US" dirty="0" err="1"/>
              <a:t>png</a:t>
            </a:r>
            <a:r>
              <a:rPr lang="en-US" dirty="0"/>
              <a:t>, etc.</a:t>
            </a:r>
          </a:p>
          <a:p>
            <a:r>
              <a:rPr lang="en-US" dirty="0"/>
              <a:t>image: It is the image that is to be saved.</a:t>
            </a:r>
          </a:p>
          <a:p>
            <a:pPr marL="0" indent="0">
              <a:buNone/>
            </a:pPr>
            <a:r>
              <a:rPr lang="en-US" dirty="0" smtClean="0"/>
              <a:t>Return </a:t>
            </a:r>
            <a:r>
              <a:rPr lang="en-US" dirty="0"/>
              <a:t>Value: It returns true if image is saved successfully</a:t>
            </a:r>
            <a:r>
              <a:rPr lang="en-US" dirty="0" smtClean="0"/>
              <a:t>.</a:t>
            </a:r>
          </a:p>
          <a:p>
            <a:pPr marL="0" indent="0">
              <a:buNone/>
            </a:pPr>
            <a:r>
              <a:rPr lang="en-US" dirty="0" smtClean="0"/>
              <a:t>Code 8</a:t>
            </a:r>
            <a:endParaRPr lang="en-US" dirty="0"/>
          </a:p>
          <a:p>
            <a:endParaRPr lang="en-US" dirty="0"/>
          </a:p>
          <a:p>
            <a:endParaRPr lang="en-US" dirty="0"/>
          </a:p>
        </p:txBody>
      </p:sp>
    </p:spTree>
    <p:extLst>
      <p:ext uri="{BB962C8B-B14F-4D97-AF65-F5344CB8AC3E}">
        <p14:creationId xmlns:p14="http://schemas.microsoft.com/office/powerpoint/2010/main" val="614196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307" y="734096"/>
            <a:ext cx="10748493" cy="5442867"/>
          </a:xfrm>
        </p:spPr>
        <p:txBody>
          <a:bodyPr>
            <a:normAutofit fontScale="85000" lnSpcReduction="20000"/>
          </a:bodyPr>
          <a:lstStyle/>
          <a:p>
            <a:r>
              <a:rPr lang="en-US" dirty="0"/>
              <a:t>cv2.imread() method loads an image from the specified file. If the image cannot be read (because of missing file, improper permissions, unsupported or invalid format) then this method returns an empty matrix.</a:t>
            </a:r>
          </a:p>
          <a:p>
            <a:endParaRPr lang="en-US" dirty="0"/>
          </a:p>
          <a:p>
            <a:r>
              <a:rPr lang="en-US" dirty="0"/>
              <a:t>Syntax: cv2.imread(path, flag)</a:t>
            </a:r>
          </a:p>
          <a:p>
            <a:endParaRPr lang="en-US" dirty="0"/>
          </a:p>
          <a:p>
            <a:r>
              <a:rPr lang="en-US" dirty="0"/>
              <a:t>Parameters:</a:t>
            </a:r>
          </a:p>
          <a:p>
            <a:r>
              <a:rPr lang="en-US" dirty="0"/>
              <a:t>path: A string representing the path of the image to be read.</a:t>
            </a:r>
          </a:p>
          <a:p>
            <a:r>
              <a:rPr lang="en-US" dirty="0"/>
              <a:t>flag: It specifies the way in which image should be read. It’s default value is cv2.IMREAD_COLOR</a:t>
            </a:r>
          </a:p>
          <a:p>
            <a:endParaRPr lang="en-US" dirty="0"/>
          </a:p>
          <a:p>
            <a:r>
              <a:rPr lang="en-US" dirty="0"/>
              <a:t>Return Value: This method returns an image that is loaded from the specified file.</a:t>
            </a:r>
          </a:p>
          <a:p>
            <a:endParaRPr lang="en-US" dirty="0"/>
          </a:p>
          <a:p>
            <a:r>
              <a:rPr lang="en-US" dirty="0"/>
              <a:t>Note: The image should be in the working directory or a full path of image should be given.</a:t>
            </a:r>
          </a:p>
          <a:p>
            <a:endParaRPr lang="en-US" dirty="0"/>
          </a:p>
          <a:p>
            <a:endParaRPr lang="en-US" dirty="0"/>
          </a:p>
        </p:txBody>
      </p:sp>
    </p:spTree>
    <p:extLst>
      <p:ext uri="{BB962C8B-B14F-4D97-AF65-F5344CB8AC3E}">
        <p14:creationId xmlns:p14="http://schemas.microsoft.com/office/powerpoint/2010/main" val="72803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2</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a:t>font: It denotes the font type. Some of font types are FONT_HERSHEY_SIMPLEX, FONT_HERSHEY_PLAIN, , etc.</a:t>
            </a:r>
          </a:p>
          <a:p>
            <a:r>
              <a:rPr lang="en-US" dirty="0" err="1"/>
              <a:t>fontScale</a:t>
            </a:r>
            <a:r>
              <a:rPr lang="en-US" dirty="0"/>
              <a:t>: Font scale factor that is multiplied by the font-specific base size.</a:t>
            </a:r>
          </a:p>
          <a:p>
            <a:r>
              <a:rPr lang="en-US" dirty="0"/>
              <a:t>color: It is the color of text string to be drawn. For BGR, we pass a tuple. </a:t>
            </a:r>
            <a:r>
              <a:rPr lang="en-US" dirty="0" err="1"/>
              <a:t>eg</a:t>
            </a:r>
            <a:r>
              <a:rPr lang="en-US" dirty="0"/>
              <a:t>: (255, 0, 0) for blue color.</a:t>
            </a:r>
          </a:p>
          <a:p>
            <a:r>
              <a:rPr lang="en-US" dirty="0"/>
              <a:t>thickness: It is the thickness of the line in </a:t>
            </a:r>
            <a:r>
              <a:rPr lang="en-US" dirty="0" err="1"/>
              <a:t>px</a:t>
            </a:r>
            <a:r>
              <a:rPr lang="en-US" dirty="0"/>
              <a:t>.</a:t>
            </a:r>
          </a:p>
          <a:p>
            <a:r>
              <a:rPr lang="en-US" dirty="0" err="1"/>
              <a:t>lineType</a:t>
            </a:r>
            <a:r>
              <a:rPr lang="en-US" dirty="0"/>
              <a:t>: This is an optional </a:t>
            </a:r>
            <a:r>
              <a:rPr lang="en-US" dirty="0" err="1"/>
              <a:t>parameter.It</a:t>
            </a:r>
            <a:r>
              <a:rPr lang="en-US" dirty="0"/>
              <a:t> gives the type of the line to be used.</a:t>
            </a:r>
          </a:p>
          <a:p>
            <a:r>
              <a:rPr lang="en-US" dirty="0" err="1"/>
              <a:t>bottomLeftOrigin</a:t>
            </a:r>
            <a:r>
              <a:rPr lang="en-US" dirty="0"/>
              <a:t>: This is an optional parameter. When it is true, the image data origin is at the bottom-left corner. Otherwise, it is at the top-left corner.</a:t>
            </a:r>
          </a:p>
          <a:p>
            <a:endParaRPr lang="en-US" dirty="0"/>
          </a:p>
          <a:p>
            <a:r>
              <a:rPr lang="en-US" dirty="0"/>
              <a:t>Return Value: It returns an image.</a:t>
            </a:r>
          </a:p>
          <a:p>
            <a:endParaRPr lang="en-US" dirty="0"/>
          </a:p>
        </p:txBody>
      </p:sp>
    </p:spTree>
    <p:extLst>
      <p:ext uri="{BB962C8B-B14F-4D97-AF65-F5344CB8AC3E}">
        <p14:creationId xmlns:p14="http://schemas.microsoft.com/office/powerpoint/2010/main" val="4086695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59" y="437882"/>
            <a:ext cx="10658341" cy="5739081"/>
          </a:xfrm>
        </p:spPr>
        <p:txBody>
          <a:bodyPr>
            <a:normAutofit/>
          </a:bodyPr>
          <a:lstStyle/>
          <a:p>
            <a:pPr marL="0" indent="0">
              <a:buNone/>
            </a:pPr>
            <a:r>
              <a:rPr lang="en-US" dirty="0"/>
              <a:t>All three types of flags are described below:</a:t>
            </a:r>
          </a:p>
          <a:p>
            <a:endParaRPr lang="en-US" dirty="0"/>
          </a:p>
          <a:p>
            <a:r>
              <a:rPr lang="en-US" dirty="0"/>
              <a:t>cv2.IMREAD_COLOR: It specifies to load a color image. Any transparency of image will be neglected. It is the default flag. Alternatively, we can pass integer value 1 for this flag.</a:t>
            </a:r>
          </a:p>
          <a:p>
            <a:r>
              <a:rPr lang="en-US" dirty="0"/>
              <a:t>cv2.IMREAD_GRAYSCALE: It specifies to load an image in grayscale mode. Alternatively, we can pass integer value 0 for this flag.</a:t>
            </a:r>
          </a:p>
          <a:p>
            <a:r>
              <a:rPr lang="en-US" dirty="0"/>
              <a:t>cv2.IMREAD_UNCHANGED: It specifies to load an image as such including alpha channel. Alternatively, we can pass integer value -1 for this flag.</a:t>
            </a:r>
          </a:p>
        </p:txBody>
      </p:sp>
    </p:spTree>
    <p:extLst>
      <p:ext uri="{BB962C8B-B14F-4D97-AF65-F5344CB8AC3E}">
        <p14:creationId xmlns:p14="http://schemas.microsoft.com/office/powerpoint/2010/main" val="1723919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program to explain cv2.imread() method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a:t>
            </a:r>
            <a:endParaRPr lang="en-US" dirty="0"/>
          </a:p>
          <a:p>
            <a:r>
              <a:rPr lang="en-US" dirty="0"/>
              <a:t># importing cv2  </a:t>
            </a:r>
          </a:p>
          <a:p>
            <a:r>
              <a:rPr lang="en-US" dirty="0"/>
              <a:t>import cv2 </a:t>
            </a:r>
          </a:p>
          <a:p>
            <a:r>
              <a:rPr lang="en-US" dirty="0"/>
              <a:t>  </a:t>
            </a:r>
          </a:p>
          <a:p>
            <a:r>
              <a:rPr lang="en-US" dirty="0"/>
              <a:t># path </a:t>
            </a:r>
          </a:p>
          <a:p>
            <a:r>
              <a:rPr lang="en-US" dirty="0"/>
              <a:t>path = </a:t>
            </a:r>
            <a:r>
              <a:rPr lang="en-US" dirty="0" smtClean="0"/>
              <a:t>r‘image.png</a:t>
            </a:r>
            <a:r>
              <a:rPr lang="en-US" dirty="0"/>
              <a:t>'</a:t>
            </a:r>
          </a:p>
          <a:p>
            <a:r>
              <a:rPr lang="en-US" dirty="0"/>
              <a:t>  </a:t>
            </a:r>
          </a:p>
          <a:p>
            <a:r>
              <a:rPr lang="en-US" dirty="0"/>
              <a:t># Using cv2.imread() method </a:t>
            </a:r>
          </a:p>
          <a:p>
            <a:r>
              <a:rPr lang="en-US" dirty="0" err="1"/>
              <a:t>img</a:t>
            </a:r>
            <a:r>
              <a:rPr lang="en-US" dirty="0"/>
              <a:t> = cv2.imread(path) </a:t>
            </a:r>
          </a:p>
          <a:p>
            <a:r>
              <a:rPr lang="en-US" dirty="0"/>
              <a:t>  </a:t>
            </a:r>
          </a:p>
          <a:p>
            <a:r>
              <a:rPr lang="en-US" dirty="0"/>
              <a:t># Displaying the image </a:t>
            </a:r>
          </a:p>
          <a:p>
            <a:r>
              <a:rPr lang="en-US" dirty="0"/>
              <a:t>cv2.imshow('image', </a:t>
            </a:r>
            <a:r>
              <a:rPr lang="en-US" dirty="0" err="1"/>
              <a:t>img</a:t>
            </a:r>
            <a:r>
              <a:rPr lang="en-US" dirty="0"/>
              <a:t>) </a:t>
            </a:r>
          </a:p>
        </p:txBody>
      </p:sp>
    </p:spTree>
    <p:extLst>
      <p:ext uri="{BB962C8B-B14F-4D97-AF65-F5344CB8AC3E}">
        <p14:creationId xmlns:p14="http://schemas.microsoft.com/office/powerpoint/2010/main" val="422349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 image in grayscale mode</a:t>
            </a:r>
            <a:br>
              <a:rPr lang="en-US" dirty="0"/>
            </a:br>
            <a:endParaRPr lang="en-US" dirty="0"/>
          </a:p>
        </p:txBody>
      </p:sp>
      <p:sp>
        <p:nvSpPr>
          <p:cNvPr id="3" name="Content Placeholder 2"/>
          <p:cNvSpPr>
            <a:spLocks noGrp="1"/>
          </p:cNvSpPr>
          <p:nvPr>
            <p:ph idx="1"/>
          </p:nvPr>
        </p:nvSpPr>
        <p:spPr>
          <a:xfrm>
            <a:off x="682580" y="1184856"/>
            <a:ext cx="10671220" cy="4992107"/>
          </a:xfrm>
        </p:spPr>
        <p:txBody>
          <a:bodyPr>
            <a:normAutofit fontScale="70000" lnSpcReduction="20000"/>
          </a:bodyPr>
          <a:lstStyle/>
          <a:p>
            <a:endParaRPr lang="en-US" dirty="0"/>
          </a:p>
          <a:p>
            <a:pPr marL="0" indent="0">
              <a:buNone/>
            </a:pPr>
            <a:r>
              <a:rPr lang="en-US" dirty="0" smtClean="0"/>
              <a:t># </a:t>
            </a:r>
            <a:r>
              <a:rPr lang="en-US" dirty="0"/>
              <a:t>Python program to explain cv2.imread() method </a:t>
            </a:r>
            <a:r>
              <a:rPr lang="en-US" dirty="0" smtClean="0"/>
              <a:t>  </a:t>
            </a:r>
            <a:endParaRPr lang="en-US" dirty="0"/>
          </a:p>
          <a:p>
            <a:r>
              <a:rPr lang="en-US" dirty="0"/>
              <a:t># importing cv2  </a:t>
            </a:r>
          </a:p>
          <a:p>
            <a:r>
              <a:rPr lang="en-US" dirty="0"/>
              <a:t>import cv2 </a:t>
            </a:r>
          </a:p>
          <a:p>
            <a:r>
              <a:rPr lang="en-US" dirty="0"/>
              <a:t>  </a:t>
            </a:r>
          </a:p>
          <a:p>
            <a:r>
              <a:rPr lang="en-US" dirty="0"/>
              <a:t># path </a:t>
            </a:r>
          </a:p>
          <a:p>
            <a:r>
              <a:rPr lang="en-US" dirty="0"/>
              <a:t>path = </a:t>
            </a:r>
            <a:r>
              <a:rPr lang="en-US" dirty="0" smtClean="0"/>
              <a:t>r‘image.png</a:t>
            </a:r>
            <a:r>
              <a:rPr lang="en-US" dirty="0"/>
              <a:t>'</a:t>
            </a:r>
          </a:p>
          <a:p>
            <a:r>
              <a:rPr lang="en-US" dirty="0"/>
              <a:t>  </a:t>
            </a:r>
          </a:p>
          <a:p>
            <a:r>
              <a:rPr lang="en-US" dirty="0"/>
              <a:t># Using cv2.imread() method </a:t>
            </a:r>
          </a:p>
          <a:p>
            <a:r>
              <a:rPr lang="en-US" dirty="0"/>
              <a:t># Using 0 to read image in grayscale mode </a:t>
            </a:r>
          </a:p>
          <a:p>
            <a:r>
              <a:rPr lang="en-US" dirty="0" err="1"/>
              <a:t>img</a:t>
            </a:r>
            <a:r>
              <a:rPr lang="en-US" dirty="0"/>
              <a:t> = cv2.imread(path, 0) </a:t>
            </a:r>
          </a:p>
          <a:p>
            <a:r>
              <a:rPr lang="en-US" dirty="0"/>
              <a:t>  </a:t>
            </a:r>
          </a:p>
          <a:p>
            <a:r>
              <a:rPr lang="en-US" dirty="0"/>
              <a:t># Displaying the image </a:t>
            </a:r>
          </a:p>
          <a:p>
            <a:r>
              <a:rPr lang="en-US" dirty="0"/>
              <a:t>cv2.imshow('image', </a:t>
            </a:r>
            <a:r>
              <a:rPr lang="en-US" dirty="0" err="1"/>
              <a:t>img</a:t>
            </a:r>
            <a:r>
              <a:rPr lang="en-US" dirty="0"/>
              <a:t>) </a:t>
            </a:r>
          </a:p>
        </p:txBody>
      </p:sp>
    </p:spTree>
    <p:extLst>
      <p:ext uri="{BB962C8B-B14F-4D97-AF65-F5344CB8AC3E}">
        <p14:creationId xmlns:p14="http://schemas.microsoft.com/office/powerpoint/2010/main" val="98726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065" y="785611"/>
            <a:ext cx="10722735" cy="5391352"/>
          </a:xfrm>
        </p:spPr>
        <p:txBody>
          <a:bodyPr>
            <a:normAutofit fontScale="77500" lnSpcReduction="20000"/>
          </a:bodyPr>
          <a:lstStyle/>
          <a:p>
            <a:r>
              <a:rPr lang="en-US" dirty="0"/>
              <a:t>cv2.cvtColor() method is used to convert an image from one color space to another. There are more than 150 color-space conversion methods available in </a:t>
            </a:r>
            <a:r>
              <a:rPr lang="en-US" dirty="0" err="1"/>
              <a:t>OpenCV</a:t>
            </a:r>
            <a:r>
              <a:rPr lang="en-US" dirty="0"/>
              <a:t>. We will use some of color space conversion codes below.</a:t>
            </a:r>
          </a:p>
          <a:p>
            <a:endParaRPr lang="en-US" dirty="0"/>
          </a:p>
          <a:p>
            <a:r>
              <a:rPr lang="en-US" dirty="0"/>
              <a:t>Syntax: cv2.cvtColor(</a:t>
            </a:r>
            <a:r>
              <a:rPr lang="en-US" dirty="0" err="1"/>
              <a:t>src</a:t>
            </a:r>
            <a:r>
              <a:rPr lang="en-US" dirty="0"/>
              <a:t>, code[, </a:t>
            </a:r>
            <a:r>
              <a:rPr lang="en-US" dirty="0" err="1"/>
              <a:t>dst</a:t>
            </a:r>
            <a:r>
              <a:rPr lang="en-US" dirty="0"/>
              <a:t>[, </a:t>
            </a:r>
            <a:r>
              <a:rPr lang="en-US" dirty="0" err="1"/>
              <a:t>dstCn</a:t>
            </a:r>
            <a:r>
              <a:rPr lang="en-US" dirty="0"/>
              <a:t>]])</a:t>
            </a:r>
          </a:p>
          <a:p>
            <a:endParaRPr lang="en-US" dirty="0"/>
          </a:p>
          <a:p>
            <a:r>
              <a:rPr lang="en-US" dirty="0"/>
              <a:t>Parameters:</a:t>
            </a:r>
          </a:p>
          <a:p>
            <a:r>
              <a:rPr lang="en-US" dirty="0" err="1"/>
              <a:t>src</a:t>
            </a:r>
            <a:r>
              <a:rPr lang="en-US" dirty="0"/>
              <a:t>: It is the image whose color space is to be changed.</a:t>
            </a:r>
          </a:p>
          <a:p>
            <a:r>
              <a:rPr lang="en-US" dirty="0"/>
              <a:t>code: It is the color space conversion code.</a:t>
            </a:r>
          </a:p>
          <a:p>
            <a:r>
              <a:rPr lang="en-US" dirty="0" err="1"/>
              <a:t>dst</a:t>
            </a:r>
            <a:r>
              <a:rPr lang="en-US" dirty="0"/>
              <a:t>: It is the output image of the same size and depth as </a:t>
            </a:r>
            <a:r>
              <a:rPr lang="en-US" dirty="0" err="1"/>
              <a:t>src</a:t>
            </a:r>
            <a:r>
              <a:rPr lang="en-US" dirty="0"/>
              <a:t> image. It is an optional parameter.</a:t>
            </a:r>
          </a:p>
          <a:p>
            <a:r>
              <a:rPr lang="en-US" dirty="0" err="1"/>
              <a:t>dstCn</a:t>
            </a:r>
            <a:r>
              <a:rPr lang="en-US" dirty="0"/>
              <a:t>: It is the number of channels in the destination image. If the parameter is 0 then the number of the channels is derived automatically from </a:t>
            </a:r>
            <a:r>
              <a:rPr lang="en-US" dirty="0" err="1"/>
              <a:t>src</a:t>
            </a:r>
            <a:r>
              <a:rPr lang="en-US" dirty="0"/>
              <a:t> and code. It is an optional parameter.</a:t>
            </a:r>
          </a:p>
          <a:p>
            <a:endParaRPr lang="en-US" dirty="0"/>
          </a:p>
          <a:p>
            <a:r>
              <a:rPr lang="en-US" dirty="0"/>
              <a:t>Return Value: It returns an image</a:t>
            </a:r>
          </a:p>
        </p:txBody>
      </p:sp>
    </p:spTree>
    <p:extLst>
      <p:ext uri="{BB962C8B-B14F-4D97-AF65-F5344CB8AC3E}">
        <p14:creationId xmlns:p14="http://schemas.microsoft.com/office/powerpoint/2010/main" val="2398741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373487"/>
            <a:ext cx="10967434" cy="5803476"/>
          </a:xfrm>
        </p:spPr>
        <p:txBody>
          <a:bodyPr>
            <a:normAutofit fontScale="62500" lnSpcReduction="20000"/>
          </a:bodyPr>
          <a:lstStyle/>
          <a:p>
            <a:r>
              <a:rPr lang="en-US" dirty="0"/>
              <a:t> importing cv2  </a:t>
            </a:r>
          </a:p>
          <a:p>
            <a:r>
              <a:rPr lang="en-US" dirty="0"/>
              <a:t>import cv2  </a:t>
            </a:r>
          </a:p>
          <a:p>
            <a:pPr marL="0" indent="0">
              <a:buNone/>
            </a:pPr>
            <a:endParaRPr lang="en-US" dirty="0"/>
          </a:p>
          <a:p>
            <a:pPr marL="0" indent="0">
              <a:buNone/>
            </a:pPr>
            <a:r>
              <a:rPr lang="en-US" dirty="0" smtClean="0"/>
              <a:t>path </a:t>
            </a:r>
            <a:r>
              <a:rPr lang="en-US" dirty="0"/>
              <a:t>= </a:t>
            </a:r>
            <a:r>
              <a:rPr lang="en-US" dirty="0" smtClean="0"/>
              <a:t>r‘image.png</a:t>
            </a:r>
            <a:r>
              <a:rPr lang="en-US" dirty="0"/>
              <a:t>'</a:t>
            </a:r>
          </a:p>
          <a:p>
            <a:r>
              <a:rPr lang="en-US" dirty="0"/>
              <a:t>   </a:t>
            </a:r>
          </a:p>
          <a:p>
            <a:r>
              <a:rPr lang="en-US" dirty="0"/>
              <a:t># Reading an image in default mode </a:t>
            </a:r>
          </a:p>
          <a:p>
            <a:r>
              <a:rPr lang="en-US" dirty="0" err="1"/>
              <a:t>src</a:t>
            </a:r>
            <a:r>
              <a:rPr lang="en-US" dirty="0"/>
              <a:t> = cv2.imread(path) </a:t>
            </a:r>
          </a:p>
          <a:p>
            <a:r>
              <a:rPr lang="en-US" dirty="0"/>
              <a:t>   </a:t>
            </a:r>
          </a:p>
          <a:p>
            <a:r>
              <a:rPr lang="en-US" dirty="0"/>
              <a:t># Window name in which image is displayed </a:t>
            </a:r>
          </a:p>
          <a:p>
            <a:r>
              <a:rPr lang="en-US" dirty="0" err="1"/>
              <a:t>window_name</a:t>
            </a:r>
            <a:r>
              <a:rPr lang="en-US" dirty="0"/>
              <a:t> = 'Image'</a:t>
            </a:r>
          </a:p>
          <a:p>
            <a:r>
              <a:rPr lang="en-US" dirty="0"/>
              <a:t>  </a:t>
            </a:r>
          </a:p>
          <a:p>
            <a:r>
              <a:rPr lang="en-US" dirty="0"/>
              <a:t># Using cv2.cvtColor() method </a:t>
            </a:r>
          </a:p>
          <a:p>
            <a:r>
              <a:rPr lang="en-US" dirty="0"/>
              <a:t># Using cv2.COLOR_BGR2GRAY color space </a:t>
            </a:r>
          </a:p>
          <a:p>
            <a:r>
              <a:rPr lang="en-US" dirty="0"/>
              <a:t># conversion code </a:t>
            </a:r>
          </a:p>
          <a:p>
            <a:r>
              <a:rPr lang="en-US" dirty="0"/>
              <a:t>image = cv2.cvtColor(</a:t>
            </a:r>
            <a:r>
              <a:rPr lang="en-US" dirty="0" err="1"/>
              <a:t>src</a:t>
            </a:r>
            <a:r>
              <a:rPr lang="en-US" dirty="0"/>
              <a:t>, cv2.COLOR_BGR2GRAY ) </a:t>
            </a:r>
          </a:p>
          <a:p>
            <a:r>
              <a:rPr lang="en-US" dirty="0"/>
              <a:t>  </a:t>
            </a:r>
          </a:p>
          <a:p>
            <a:r>
              <a:rPr lang="en-US" dirty="0"/>
              <a:t># Displaying the image  </a:t>
            </a:r>
          </a:p>
          <a:p>
            <a:r>
              <a:rPr lang="en-US" dirty="0"/>
              <a:t>cv2.imshow(</a:t>
            </a:r>
            <a:r>
              <a:rPr lang="en-US" dirty="0" err="1"/>
              <a:t>window_name</a:t>
            </a:r>
            <a:r>
              <a:rPr lang="en-US" dirty="0"/>
              <a:t>, image) </a:t>
            </a:r>
          </a:p>
        </p:txBody>
      </p:sp>
    </p:spTree>
    <p:extLst>
      <p:ext uri="{BB962C8B-B14F-4D97-AF65-F5344CB8AC3E}">
        <p14:creationId xmlns:p14="http://schemas.microsoft.com/office/powerpoint/2010/main" val="3727953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096" y="631065"/>
            <a:ext cx="10619704" cy="5545898"/>
          </a:xfrm>
        </p:spPr>
        <p:txBody>
          <a:bodyPr>
            <a:normAutofit fontScale="92500" lnSpcReduction="10000"/>
          </a:bodyPr>
          <a:lstStyle/>
          <a:p>
            <a:r>
              <a:rPr lang="en-US" dirty="0"/>
              <a:t>Example #2:</a:t>
            </a:r>
          </a:p>
          <a:p>
            <a:r>
              <a:rPr lang="en-US" dirty="0"/>
              <a:t>Using HSV color space. HSV color space is mostly used for object tracking.</a:t>
            </a:r>
          </a:p>
          <a:p>
            <a:endParaRPr lang="en-US" dirty="0"/>
          </a:p>
          <a:p>
            <a:endParaRPr lang="en-US" dirty="0"/>
          </a:p>
          <a:p>
            <a:r>
              <a:rPr lang="en-US" dirty="0"/>
              <a:t># Python program to explain cv2.cvtColor() method  </a:t>
            </a:r>
          </a:p>
          <a:p>
            <a:r>
              <a:rPr lang="en-US" dirty="0"/>
              <a:t>   </a:t>
            </a:r>
          </a:p>
          <a:p>
            <a:r>
              <a:rPr lang="en-US" dirty="0"/>
              <a:t># importing cv2  </a:t>
            </a:r>
          </a:p>
          <a:p>
            <a:r>
              <a:rPr lang="en-US" dirty="0"/>
              <a:t>import cv2  </a:t>
            </a:r>
          </a:p>
          <a:p>
            <a:r>
              <a:rPr lang="en-US" dirty="0"/>
              <a:t>   </a:t>
            </a:r>
          </a:p>
          <a:p>
            <a:r>
              <a:rPr lang="en-US" dirty="0"/>
              <a:t># path  </a:t>
            </a:r>
          </a:p>
          <a:p>
            <a:r>
              <a:rPr lang="en-US" dirty="0"/>
              <a:t>path = </a:t>
            </a:r>
            <a:r>
              <a:rPr lang="en-US" dirty="0" smtClean="0"/>
              <a:t>r‘image.png</a:t>
            </a:r>
            <a:r>
              <a:rPr lang="en-US" dirty="0"/>
              <a:t>'</a:t>
            </a:r>
          </a:p>
          <a:p>
            <a:r>
              <a:rPr lang="en-US" dirty="0"/>
              <a:t>   </a:t>
            </a:r>
          </a:p>
        </p:txBody>
      </p:sp>
    </p:spTree>
    <p:extLst>
      <p:ext uri="{BB962C8B-B14F-4D97-AF65-F5344CB8AC3E}">
        <p14:creationId xmlns:p14="http://schemas.microsoft.com/office/powerpoint/2010/main" val="3655115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397" y="656823"/>
            <a:ext cx="10864403" cy="5520140"/>
          </a:xfrm>
        </p:spPr>
        <p:txBody>
          <a:bodyPr>
            <a:normAutofit fontScale="92500" lnSpcReduction="20000"/>
          </a:bodyPr>
          <a:lstStyle/>
          <a:p>
            <a:r>
              <a:rPr lang="en-US" dirty="0"/>
              <a:t># Reading an image in default mode </a:t>
            </a:r>
          </a:p>
          <a:p>
            <a:r>
              <a:rPr lang="en-US" dirty="0" err="1"/>
              <a:t>src</a:t>
            </a:r>
            <a:r>
              <a:rPr lang="en-US" dirty="0"/>
              <a:t> = cv2.imread(path) </a:t>
            </a:r>
          </a:p>
          <a:p>
            <a:r>
              <a:rPr lang="en-US" dirty="0"/>
              <a:t>   </a:t>
            </a:r>
          </a:p>
          <a:p>
            <a:r>
              <a:rPr lang="en-US" dirty="0"/>
              <a:t># Window name in which image is displayed </a:t>
            </a:r>
          </a:p>
          <a:p>
            <a:r>
              <a:rPr lang="en-US" dirty="0" err="1"/>
              <a:t>window_name</a:t>
            </a:r>
            <a:r>
              <a:rPr lang="en-US" dirty="0"/>
              <a:t> = 'Image'</a:t>
            </a:r>
          </a:p>
          <a:p>
            <a:r>
              <a:rPr lang="en-US" dirty="0"/>
              <a:t>  </a:t>
            </a:r>
          </a:p>
          <a:p>
            <a:r>
              <a:rPr lang="en-US" dirty="0"/>
              <a:t># Using cv2.cvtColor() method </a:t>
            </a:r>
          </a:p>
          <a:p>
            <a:r>
              <a:rPr lang="en-US" dirty="0"/>
              <a:t># Using cv2.COLOR_BGR2HSV color space </a:t>
            </a:r>
          </a:p>
          <a:p>
            <a:r>
              <a:rPr lang="en-US" dirty="0"/>
              <a:t># conversion code </a:t>
            </a:r>
          </a:p>
          <a:p>
            <a:r>
              <a:rPr lang="en-US" dirty="0"/>
              <a:t>image = cv2.cvtColor(</a:t>
            </a:r>
            <a:r>
              <a:rPr lang="en-US" dirty="0" err="1"/>
              <a:t>src</a:t>
            </a:r>
            <a:r>
              <a:rPr lang="en-US" dirty="0"/>
              <a:t>, cv2.COLOR_BGR2HSV ) </a:t>
            </a:r>
          </a:p>
          <a:p>
            <a:r>
              <a:rPr lang="en-US" dirty="0"/>
              <a:t>  </a:t>
            </a:r>
          </a:p>
          <a:p>
            <a:r>
              <a:rPr lang="en-US" dirty="0"/>
              <a:t># Displaying the image  </a:t>
            </a:r>
          </a:p>
          <a:p>
            <a:r>
              <a:rPr lang="en-US" dirty="0"/>
              <a:t>cv2.imshow(</a:t>
            </a:r>
            <a:r>
              <a:rPr lang="en-US" dirty="0" err="1"/>
              <a:t>window_name</a:t>
            </a:r>
            <a:r>
              <a:rPr lang="en-US" dirty="0"/>
              <a:t>, image)</a:t>
            </a:r>
          </a:p>
          <a:p>
            <a:endParaRPr lang="en-US" dirty="0"/>
          </a:p>
        </p:txBody>
      </p:sp>
    </p:spTree>
    <p:extLst>
      <p:ext uri="{BB962C8B-B14F-4D97-AF65-F5344CB8AC3E}">
        <p14:creationId xmlns:p14="http://schemas.microsoft.com/office/powerpoint/2010/main" val="184445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3007"/>
            <a:ext cx="10515600" cy="1325563"/>
          </a:xfrm>
        </p:spPr>
        <p:txBody>
          <a:bodyPr>
            <a:normAutofit fontScale="90000"/>
          </a:bodyPr>
          <a:lstStyle/>
          <a:p>
            <a:r>
              <a:rPr lang="en-US" dirty="0"/>
              <a:t>cv2.circle() method is used to draw a circle on any image.</a:t>
            </a:r>
            <a:br>
              <a:rPr lang="en-US" dirty="0"/>
            </a:br>
            <a:r>
              <a:rPr lang="en-US" dirty="0"/>
              <a:t> </a:t>
            </a:r>
            <a:br>
              <a:rPr lang="en-US" dirty="0"/>
            </a:br>
            <a:endParaRPr lang="en-US" dirty="0"/>
          </a:p>
        </p:txBody>
      </p:sp>
      <p:sp>
        <p:nvSpPr>
          <p:cNvPr id="3" name="Content Placeholder 2"/>
          <p:cNvSpPr>
            <a:spLocks noGrp="1"/>
          </p:cNvSpPr>
          <p:nvPr>
            <p:ph idx="1"/>
          </p:nvPr>
        </p:nvSpPr>
        <p:spPr>
          <a:xfrm>
            <a:off x="838200" y="1465788"/>
            <a:ext cx="10515600" cy="4351338"/>
          </a:xfrm>
        </p:spPr>
        <p:txBody>
          <a:bodyPr>
            <a:normAutofit fontScale="85000" lnSpcReduction="20000"/>
          </a:bodyPr>
          <a:lstStyle/>
          <a:p>
            <a:endParaRPr lang="en-US" dirty="0"/>
          </a:p>
          <a:p>
            <a:r>
              <a:rPr lang="en-US" dirty="0"/>
              <a:t>Syntax: cv2.circle(image, </a:t>
            </a:r>
            <a:r>
              <a:rPr lang="en-US" dirty="0" err="1"/>
              <a:t>center_coordinates</a:t>
            </a:r>
            <a:r>
              <a:rPr lang="en-US" dirty="0"/>
              <a:t>, radius, color, thickness)</a:t>
            </a:r>
          </a:p>
          <a:p>
            <a:r>
              <a:rPr lang="en-US" dirty="0"/>
              <a:t>Parameters: </a:t>
            </a:r>
          </a:p>
          <a:p>
            <a:r>
              <a:rPr lang="en-US" dirty="0"/>
              <a:t>image: It is the image on which circle is to be drawn. </a:t>
            </a:r>
          </a:p>
          <a:p>
            <a:r>
              <a:rPr lang="en-US" dirty="0" err="1"/>
              <a:t>center_coordinates</a:t>
            </a:r>
            <a:r>
              <a:rPr lang="en-US" dirty="0"/>
              <a:t>: It is the center coordinates of circle. The coordinates are represented as tuples of two values i.e. (X coordinate value, Y coordinate value). </a:t>
            </a:r>
          </a:p>
          <a:p>
            <a:r>
              <a:rPr lang="en-US" dirty="0"/>
              <a:t>radius: It is the radius of circle. </a:t>
            </a:r>
          </a:p>
          <a:p>
            <a:r>
              <a:rPr lang="en-US" dirty="0"/>
              <a:t>color: It is the color of border line of circle to be drawn. For BGR, we pass a tuple. </a:t>
            </a:r>
            <a:r>
              <a:rPr lang="en-US" dirty="0" err="1"/>
              <a:t>eg</a:t>
            </a:r>
            <a:r>
              <a:rPr lang="en-US" dirty="0"/>
              <a:t>: (255, 0, 0) for blue color. </a:t>
            </a:r>
          </a:p>
          <a:p>
            <a:r>
              <a:rPr lang="en-US" dirty="0"/>
              <a:t>thickness: It is the thickness of the circle border line in </a:t>
            </a:r>
            <a:r>
              <a:rPr lang="en-US" dirty="0" err="1"/>
              <a:t>px</a:t>
            </a:r>
            <a:r>
              <a:rPr lang="en-US" dirty="0"/>
              <a:t>. Thickness of -1 </a:t>
            </a:r>
            <a:r>
              <a:rPr lang="en-US" dirty="0" err="1"/>
              <a:t>px</a:t>
            </a:r>
            <a:r>
              <a:rPr lang="en-US" dirty="0"/>
              <a:t> will fill the circle shape by the specified color.</a:t>
            </a:r>
          </a:p>
          <a:p>
            <a:r>
              <a:rPr lang="en-US" dirty="0"/>
              <a:t>Return Value: It returns an image. </a:t>
            </a:r>
          </a:p>
        </p:txBody>
      </p:sp>
    </p:spTree>
    <p:extLst>
      <p:ext uri="{BB962C8B-B14F-4D97-AF65-F5344CB8AC3E}">
        <p14:creationId xmlns:p14="http://schemas.microsoft.com/office/powerpoint/2010/main" val="132256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3</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60194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cv2.line() method is used to draw a line on any image.</a:t>
            </a:r>
            <a:br>
              <a:rPr lang="en-US" dirty="0"/>
            </a:br>
            <a:endParaRPr lang="en-US" dirty="0"/>
          </a:p>
        </p:txBody>
      </p:sp>
      <p:sp>
        <p:nvSpPr>
          <p:cNvPr id="3" name="Content Placeholder 2"/>
          <p:cNvSpPr>
            <a:spLocks noGrp="1"/>
          </p:cNvSpPr>
          <p:nvPr>
            <p:ph idx="1"/>
          </p:nvPr>
        </p:nvSpPr>
        <p:spPr>
          <a:xfrm>
            <a:off x="708338" y="1271832"/>
            <a:ext cx="10645462" cy="5335029"/>
          </a:xfrm>
        </p:spPr>
        <p:txBody>
          <a:bodyPr>
            <a:normAutofit fontScale="85000" lnSpcReduction="20000"/>
          </a:bodyPr>
          <a:lstStyle/>
          <a:p>
            <a:endParaRPr lang="en-US" dirty="0"/>
          </a:p>
          <a:p>
            <a:r>
              <a:rPr lang="en-US" dirty="0"/>
              <a:t>Syntax: cv2.line(image, </a:t>
            </a:r>
            <a:r>
              <a:rPr lang="en-US" dirty="0" err="1"/>
              <a:t>start_point</a:t>
            </a:r>
            <a:r>
              <a:rPr lang="en-US" dirty="0"/>
              <a:t>, </a:t>
            </a:r>
            <a:r>
              <a:rPr lang="en-US" dirty="0" err="1"/>
              <a:t>end_point</a:t>
            </a:r>
            <a:r>
              <a:rPr lang="en-US" dirty="0"/>
              <a:t>, color, thickness)</a:t>
            </a:r>
          </a:p>
          <a:p>
            <a:endParaRPr lang="en-US" dirty="0"/>
          </a:p>
          <a:p>
            <a:r>
              <a:rPr lang="en-US" dirty="0"/>
              <a:t>Parameters:</a:t>
            </a:r>
          </a:p>
          <a:p>
            <a:r>
              <a:rPr lang="en-US" dirty="0"/>
              <a:t>image: It is the image on which line is to be drawn.</a:t>
            </a:r>
          </a:p>
          <a:p>
            <a:r>
              <a:rPr lang="en-US" dirty="0" err="1"/>
              <a:t>start_point</a:t>
            </a:r>
            <a:r>
              <a:rPr lang="en-US" dirty="0"/>
              <a:t>: It is the starting coordinates of line. The coordinates are represented as tuples of two values i.e. (X coordinate value, Y coordinate value).</a:t>
            </a:r>
          </a:p>
          <a:p>
            <a:r>
              <a:rPr lang="en-US" dirty="0" err="1"/>
              <a:t>end_point</a:t>
            </a:r>
            <a:r>
              <a:rPr lang="en-US" dirty="0"/>
              <a:t>: It is the ending coordinates of line. The coordinates are represented as tuples of two values i.e. (X coordinate value, Y coordinate value).</a:t>
            </a:r>
          </a:p>
          <a:p>
            <a:r>
              <a:rPr lang="en-US" dirty="0"/>
              <a:t>color: It is the color of line to be drawn. For BGR, we pass a tuple. </a:t>
            </a:r>
            <a:r>
              <a:rPr lang="en-US" dirty="0" err="1"/>
              <a:t>eg</a:t>
            </a:r>
            <a:r>
              <a:rPr lang="en-US" dirty="0"/>
              <a:t>: (255, 0, 0) for blue color.</a:t>
            </a:r>
          </a:p>
          <a:p>
            <a:r>
              <a:rPr lang="en-US" dirty="0"/>
              <a:t>thickness: It is the thickness of the line in </a:t>
            </a:r>
            <a:r>
              <a:rPr lang="en-US" dirty="0" err="1"/>
              <a:t>px</a:t>
            </a:r>
            <a:r>
              <a:rPr lang="en-US" dirty="0"/>
              <a:t>.</a:t>
            </a:r>
          </a:p>
          <a:p>
            <a:endParaRPr lang="en-US" dirty="0"/>
          </a:p>
          <a:p>
            <a:r>
              <a:rPr lang="en-US" dirty="0"/>
              <a:t>Return Value: It returns an image</a:t>
            </a:r>
          </a:p>
        </p:txBody>
      </p:sp>
    </p:spTree>
    <p:extLst>
      <p:ext uri="{BB962C8B-B14F-4D97-AF65-F5344CB8AC3E}">
        <p14:creationId xmlns:p14="http://schemas.microsoft.com/office/powerpoint/2010/main" val="37245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4</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667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46AB967003B43802A4329B536E1AF" ma:contentTypeVersion="9" ma:contentTypeDescription="Create a new document." ma:contentTypeScope="" ma:versionID="abe1fe9408e00cf18d1b1d2e4fe5bbf0">
  <xsd:schema xmlns:xsd="http://www.w3.org/2001/XMLSchema" xmlns:xs="http://www.w3.org/2001/XMLSchema" xmlns:p="http://schemas.microsoft.com/office/2006/metadata/properties" xmlns:ns2="cc4b4784-77fb-44fb-906f-937dd93939ac" targetNamespace="http://schemas.microsoft.com/office/2006/metadata/properties" ma:root="true" ma:fieldsID="90d93f8ae45b0ac253af656eb01c4809" ns2:_="">
    <xsd:import namespace="cc4b4784-77fb-44fb-906f-937dd93939a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b4784-77fb-44fb-906f-937dd93939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7A5524-4E41-4ECB-A246-52E4C858760D}"/>
</file>

<file path=customXml/itemProps2.xml><?xml version="1.0" encoding="utf-8"?>
<ds:datastoreItem xmlns:ds="http://schemas.openxmlformats.org/officeDocument/2006/customXml" ds:itemID="{32ED396D-F962-4E6C-B11D-4BB4FFDD2169}"/>
</file>

<file path=customXml/itemProps3.xml><?xml version="1.0" encoding="utf-8"?>
<ds:datastoreItem xmlns:ds="http://schemas.openxmlformats.org/officeDocument/2006/customXml" ds:itemID="{FDB3D95D-D3EF-4297-87AB-503B26E99478}"/>
</file>

<file path=docProps/app.xml><?xml version="1.0" encoding="utf-8"?>
<Properties xmlns="http://schemas.openxmlformats.org/officeDocument/2006/extended-properties" xmlns:vt="http://schemas.openxmlformats.org/officeDocument/2006/docPropsVTypes">
  <TotalTime>171</TotalTime>
  <Words>4399</Words>
  <Application>Microsoft Office PowerPoint</Application>
  <PresentationFormat>Widescreen</PresentationFormat>
  <Paragraphs>491</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Computer Vision</vt:lpstr>
      <vt:lpstr>OpenCV-Python is a library of Python bindings designed to solve computer vision problems. cv2.rectangle() method is used to draw a rectangle on any image</vt:lpstr>
      <vt:lpstr>Code 1</vt:lpstr>
      <vt:lpstr>putText() method is used to draw a text string on any image.  </vt:lpstr>
      <vt:lpstr>Code 2 </vt:lpstr>
      <vt:lpstr>cv2.circle() method is used to draw a circle on any image.   </vt:lpstr>
      <vt:lpstr>Code 3</vt:lpstr>
      <vt:lpstr>cv2.line() method is used to draw a line on any image. </vt:lpstr>
      <vt:lpstr>Code 4</vt:lpstr>
      <vt:lpstr>cv2.polylines() method is used to draw a polygon on any image</vt:lpstr>
      <vt:lpstr>Code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6</vt:lpstr>
      <vt:lpstr>Affine Transformation </vt:lpstr>
      <vt:lpstr>cv2.getAffineTransform method: </vt:lpstr>
      <vt:lpstr>cv2.warpAffine method: </vt:lpstr>
      <vt:lpstr>Difference :</vt:lpstr>
      <vt:lpstr>Reading an image</vt:lpstr>
      <vt:lpstr>PowerPoint Presentation</vt:lpstr>
      <vt:lpstr>Using Matplotlib</vt:lpstr>
      <vt:lpstr>Arithmetic operations on Images using opencv</vt:lpstr>
      <vt:lpstr>PowerPoint Presentation</vt:lpstr>
      <vt:lpstr>PowerPoint Presentation</vt:lpstr>
      <vt:lpstr>Subtraction of Image: </vt:lpstr>
      <vt:lpstr>PowerPoint Presentation</vt:lpstr>
      <vt:lpstr>Bitwise operations</vt:lpstr>
      <vt:lpstr>Bitwise AND operation on Image: </vt:lpstr>
      <vt:lpstr>PowerPoint Presentation</vt:lpstr>
      <vt:lpstr>Bitwise OR operation on Image: </vt:lpstr>
      <vt:lpstr>PowerPoint Presentation</vt:lpstr>
      <vt:lpstr>Bitwise XOR operation on Image</vt:lpstr>
      <vt:lpstr>PowerPoint Presentation</vt:lpstr>
      <vt:lpstr>Bitwise NOT operation on Image: </vt:lpstr>
      <vt:lpstr>PowerPoint Presentation</vt:lpstr>
      <vt:lpstr>Image resizing using Opencv</vt:lpstr>
      <vt:lpstr>PowerPoint Presentation</vt:lpstr>
      <vt:lpstr>Code 7</vt:lpstr>
      <vt:lpstr>Cv2.imshow()</vt:lpstr>
      <vt:lpstr>PowerPoint Presentation</vt:lpstr>
      <vt:lpstr>PowerPoint Presentation</vt:lpstr>
      <vt:lpstr>PowerPoint Presentation</vt:lpstr>
      <vt:lpstr>PowerPoint Presentation</vt:lpstr>
      <vt:lpstr>PowerPoint Presentation</vt:lpstr>
      <vt:lpstr>Python program to explain cv2.imread() method  </vt:lpstr>
      <vt:lpstr>Loading an image in grayscale mode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ADMMIN</dc:creator>
  <cp:lastModifiedBy>ADMMIN</cp:lastModifiedBy>
  <cp:revision>12</cp:revision>
  <dcterms:created xsi:type="dcterms:W3CDTF">2020-08-24T10:29:06Z</dcterms:created>
  <dcterms:modified xsi:type="dcterms:W3CDTF">2020-12-09T04:26:29Z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0x0101006BA46AB967003B43802A4329B536E1AF</vt:lpwstr>
  </property>
</Properties>
</file>