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988b5974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9988b5974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9988b5974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9988b5974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988b5974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988b5974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988b5974a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9988b5974a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988b5974a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9988b5974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988b5974a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9988b5974a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9988b5974a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9988b5974a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9988b5974a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9988b5974a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9dd2e90c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9dd2e90c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99a1c2d19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99a1c2d19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9988b5974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9988b5974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99a1c2d19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99a1c2d19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99a1c2d19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99a1c2d19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99a1c2d19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99a1c2d19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99a1c2d19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99a1c2d19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99a1c2d19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99a1c2d19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9dd2e90cf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9dd2e90cf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9dd2e90cf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9dd2e90cf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a1c2d19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99a1c2d19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9dd2e90cf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9dd2e90cf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9dd2e90cf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9dd2e90cf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988b5974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988b5974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99a1c2d19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99a1c2d19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99a1c2d19a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99a1c2d19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99a1c2d19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99a1c2d19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99a1c2d19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99a1c2d19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99a1c2d19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99a1c2d19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99a1c2d19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99a1c2d19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99a1c2d19a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99a1c2d19a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99a1c2d19a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99a1c2d19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99a1c2d19a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99a1c2d19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99a1c2d19a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99a1c2d19a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988b5974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988b5974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99a1c2d19a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99a1c2d19a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99a1c2d19a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99a1c2d19a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988b5974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988b5974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988b5974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9988b5974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988b5974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988b5974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988b5974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9988b5974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988b5974a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988b5974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22783" y="11804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200"/>
              <a:t>The Depressed Brain: An Evolutionary Systems Theory</a:t>
            </a:r>
            <a:endParaRPr sz="6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idx="1" type="subTitle"/>
          </p:nvPr>
        </p:nvSpPr>
        <p:spPr>
          <a:xfrm>
            <a:off x="343600" y="1406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Hierarchy generative model of hypothesis (world) too other than the hierarchy in</a:t>
            </a:r>
            <a:r>
              <a:rPr b="1" lang="en"/>
              <a:t> BRAIN</a:t>
            </a:r>
            <a:endParaRPr b="1"/>
          </a:p>
        </p:txBody>
      </p:sp>
      <p:sp>
        <p:nvSpPr>
          <p:cNvPr id="120" name="Google Shape;120;p22"/>
          <p:cNvSpPr txBox="1"/>
          <p:nvPr/>
        </p:nvSpPr>
        <p:spPr>
          <a:xfrm>
            <a:off x="2821600" y="3867575"/>
            <a:ext cx="7119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</a:rPr>
              <a:t>What is top-down prediction?</a:t>
            </a:r>
            <a:endParaRPr sz="2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ctrTitle"/>
          </p:nvPr>
        </p:nvSpPr>
        <p:spPr>
          <a:xfrm>
            <a:off x="-644342" y="-94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Conditional Expectations = Deep Pyramidal Cells</a:t>
            </a:r>
            <a:endParaRPr sz="2500"/>
          </a:p>
        </p:txBody>
      </p:sp>
      <p:sp>
        <p:nvSpPr>
          <p:cNvPr id="126" name="Google Shape;126;p23"/>
          <p:cNvSpPr txBox="1"/>
          <p:nvPr/>
        </p:nvSpPr>
        <p:spPr>
          <a:xfrm>
            <a:off x="373475" y="2452475"/>
            <a:ext cx="4680900" cy="18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Sending Signal Below (in brain hierarchy) to minimise further </a:t>
            </a:r>
            <a:r>
              <a:rPr lang="en">
                <a:solidFill>
                  <a:srgbClr val="434343"/>
                </a:solidFill>
              </a:rPr>
              <a:t>surprises (can be seen as error)</a:t>
            </a:r>
            <a:r>
              <a:rPr lang="en">
                <a:solidFill>
                  <a:srgbClr val="434343"/>
                </a:solidFill>
              </a:rPr>
              <a:t> in future</a:t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127" name="Google Shape;127;p23"/>
          <p:cNvCxnSpPr/>
          <p:nvPr/>
        </p:nvCxnSpPr>
        <p:spPr>
          <a:xfrm>
            <a:off x="4823200" y="2300075"/>
            <a:ext cx="8100" cy="110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" name="Google Shape;128;p23"/>
          <p:cNvSpPr txBox="1"/>
          <p:nvPr/>
        </p:nvSpPr>
        <p:spPr>
          <a:xfrm>
            <a:off x="373475" y="2253125"/>
            <a:ext cx="29187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WAY.</a:t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1820" y="2079500"/>
            <a:ext cx="3855229" cy="294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/>
        </p:nvSpPr>
        <p:spPr>
          <a:xfrm>
            <a:off x="39875" y="17384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ANOTHER WAY.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5" name="Google Shape;135;p24"/>
          <p:cNvSpPr txBox="1"/>
          <p:nvPr/>
        </p:nvSpPr>
        <p:spPr>
          <a:xfrm>
            <a:off x="39875" y="2041450"/>
            <a:ext cx="5636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Selectively sample sensory data by - </a:t>
            </a:r>
            <a:r>
              <a:rPr b="1" lang="en">
                <a:solidFill>
                  <a:srgbClr val="434343"/>
                </a:solidFill>
              </a:rPr>
              <a:t>Active Inference</a:t>
            </a:r>
            <a:endParaRPr b="1">
              <a:solidFill>
                <a:srgbClr val="434343"/>
              </a:solidFill>
            </a:endParaRPr>
          </a:p>
        </p:txBody>
      </p:sp>
      <p:sp>
        <p:nvSpPr>
          <p:cNvPr id="136" name="Google Shape;136;p24"/>
          <p:cNvSpPr txBox="1"/>
          <p:nvPr/>
        </p:nvSpPr>
        <p:spPr>
          <a:xfrm>
            <a:off x="4664575" y="3047025"/>
            <a:ext cx="4473600" cy="17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Corollary</a:t>
            </a:r>
            <a:r>
              <a:rPr lang="en"/>
              <a:t> - </a:t>
            </a:r>
            <a:r>
              <a:rPr lang="en" sz="1200">
                <a:solidFill>
                  <a:schemeClr val="dk1"/>
                </a:solidFill>
              </a:rPr>
              <a:t>Our predictions are optimised by evolution, development,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learning.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With emphasis on adaptive priors -- inheritance</a:t>
            </a:r>
            <a:endParaRPr sz="27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ctrTitle"/>
          </p:nvPr>
        </p:nvSpPr>
        <p:spPr>
          <a:xfrm>
            <a:off x="311708" y="16953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</a:pPr>
            <a:r>
              <a:rPr lang="en" sz="1400">
                <a:solidFill>
                  <a:srgbClr val="000000"/>
                </a:solidFill>
              </a:rPr>
              <a:t>Applications of the FEP to depressive disorders have chiefly concentrated on two processes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400">
                <a:solidFill>
                  <a:srgbClr val="000000"/>
                </a:solidFill>
              </a:rPr>
              <a:t>Limbic (agranular visceromotor cortex)</a:t>
            </a:r>
            <a:endParaRPr sz="5400">
              <a:solidFill>
                <a:srgbClr val="000000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solidFill>
                <a:srgbClr val="000000"/>
              </a:solidFill>
            </a:endParaRPr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194200"/>
            <a:ext cx="4997306" cy="17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6"/>
          <p:cNvSpPr txBox="1"/>
          <p:nvPr/>
        </p:nvSpPr>
        <p:spPr>
          <a:xfrm>
            <a:off x="5740225" y="3565350"/>
            <a:ext cx="3347400" cy="1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solidFill>
                  <a:schemeClr val="dk1"/>
                </a:solidFill>
              </a:rPr>
              <a:t>The visceromotor systems try to minimise prediction error by producing sickness behaviours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ctrTitle"/>
          </p:nvPr>
        </p:nvSpPr>
        <p:spPr>
          <a:xfrm>
            <a:off x="-2202892" y="-6270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Second.</a:t>
            </a:r>
            <a:endParaRPr/>
          </a:p>
        </p:txBody>
      </p:sp>
      <p:sp>
        <p:nvSpPr>
          <p:cNvPr id="154" name="Google Shape;154;p27"/>
          <p:cNvSpPr txBox="1"/>
          <p:nvPr>
            <p:ph idx="1" type="subTitle"/>
          </p:nvPr>
        </p:nvSpPr>
        <p:spPr>
          <a:xfrm>
            <a:off x="320550" y="16441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" sz="1700">
                <a:solidFill>
                  <a:schemeClr val="dk1"/>
                </a:solidFill>
              </a:rPr>
              <a:t>Impairments in top-down expectations of reward. 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55" name="Google Shape;155;p27"/>
          <p:cNvSpPr txBox="1"/>
          <p:nvPr/>
        </p:nvSpPr>
        <p:spPr>
          <a:xfrm>
            <a:off x="827175" y="2782100"/>
            <a:ext cx="4680900" cy="20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Depressed brain as a hierarchical </a:t>
            </a:r>
            <a:r>
              <a:rPr b="1" lang="en">
                <a:solidFill>
                  <a:srgbClr val="434343"/>
                </a:solidFill>
              </a:rPr>
              <a:t>constellation</a:t>
            </a:r>
            <a:r>
              <a:rPr lang="en">
                <a:solidFill>
                  <a:srgbClr val="434343"/>
                </a:solidFill>
              </a:rPr>
              <a:t> of depressive beliefs.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ADDING Active Inference. --- Learned Helplessness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275" y="1680213"/>
            <a:ext cx="8839200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Remaining</a:t>
            </a:r>
            <a:endParaRPr/>
          </a:p>
        </p:txBody>
      </p:sp>
      <p:sp>
        <p:nvSpPr>
          <p:cNvPr id="168" name="Google Shape;168;p29"/>
          <p:cNvSpPr txBox="1"/>
          <p:nvPr>
            <p:ph idx="1" type="subTitle"/>
          </p:nvPr>
        </p:nvSpPr>
        <p:spPr>
          <a:xfrm>
            <a:off x="311700" y="28693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Species-typical capacity of depressed or low mood</a:t>
            </a:r>
            <a:endParaRPr/>
          </a:p>
        </p:txBody>
      </p:sp>
      <p:sp>
        <p:nvSpPr>
          <p:cNvPr id="169" name="Google Shape;169;p29"/>
          <p:cNvSpPr txBox="1"/>
          <p:nvPr/>
        </p:nvSpPr>
        <p:spPr>
          <a:xfrm>
            <a:off x="208250" y="428125"/>
            <a:ext cx="3765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877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50"/>
              <a:buAutoNum type="arabicPeriod"/>
            </a:pPr>
            <a:r>
              <a:rPr lang="en" sz="2050">
                <a:solidFill>
                  <a:srgbClr val="333333"/>
                </a:solidFill>
                <a:highlight>
                  <a:srgbClr val="FFFFFF"/>
                </a:highlight>
              </a:rPr>
              <a:t>(NEGATIVE MOODS) RECENT &gt; PRIOR</a:t>
            </a:r>
            <a:endParaRPr sz="2400"/>
          </a:p>
        </p:txBody>
      </p:sp>
      <p:pic>
        <p:nvPicPr>
          <p:cNvPr id="170" name="Google Shape;1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849" y="3814300"/>
            <a:ext cx="7945601" cy="97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Resume.</a:t>
            </a:r>
            <a:endParaRPr/>
          </a:p>
        </p:txBody>
      </p:sp>
      <p:sp>
        <p:nvSpPr>
          <p:cNvPr id="176" name="Google Shape;176;p3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ctrTitle"/>
          </p:nvPr>
        </p:nvSpPr>
        <p:spPr>
          <a:xfrm>
            <a:off x="194483" y="16503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228600" lvl="0" marL="4572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500"/>
              <a:buNone/>
            </a:pPr>
            <a:r>
              <a:rPr b="1" lang="en" sz="2600"/>
              <a:t>Insights from an Evolutionary Systems Approach to Psychology</a:t>
            </a:r>
            <a:endParaRPr b="1" sz="26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800"/>
          </a:p>
        </p:txBody>
      </p:sp>
      <p:sp>
        <p:nvSpPr>
          <p:cNvPr id="182" name="Google Shape;182;p31"/>
          <p:cNvSpPr txBox="1"/>
          <p:nvPr>
            <p:ph idx="1" type="subTitle"/>
          </p:nvPr>
        </p:nvSpPr>
        <p:spPr>
          <a:xfrm>
            <a:off x="311700" y="29103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interp</a:t>
            </a:r>
            <a:r>
              <a:rPr lang="en"/>
              <a:t>lay between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						EVOLUTIONARY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					DEVELOPMENTAL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2393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depression?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36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Neurocognitive Deficits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Behavioural Deficits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6554" y="1967725"/>
            <a:ext cx="2891949" cy="287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Tinbergen</a:t>
            </a:r>
            <a:endParaRPr/>
          </a:p>
        </p:txBody>
      </p:sp>
      <p:sp>
        <p:nvSpPr>
          <p:cNvPr id="188" name="Google Shape;188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Brain and Behaviour emerges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/>
          <p:nvPr>
            <p:ph type="ctrTitle"/>
          </p:nvPr>
        </p:nvSpPr>
        <p:spPr>
          <a:xfrm>
            <a:off x="311708" y="23993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Phylogeny (?)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Ontogeny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Mechanism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/>
          <p:nvPr>
            <p:ph type="ctrTitle"/>
          </p:nvPr>
        </p:nvSpPr>
        <p:spPr>
          <a:xfrm>
            <a:off x="311708" y="21689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</a:rPr>
              <a:t>146</a:t>
            </a:r>
            <a:endParaRPr sz="2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Ultimate Hypothesis -&gt; Adaptive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Epigenetic -&gt; Intergenerational (?)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Dynamic -&gt; Individual similarity and difference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Mechanistic -&gt; Real-time Phenomena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200" y="744575"/>
            <a:ext cx="7587600" cy="342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500" y="744574"/>
            <a:ext cx="8660025" cy="355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 Risk Hypothesis</a:t>
            </a:r>
            <a:endParaRPr/>
          </a:p>
        </p:txBody>
      </p:sp>
      <p:sp>
        <p:nvSpPr>
          <p:cNvPr id="218" name="Google Shape;218;p3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/>
          <p:nvPr>
            <p:ph idx="1" type="subTitle"/>
          </p:nvPr>
        </p:nvSpPr>
        <p:spPr>
          <a:xfrm>
            <a:off x="311700" y="887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arises during adolescence*</a:t>
            </a:r>
            <a:endParaRPr/>
          </a:p>
        </p:txBody>
      </p:sp>
      <p:sp>
        <p:nvSpPr>
          <p:cNvPr id="224" name="Google Shape;224;p38"/>
          <p:cNvSpPr txBox="1"/>
          <p:nvPr>
            <p:ph idx="1" type="subTitle"/>
          </p:nvPr>
        </p:nvSpPr>
        <p:spPr>
          <a:xfrm>
            <a:off x="436300" y="2319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Protective Factors --- Social Support and belongings</a:t>
            </a:r>
            <a:endParaRPr/>
          </a:p>
        </p:txBody>
      </p:sp>
      <p:sp>
        <p:nvSpPr>
          <p:cNvPr id="225" name="Google Shape;225;p38"/>
          <p:cNvSpPr txBox="1"/>
          <p:nvPr>
            <p:ph idx="1" type="subTitle"/>
          </p:nvPr>
        </p:nvSpPr>
        <p:spPr>
          <a:xfrm>
            <a:off x="623400" y="32848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Social-threatening Stimuli (increased sensitivity)</a:t>
            </a:r>
            <a:endParaRPr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Ruminations about interpersonal problems.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“Better safe than sorry”</a:t>
            </a:r>
            <a:endParaRPr/>
          </a:p>
        </p:txBody>
      </p:sp>
      <p:sp>
        <p:nvSpPr>
          <p:cNvPr id="231" name="Google Shape;231;p3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40"/>
          <p:cNvSpPr txBox="1"/>
          <p:nvPr>
            <p:ph idx="1" type="subTitle"/>
          </p:nvPr>
        </p:nvSpPr>
        <p:spPr>
          <a:xfrm>
            <a:off x="311700" y="3960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Increasing precision??</a:t>
            </a:r>
            <a:endParaRPr/>
          </a:p>
        </p:txBody>
      </p:sp>
      <p:pic>
        <p:nvPicPr>
          <p:cNvPr id="238" name="Google Shape;23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100" y="744575"/>
            <a:ext cx="8210550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1"/>
          <p:cNvSpPr txBox="1"/>
          <p:nvPr>
            <p:ph type="ctrTitle"/>
          </p:nvPr>
        </p:nvSpPr>
        <p:spPr>
          <a:xfrm>
            <a:off x="311708" y="8488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</a:pPr>
            <a:r>
              <a:rPr lang="en" sz="1600"/>
              <a:t>Depressed brain can be interpreted as a maladaptive pattern of dysregulated defences </a:t>
            </a:r>
            <a:endParaRPr sz="5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It serves as an adaptive function</a:t>
            </a:r>
            <a:endParaRPr sz="3500"/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311700" y="35917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</a:rPr>
              <a:t>species-typical capacity</a:t>
            </a:r>
            <a:endParaRPr sz="14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Depressed Brain</a:t>
            </a:r>
            <a:endParaRPr/>
          </a:p>
        </p:txBody>
      </p:sp>
      <p:sp>
        <p:nvSpPr>
          <p:cNvPr id="249" name="Google Shape;249;p4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3"/>
          <p:cNvSpPr txBox="1"/>
          <p:nvPr>
            <p:ph type="ctrTitle"/>
          </p:nvPr>
        </p:nvSpPr>
        <p:spPr>
          <a:xfrm>
            <a:off x="311708" y="8969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Hierarchically Organisation (neural regions)</a:t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</a:rPr>
              <a:t>Interaction</a:t>
            </a:r>
            <a:endParaRPr sz="3200">
              <a:solidFill>
                <a:srgbClr val="434343"/>
              </a:solidFill>
            </a:endParaRPr>
          </a:p>
        </p:txBody>
      </p:sp>
      <p:sp>
        <p:nvSpPr>
          <p:cNvPr id="255" name="Google Shape;255;p43"/>
          <p:cNvSpPr txBox="1"/>
          <p:nvPr>
            <p:ph idx="1" type="subTitle"/>
          </p:nvPr>
        </p:nvSpPr>
        <p:spPr>
          <a:xfrm>
            <a:off x="311700" y="29495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Amygdala</a:t>
            </a:r>
            <a:r>
              <a:rPr lang="en" sz="2200"/>
              <a:t> and ventral striatum (VENTRAL AFFECTIVE)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256" name="Google Shape;256;p43"/>
          <p:cNvSpPr txBox="1"/>
          <p:nvPr>
            <p:ph idx="1" type="subTitle"/>
          </p:nvPr>
        </p:nvSpPr>
        <p:spPr>
          <a:xfrm>
            <a:off x="4659900" y="4177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PFC =&gt; </a:t>
            </a:r>
            <a:r>
              <a:rPr lang="en" sz="2200"/>
              <a:t>modulating</a:t>
            </a:r>
            <a:r>
              <a:rPr lang="en" sz="2200"/>
              <a:t> the reactions </a:t>
            </a:r>
            <a:endParaRPr sz="22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Unconscious Processing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Social Stimuli and Adaptation</a:t>
            </a:r>
            <a:endParaRPr sz="2800"/>
          </a:p>
        </p:txBody>
      </p:sp>
      <p:sp>
        <p:nvSpPr>
          <p:cNvPr id="262" name="Google Shape;262;p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5"/>
          <p:cNvSpPr txBox="1"/>
          <p:nvPr>
            <p:ph type="ctrTitle"/>
          </p:nvPr>
        </p:nvSpPr>
        <p:spPr>
          <a:xfrm>
            <a:off x="311708" y="7094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en" sz="2500"/>
              <a:t>Dysfunction of the “extended visceromotor network”</a:t>
            </a:r>
            <a:endParaRPr sz="25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500"/>
          </a:p>
        </p:txBody>
      </p:sp>
      <p:sp>
        <p:nvSpPr>
          <p:cNvPr id="268" name="Google Shape;268;p45"/>
          <p:cNvSpPr txBox="1"/>
          <p:nvPr>
            <p:ph idx="1" type="subTitle"/>
          </p:nvPr>
        </p:nvSpPr>
        <p:spPr>
          <a:xfrm>
            <a:off x="311700" y="20428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Increasing the precision of social prediction errors</a:t>
            </a:r>
            <a:endParaRPr/>
          </a:p>
        </p:txBody>
      </p:sp>
      <p:sp>
        <p:nvSpPr>
          <p:cNvPr id="269" name="Google Shape;269;p45"/>
          <p:cNvSpPr txBox="1"/>
          <p:nvPr>
            <p:ph idx="1" type="subTitle"/>
          </p:nvPr>
        </p:nvSpPr>
        <p:spPr>
          <a:xfrm>
            <a:off x="311700" y="31096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ACTIVE INFERENCE</a:t>
            </a:r>
            <a:r>
              <a:rPr lang="en"/>
              <a:t> COMES INTO PLAY</a:t>
            </a:r>
            <a:endParaRPr/>
          </a:p>
        </p:txBody>
      </p:sp>
      <p:sp>
        <p:nvSpPr>
          <p:cNvPr id="270" name="Google Shape;270;p45"/>
          <p:cNvSpPr txBox="1"/>
          <p:nvPr>
            <p:ph idx="1" type="subTitle"/>
          </p:nvPr>
        </p:nvSpPr>
        <p:spPr>
          <a:xfrm>
            <a:off x="475825" y="40708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 NEGATIVE BIAS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6"/>
          <p:cNvSpPr txBox="1"/>
          <p:nvPr>
            <p:ph type="ctrTitle"/>
          </p:nvPr>
        </p:nvSpPr>
        <p:spPr>
          <a:xfrm>
            <a:off x="311708" y="18619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PFC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Underwriting the formation of distal goals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Adaptive increases learning, but at the same time with a bias ----&gt; it goes downward.</a:t>
            </a:r>
            <a:endParaRPr sz="3300"/>
          </a:p>
        </p:txBody>
      </p:sp>
      <p:sp>
        <p:nvSpPr>
          <p:cNvPr id="281" name="Google Shape;281;p47"/>
          <p:cNvSpPr txBox="1"/>
          <p:nvPr>
            <p:ph idx="1" type="subTitle"/>
          </p:nvPr>
        </p:nvSpPr>
        <p:spPr>
          <a:xfrm>
            <a:off x="311700" y="31330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Sensory Attenuation?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87" name="Google Shape;287;p4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4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4" name="Google Shape;29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201" y="1086050"/>
            <a:ext cx="8411900" cy="324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50"/>
          <p:cNvSpPr txBox="1"/>
          <p:nvPr>
            <p:ph idx="1" type="body"/>
          </p:nvPr>
        </p:nvSpPr>
        <p:spPr>
          <a:xfrm>
            <a:off x="417200" y="15569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sz="1900">
                <a:solidFill>
                  <a:schemeClr val="dk1"/>
                </a:solidFill>
              </a:rPr>
              <a:t>It also motivates new questions for research, calling for greater integration between neuroscientific and psychological approaches</a:t>
            </a:r>
            <a:endParaRPr sz="1900">
              <a:solidFill>
                <a:schemeClr val="dk1"/>
              </a:solidFill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sz="1900">
                <a:solidFill>
                  <a:schemeClr val="dk1"/>
                </a:solidFill>
              </a:rPr>
              <a:t>to explore the ways in which the neural mechanisms that underpin depression relate to behaviour, development and the social world.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 and Non-Social</a:t>
            </a:r>
            <a:endParaRPr/>
          </a:p>
        </p:txBody>
      </p:sp>
      <p:sp>
        <p:nvSpPr>
          <p:cNvPr id="306" name="Google Shape;306;p51"/>
          <p:cNvSpPr txBox="1"/>
          <p:nvPr>
            <p:ph idx="1" type="subTitle"/>
          </p:nvPr>
        </p:nvSpPr>
        <p:spPr>
          <a:xfrm>
            <a:off x="311700" y="35023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 tools -- to distinguish</a:t>
            </a:r>
            <a:endParaRPr/>
          </a:p>
        </p:txBody>
      </p:sp>
      <p:sp>
        <p:nvSpPr>
          <p:cNvPr id="307" name="Google Shape;307;p51"/>
          <p:cNvSpPr txBox="1"/>
          <p:nvPr/>
        </p:nvSpPr>
        <p:spPr>
          <a:xfrm>
            <a:off x="4899100" y="145450"/>
            <a:ext cx="4147500" cy="10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Proinflammatory immune responses induced by illness and medication</a:t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Free-Energy Principle</a:t>
            </a:r>
            <a:endParaRPr/>
          </a:p>
        </p:txBody>
      </p:sp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nd Evolutionary View-point (EST)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Interventions</a:t>
            </a:r>
            <a:endParaRPr/>
          </a:p>
        </p:txBody>
      </p:sp>
      <p:sp>
        <p:nvSpPr>
          <p:cNvPr id="313" name="Google Shape;313;p5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Therapy --- FEP --- S, NS --- Framework for Clients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End.</a:t>
            </a:r>
            <a:endParaRPr/>
          </a:p>
        </p:txBody>
      </p:sp>
      <p:sp>
        <p:nvSpPr>
          <p:cNvPr id="319" name="Google Shape;319;p5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Psychopathology</a:t>
            </a:r>
            <a:endParaRPr/>
          </a:p>
        </p:txBody>
      </p:sp>
      <p:sp>
        <p:nvSpPr>
          <p:cNvPr id="79" name="Google Shape;79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s an ineffectual attempts to alleviate.</a:t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7271325" y="4354800"/>
            <a:ext cx="2320500" cy="7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 stress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</a:pPr>
            <a:r>
              <a:rPr lang="en" sz="1900">
                <a:solidFill>
                  <a:srgbClr val="434343"/>
                </a:solidFill>
              </a:rPr>
              <a:t>Ecological</a:t>
            </a:r>
            <a:endParaRPr sz="1900">
              <a:solidFill>
                <a:srgbClr val="434343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</a:pPr>
            <a:r>
              <a:rPr lang="en" sz="1900">
                <a:solidFill>
                  <a:srgbClr val="434343"/>
                </a:solidFill>
              </a:rPr>
              <a:t>Ontogenetic</a:t>
            </a:r>
            <a:endParaRPr sz="1900">
              <a:solidFill>
                <a:srgbClr val="434343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</a:pPr>
            <a:r>
              <a:rPr lang="en" sz="1900">
                <a:solidFill>
                  <a:srgbClr val="434343"/>
                </a:solidFill>
              </a:rPr>
              <a:t>Bio-behavioural </a:t>
            </a:r>
            <a:endParaRPr sz="5900">
              <a:solidFill>
                <a:srgbClr val="434343"/>
              </a:solidFill>
            </a:endParaRPr>
          </a:p>
        </p:txBody>
      </p:sp>
      <p:sp>
        <p:nvSpPr>
          <p:cNvPr id="86" name="Google Shape;86;p18"/>
          <p:cNvSpPr txBox="1"/>
          <p:nvPr>
            <p:ph idx="1" type="subTitle"/>
          </p:nvPr>
        </p:nvSpPr>
        <p:spPr>
          <a:xfrm>
            <a:off x="152225" y="2451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Depressive brain correlates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Brain</a:t>
            </a:r>
            <a:endParaRPr/>
          </a:p>
        </p:txBody>
      </p:sp>
      <p:sp>
        <p:nvSpPr>
          <p:cNvPr id="92" name="Google Shape;92;p19"/>
          <p:cNvSpPr txBox="1"/>
          <p:nvPr>
            <p:ph idx="1" type="subTitle"/>
          </p:nvPr>
        </p:nvSpPr>
        <p:spPr>
          <a:xfrm>
            <a:off x="311700" y="7847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Hierarchical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S</a:t>
            </a:r>
            <a:r>
              <a:rPr lang="en" sz="2500"/>
              <a:t>elf Organising System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93" name="Google Shape;93;p19"/>
          <p:cNvSpPr txBox="1"/>
          <p:nvPr>
            <p:ph idx="1" type="subTitle"/>
          </p:nvPr>
        </p:nvSpPr>
        <p:spPr>
          <a:xfrm>
            <a:off x="456125" y="31858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500"/>
              <a:buNone/>
            </a:pPr>
            <a:r>
              <a:rPr lang="en" sz="1600">
                <a:solidFill>
                  <a:srgbClr val="434343"/>
                </a:solidFill>
              </a:rPr>
              <a:t>Dynamic systems(?) - situate the brain within the </a:t>
            </a:r>
            <a:r>
              <a:rPr b="1" lang="en" sz="1600">
                <a:solidFill>
                  <a:srgbClr val="434343"/>
                </a:solidFill>
              </a:rPr>
              <a:t>evolutionary dynamics</a:t>
            </a:r>
            <a:r>
              <a:rPr lang="en" sz="1600">
                <a:solidFill>
                  <a:srgbClr val="434343"/>
                </a:solidFill>
              </a:rPr>
              <a:t> of </a:t>
            </a:r>
            <a:endParaRPr sz="1600">
              <a:solidFill>
                <a:srgbClr val="434343"/>
              </a:solidFill>
            </a:endParaRPr>
          </a:p>
          <a:p>
            <a:pPr indent="-228600" lvl="0" marL="457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None/>
            </a:pPr>
            <a:r>
              <a:rPr lang="en" sz="1600">
                <a:solidFill>
                  <a:srgbClr val="434343"/>
                </a:solidFill>
              </a:rPr>
              <a:t>the brain-body-environment system?</a:t>
            </a:r>
            <a:endParaRPr sz="1600">
              <a:solidFill>
                <a:srgbClr val="434343"/>
              </a:solidFill>
            </a:endParaRPr>
          </a:p>
          <a:p>
            <a:pPr indent="-228600" lvl="0" marL="457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</a:pPr>
            <a:r>
              <a:rPr lang="en" sz="1600">
                <a:solidFill>
                  <a:srgbClr val="434343"/>
                </a:solidFill>
              </a:rPr>
              <a:t>* Enculturation</a:t>
            </a:r>
            <a:endParaRPr sz="1600">
              <a:solidFill>
                <a:srgbClr val="434343"/>
              </a:solidFill>
            </a:endParaRPr>
          </a:p>
          <a:p>
            <a:pPr indent="-228600" lvl="0" marL="457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</a:pPr>
            <a:r>
              <a:rPr lang="en" sz="1600">
                <a:solidFill>
                  <a:srgbClr val="434343"/>
                </a:solidFill>
              </a:rPr>
              <a:t>* </a:t>
            </a:r>
            <a:r>
              <a:rPr lang="en" sz="1600">
                <a:solidFill>
                  <a:srgbClr val="434343"/>
                </a:solidFill>
              </a:rPr>
              <a:t>Development</a:t>
            </a:r>
            <a:endParaRPr sz="1600">
              <a:solidFill>
                <a:srgbClr val="434343"/>
              </a:solidFill>
            </a:endParaRPr>
          </a:p>
          <a:p>
            <a:pPr indent="-228600" lvl="0" marL="457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</a:pPr>
            <a:r>
              <a:t/>
            </a:r>
            <a:endParaRPr sz="1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ctrTitle"/>
          </p:nvPr>
        </p:nvSpPr>
        <p:spPr>
          <a:xfrm>
            <a:off x="311708" y="8848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Connecting Both</a:t>
            </a:r>
            <a:endParaRPr sz="3800"/>
          </a:p>
        </p:txBody>
      </p:sp>
      <p:sp>
        <p:nvSpPr>
          <p:cNvPr id="99" name="Google Shape;99;p20"/>
          <p:cNvSpPr txBox="1"/>
          <p:nvPr>
            <p:ph idx="1" type="subTitle"/>
          </p:nvPr>
        </p:nvSpPr>
        <p:spPr>
          <a:xfrm>
            <a:off x="-561950" y="8848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FEP - How depressive disorder emerge from </a:t>
            </a:r>
            <a:r>
              <a:rPr lang="en"/>
              <a:t>hierarchical</a:t>
            </a:r>
            <a:r>
              <a:rPr lang="en"/>
              <a:t> neuro-dynamics</a:t>
            </a:r>
            <a:endParaRPr/>
          </a:p>
        </p:txBody>
      </p:sp>
      <p:sp>
        <p:nvSpPr>
          <p:cNvPr id="100" name="Google Shape;100;p20"/>
          <p:cNvSpPr txBox="1"/>
          <p:nvPr>
            <p:ph idx="1" type="subTitle"/>
          </p:nvPr>
        </p:nvSpPr>
        <p:spPr>
          <a:xfrm>
            <a:off x="2008475" y="32939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Adaptive Function of Depression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ctrTitle"/>
          </p:nvPr>
        </p:nvSpPr>
        <p:spPr>
          <a:xfrm>
            <a:off x="-437892" y="-3683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Free-Energy Principle</a:t>
            </a:r>
            <a:endParaRPr/>
          </a:p>
        </p:txBody>
      </p:sp>
      <p:sp>
        <p:nvSpPr>
          <p:cNvPr id="106" name="Google Shape;106;p21"/>
          <p:cNvSpPr txBox="1"/>
          <p:nvPr>
            <p:ph idx="1" type="subTitle"/>
          </p:nvPr>
        </p:nvSpPr>
        <p:spPr>
          <a:xfrm>
            <a:off x="-1984950" y="18473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Coding?</a:t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3325" y="1923525"/>
            <a:ext cx="4611476" cy="308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Google Shape;108;p21"/>
          <p:cNvCxnSpPr/>
          <p:nvPr/>
        </p:nvCxnSpPr>
        <p:spPr>
          <a:xfrm flipH="1">
            <a:off x="877350" y="3190550"/>
            <a:ext cx="15900" cy="161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21"/>
          <p:cNvCxnSpPr/>
          <p:nvPr/>
        </p:nvCxnSpPr>
        <p:spPr>
          <a:xfrm>
            <a:off x="1212225" y="4208625"/>
            <a:ext cx="55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21"/>
          <p:cNvCxnSpPr/>
          <p:nvPr/>
        </p:nvCxnSpPr>
        <p:spPr>
          <a:xfrm>
            <a:off x="2047375" y="3734600"/>
            <a:ext cx="11400" cy="106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21"/>
          <p:cNvCxnSpPr/>
          <p:nvPr/>
        </p:nvCxnSpPr>
        <p:spPr>
          <a:xfrm>
            <a:off x="717825" y="4801400"/>
            <a:ext cx="32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21"/>
          <p:cNvCxnSpPr/>
          <p:nvPr/>
        </p:nvCxnSpPr>
        <p:spPr>
          <a:xfrm>
            <a:off x="717825" y="3201200"/>
            <a:ext cx="32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21"/>
          <p:cNvCxnSpPr/>
          <p:nvPr/>
        </p:nvCxnSpPr>
        <p:spPr>
          <a:xfrm>
            <a:off x="1889575" y="4801400"/>
            <a:ext cx="32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21"/>
          <p:cNvCxnSpPr/>
          <p:nvPr/>
        </p:nvCxnSpPr>
        <p:spPr>
          <a:xfrm>
            <a:off x="1889575" y="3734600"/>
            <a:ext cx="32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