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2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3F00A-630C-4DE4-AB42-1E792A39FC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D911B9-B792-49C6-AF3F-E7C5AB2CB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74E54-7859-4E20-8DAD-55C13F776FE0}"/>
              </a:ext>
            </a:extLst>
          </p:cNvPr>
          <p:cNvSpPr>
            <a:spLocks noGrp="1"/>
          </p:cNvSpPr>
          <p:nvPr>
            <p:ph type="dt" sz="half" idx="10"/>
          </p:nvPr>
        </p:nvSpPr>
        <p:spPr/>
        <p:txBody>
          <a:bodyPr/>
          <a:lstStyle/>
          <a:p>
            <a:fld id="{33521BD6-E3AB-4A64-BD2F-6CB42F1B506C}" type="datetimeFigureOut">
              <a:rPr lang="en-US" smtClean="0"/>
              <a:t>11/18/2019</a:t>
            </a:fld>
            <a:endParaRPr lang="en-US"/>
          </a:p>
        </p:txBody>
      </p:sp>
      <p:sp>
        <p:nvSpPr>
          <p:cNvPr id="5" name="Footer Placeholder 4">
            <a:extLst>
              <a:ext uri="{FF2B5EF4-FFF2-40B4-BE49-F238E27FC236}">
                <a16:creationId xmlns:a16="http://schemas.microsoft.com/office/drawing/2014/main" id="{A91F62D7-30C7-402A-9D32-5B88B0C32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BB64F5-DCE3-4FAF-B924-CA6B80829DE0}"/>
              </a:ext>
            </a:extLst>
          </p:cNvPr>
          <p:cNvSpPr>
            <a:spLocks noGrp="1"/>
          </p:cNvSpPr>
          <p:nvPr>
            <p:ph type="sldNum" sz="quarter" idx="12"/>
          </p:nvPr>
        </p:nvSpPr>
        <p:spPr/>
        <p:txBody>
          <a:bodyPr/>
          <a:lstStyle/>
          <a:p>
            <a:fld id="{7FC761E6-E0F3-4ACA-9A28-7A682213D9D5}" type="slidenum">
              <a:rPr lang="en-US" smtClean="0"/>
              <a:t>‹#›</a:t>
            </a:fld>
            <a:endParaRPr lang="en-US"/>
          </a:p>
        </p:txBody>
      </p:sp>
    </p:spTree>
    <p:extLst>
      <p:ext uri="{BB962C8B-B14F-4D97-AF65-F5344CB8AC3E}">
        <p14:creationId xmlns:p14="http://schemas.microsoft.com/office/powerpoint/2010/main" val="345500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14D5-A497-4147-83BC-503D744D1B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F26878-55B3-46FC-8121-1CF1B6E8BB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EF392-A2B9-4572-8E3F-F94E0E759836}"/>
              </a:ext>
            </a:extLst>
          </p:cNvPr>
          <p:cNvSpPr>
            <a:spLocks noGrp="1"/>
          </p:cNvSpPr>
          <p:nvPr>
            <p:ph type="dt" sz="half" idx="10"/>
          </p:nvPr>
        </p:nvSpPr>
        <p:spPr/>
        <p:txBody>
          <a:bodyPr/>
          <a:lstStyle/>
          <a:p>
            <a:fld id="{33521BD6-E3AB-4A64-BD2F-6CB42F1B506C}" type="datetimeFigureOut">
              <a:rPr lang="en-US" smtClean="0"/>
              <a:t>11/18/2019</a:t>
            </a:fld>
            <a:endParaRPr lang="en-US"/>
          </a:p>
        </p:txBody>
      </p:sp>
      <p:sp>
        <p:nvSpPr>
          <p:cNvPr id="5" name="Footer Placeholder 4">
            <a:extLst>
              <a:ext uri="{FF2B5EF4-FFF2-40B4-BE49-F238E27FC236}">
                <a16:creationId xmlns:a16="http://schemas.microsoft.com/office/drawing/2014/main" id="{2A1E84F5-A749-4FBF-AAB2-A36F15CD5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E4792-8639-465D-8B6E-3E9A2E1F6CFC}"/>
              </a:ext>
            </a:extLst>
          </p:cNvPr>
          <p:cNvSpPr>
            <a:spLocks noGrp="1"/>
          </p:cNvSpPr>
          <p:nvPr>
            <p:ph type="sldNum" sz="quarter" idx="12"/>
          </p:nvPr>
        </p:nvSpPr>
        <p:spPr/>
        <p:txBody>
          <a:bodyPr/>
          <a:lstStyle/>
          <a:p>
            <a:fld id="{7FC761E6-E0F3-4ACA-9A28-7A682213D9D5}" type="slidenum">
              <a:rPr lang="en-US" smtClean="0"/>
              <a:t>‹#›</a:t>
            </a:fld>
            <a:endParaRPr lang="en-US"/>
          </a:p>
        </p:txBody>
      </p:sp>
    </p:spTree>
    <p:extLst>
      <p:ext uri="{BB962C8B-B14F-4D97-AF65-F5344CB8AC3E}">
        <p14:creationId xmlns:p14="http://schemas.microsoft.com/office/powerpoint/2010/main" val="196720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42AC8F-1C11-40CD-A6F7-5BD413189E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FE6832-7BC7-4E98-9FCD-A678A2D115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4B48D-2B11-49C2-B277-2D61A57175BB}"/>
              </a:ext>
            </a:extLst>
          </p:cNvPr>
          <p:cNvSpPr>
            <a:spLocks noGrp="1"/>
          </p:cNvSpPr>
          <p:nvPr>
            <p:ph type="dt" sz="half" idx="10"/>
          </p:nvPr>
        </p:nvSpPr>
        <p:spPr/>
        <p:txBody>
          <a:bodyPr/>
          <a:lstStyle/>
          <a:p>
            <a:fld id="{33521BD6-E3AB-4A64-BD2F-6CB42F1B506C}" type="datetimeFigureOut">
              <a:rPr lang="en-US" smtClean="0"/>
              <a:t>11/18/2019</a:t>
            </a:fld>
            <a:endParaRPr lang="en-US"/>
          </a:p>
        </p:txBody>
      </p:sp>
      <p:sp>
        <p:nvSpPr>
          <p:cNvPr id="5" name="Footer Placeholder 4">
            <a:extLst>
              <a:ext uri="{FF2B5EF4-FFF2-40B4-BE49-F238E27FC236}">
                <a16:creationId xmlns:a16="http://schemas.microsoft.com/office/drawing/2014/main" id="{B2E7AD3F-F7C0-485D-AEE8-B6C1D6AF9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65D82-D59F-44F1-A26C-E521653035A9}"/>
              </a:ext>
            </a:extLst>
          </p:cNvPr>
          <p:cNvSpPr>
            <a:spLocks noGrp="1"/>
          </p:cNvSpPr>
          <p:nvPr>
            <p:ph type="sldNum" sz="quarter" idx="12"/>
          </p:nvPr>
        </p:nvSpPr>
        <p:spPr/>
        <p:txBody>
          <a:bodyPr/>
          <a:lstStyle/>
          <a:p>
            <a:fld id="{7FC761E6-E0F3-4ACA-9A28-7A682213D9D5}" type="slidenum">
              <a:rPr lang="en-US" smtClean="0"/>
              <a:t>‹#›</a:t>
            </a:fld>
            <a:endParaRPr lang="en-US"/>
          </a:p>
        </p:txBody>
      </p:sp>
    </p:spTree>
    <p:extLst>
      <p:ext uri="{BB962C8B-B14F-4D97-AF65-F5344CB8AC3E}">
        <p14:creationId xmlns:p14="http://schemas.microsoft.com/office/powerpoint/2010/main" val="44485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978AC-2713-4BD3-A515-2E40BF4A5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D4DECC-DB54-4BB6-B09A-8B0FD3CAF9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AB71A-20AF-441F-9B8B-F34A1260FD18}"/>
              </a:ext>
            </a:extLst>
          </p:cNvPr>
          <p:cNvSpPr>
            <a:spLocks noGrp="1"/>
          </p:cNvSpPr>
          <p:nvPr>
            <p:ph type="dt" sz="half" idx="10"/>
          </p:nvPr>
        </p:nvSpPr>
        <p:spPr/>
        <p:txBody>
          <a:bodyPr/>
          <a:lstStyle/>
          <a:p>
            <a:fld id="{33521BD6-E3AB-4A64-BD2F-6CB42F1B506C}" type="datetimeFigureOut">
              <a:rPr lang="en-US" smtClean="0"/>
              <a:t>11/18/2019</a:t>
            </a:fld>
            <a:endParaRPr lang="en-US"/>
          </a:p>
        </p:txBody>
      </p:sp>
      <p:sp>
        <p:nvSpPr>
          <p:cNvPr id="5" name="Footer Placeholder 4">
            <a:extLst>
              <a:ext uri="{FF2B5EF4-FFF2-40B4-BE49-F238E27FC236}">
                <a16:creationId xmlns:a16="http://schemas.microsoft.com/office/drawing/2014/main" id="{63719B93-0ADB-49E9-8DCC-3A129BE28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B9A9E-AEC4-49F2-844B-E0905B705C0D}"/>
              </a:ext>
            </a:extLst>
          </p:cNvPr>
          <p:cNvSpPr>
            <a:spLocks noGrp="1"/>
          </p:cNvSpPr>
          <p:nvPr>
            <p:ph type="sldNum" sz="quarter" idx="12"/>
          </p:nvPr>
        </p:nvSpPr>
        <p:spPr/>
        <p:txBody>
          <a:bodyPr/>
          <a:lstStyle/>
          <a:p>
            <a:fld id="{7FC761E6-E0F3-4ACA-9A28-7A682213D9D5}" type="slidenum">
              <a:rPr lang="en-US" smtClean="0"/>
              <a:t>‹#›</a:t>
            </a:fld>
            <a:endParaRPr lang="en-US"/>
          </a:p>
        </p:txBody>
      </p:sp>
    </p:spTree>
    <p:extLst>
      <p:ext uri="{BB962C8B-B14F-4D97-AF65-F5344CB8AC3E}">
        <p14:creationId xmlns:p14="http://schemas.microsoft.com/office/powerpoint/2010/main" val="292950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323C-2F67-4179-B95D-666B50E463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395388-65B0-4D5F-BA81-3690611E94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C66F43-4707-4ED8-8AF3-6F4682908B8C}"/>
              </a:ext>
            </a:extLst>
          </p:cNvPr>
          <p:cNvSpPr>
            <a:spLocks noGrp="1"/>
          </p:cNvSpPr>
          <p:nvPr>
            <p:ph type="dt" sz="half" idx="10"/>
          </p:nvPr>
        </p:nvSpPr>
        <p:spPr/>
        <p:txBody>
          <a:bodyPr/>
          <a:lstStyle/>
          <a:p>
            <a:fld id="{33521BD6-E3AB-4A64-BD2F-6CB42F1B506C}" type="datetimeFigureOut">
              <a:rPr lang="en-US" smtClean="0"/>
              <a:t>11/18/2019</a:t>
            </a:fld>
            <a:endParaRPr lang="en-US"/>
          </a:p>
        </p:txBody>
      </p:sp>
      <p:sp>
        <p:nvSpPr>
          <p:cNvPr id="5" name="Footer Placeholder 4">
            <a:extLst>
              <a:ext uri="{FF2B5EF4-FFF2-40B4-BE49-F238E27FC236}">
                <a16:creationId xmlns:a16="http://schemas.microsoft.com/office/drawing/2014/main" id="{0A27E90A-ED89-421C-BB3D-C692D759E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8909D-DDF3-40B5-A361-CC2D5DA4D52B}"/>
              </a:ext>
            </a:extLst>
          </p:cNvPr>
          <p:cNvSpPr>
            <a:spLocks noGrp="1"/>
          </p:cNvSpPr>
          <p:nvPr>
            <p:ph type="sldNum" sz="quarter" idx="12"/>
          </p:nvPr>
        </p:nvSpPr>
        <p:spPr/>
        <p:txBody>
          <a:bodyPr/>
          <a:lstStyle/>
          <a:p>
            <a:fld id="{7FC761E6-E0F3-4ACA-9A28-7A682213D9D5}" type="slidenum">
              <a:rPr lang="en-US" smtClean="0"/>
              <a:t>‹#›</a:t>
            </a:fld>
            <a:endParaRPr lang="en-US"/>
          </a:p>
        </p:txBody>
      </p:sp>
    </p:spTree>
    <p:extLst>
      <p:ext uri="{BB962C8B-B14F-4D97-AF65-F5344CB8AC3E}">
        <p14:creationId xmlns:p14="http://schemas.microsoft.com/office/powerpoint/2010/main" val="315582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3AB00-4DBB-44D2-B752-A591FB23C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835DE1-E2FF-4051-B0CB-E819FB2B631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253590-31DB-43D6-9378-26A6430A6C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7F288B-90FC-42B2-BF38-6BA11A5A24C0}"/>
              </a:ext>
            </a:extLst>
          </p:cNvPr>
          <p:cNvSpPr>
            <a:spLocks noGrp="1"/>
          </p:cNvSpPr>
          <p:nvPr>
            <p:ph type="dt" sz="half" idx="10"/>
          </p:nvPr>
        </p:nvSpPr>
        <p:spPr/>
        <p:txBody>
          <a:bodyPr/>
          <a:lstStyle/>
          <a:p>
            <a:fld id="{33521BD6-E3AB-4A64-BD2F-6CB42F1B506C}" type="datetimeFigureOut">
              <a:rPr lang="en-US" smtClean="0"/>
              <a:t>11/18/2019</a:t>
            </a:fld>
            <a:endParaRPr lang="en-US"/>
          </a:p>
        </p:txBody>
      </p:sp>
      <p:sp>
        <p:nvSpPr>
          <p:cNvPr id="6" name="Footer Placeholder 5">
            <a:extLst>
              <a:ext uri="{FF2B5EF4-FFF2-40B4-BE49-F238E27FC236}">
                <a16:creationId xmlns:a16="http://schemas.microsoft.com/office/drawing/2014/main" id="{6E99A7FB-8C78-4C81-9EFC-5D8A7E8872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EAF2F-36FD-44D4-AE1F-80942CED69B1}"/>
              </a:ext>
            </a:extLst>
          </p:cNvPr>
          <p:cNvSpPr>
            <a:spLocks noGrp="1"/>
          </p:cNvSpPr>
          <p:nvPr>
            <p:ph type="sldNum" sz="quarter" idx="12"/>
          </p:nvPr>
        </p:nvSpPr>
        <p:spPr/>
        <p:txBody>
          <a:bodyPr/>
          <a:lstStyle/>
          <a:p>
            <a:fld id="{7FC761E6-E0F3-4ACA-9A28-7A682213D9D5}" type="slidenum">
              <a:rPr lang="en-US" smtClean="0"/>
              <a:t>‹#›</a:t>
            </a:fld>
            <a:endParaRPr lang="en-US"/>
          </a:p>
        </p:txBody>
      </p:sp>
    </p:spTree>
    <p:extLst>
      <p:ext uri="{BB962C8B-B14F-4D97-AF65-F5344CB8AC3E}">
        <p14:creationId xmlns:p14="http://schemas.microsoft.com/office/powerpoint/2010/main" val="328980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AD6D-C721-45B9-A23A-E2F5DD2355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A82D4B-C030-4991-BDDE-447BB8329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353877-1C64-4305-A533-B82E0770734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DE1F77-F702-4CC0-A127-2E97A5EB9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78D148-8F8E-4DFB-90EA-F13B6703E85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F14E4B-3260-4339-9D54-DB0B2678D914}"/>
              </a:ext>
            </a:extLst>
          </p:cNvPr>
          <p:cNvSpPr>
            <a:spLocks noGrp="1"/>
          </p:cNvSpPr>
          <p:nvPr>
            <p:ph type="dt" sz="half" idx="10"/>
          </p:nvPr>
        </p:nvSpPr>
        <p:spPr/>
        <p:txBody>
          <a:bodyPr/>
          <a:lstStyle/>
          <a:p>
            <a:fld id="{33521BD6-E3AB-4A64-BD2F-6CB42F1B506C}" type="datetimeFigureOut">
              <a:rPr lang="en-US" smtClean="0"/>
              <a:t>11/18/2019</a:t>
            </a:fld>
            <a:endParaRPr lang="en-US"/>
          </a:p>
        </p:txBody>
      </p:sp>
      <p:sp>
        <p:nvSpPr>
          <p:cNvPr id="8" name="Footer Placeholder 7">
            <a:extLst>
              <a:ext uri="{FF2B5EF4-FFF2-40B4-BE49-F238E27FC236}">
                <a16:creationId xmlns:a16="http://schemas.microsoft.com/office/drawing/2014/main" id="{02C2CA2A-026D-457F-A038-3CE13EBFFB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96FA6B-94EF-41C5-9A2B-864BF776BE83}"/>
              </a:ext>
            </a:extLst>
          </p:cNvPr>
          <p:cNvSpPr>
            <a:spLocks noGrp="1"/>
          </p:cNvSpPr>
          <p:nvPr>
            <p:ph type="sldNum" sz="quarter" idx="12"/>
          </p:nvPr>
        </p:nvSpPr>
        <p:spPr/>
        <p:txBody>
          <a:bodyPr/>
          <a:lstStyle/>
          <a:p>
            <a:fld id="{7FC761E6-E0F3-4ACA-9A28-7A682213D9D5}" type="slidenum">
              <a:rPr lang="en-US" smtClean="0"/>
              <a:t>‹#›</a:t>
            </a:fld>
            <a:endParaRPr lang="en-US"/>
          </a:p>
        </p:txBody>
      </p:sp>
    </p:spTree>
    <p:extLst>
      <p:ext uri="{BB962C8B-B14F-4D97-AF65-F5344CB8AC3E}">
        <p14:creationId xmlns:p14="http://schemas.microsoft.com/office/powerpoint/2010/main" val="3534821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92C2-7ECD-459C-B6A8-E1A30515D0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FD86A0-270B-498A-8336-FA2EA1B47EEC}"/>
              </a:ext>
            </a:extLst>
          </p:cNvPr>
          <p:cNvSpPr>
            <a:spLocks noGrp="1"/>
          </p:cNvSpPr>
          <p:nvPr>
            <p:ph type="dt" sz="half" idx="10"/>
          </p:nvPr>
        </p:nvSpPr>
        <p:spPr/>
        <p:txBody>
          <a:bodyPr/>
          <a:lstStyle/>
          <a:p>
            <a:fld id="{33521BD6-E3AB-4A64-BD2F-6CB42F1B506C}" type="datetimeFigureOut">
              <a:rPr lang="en-US" smtClean="0"/>
              <a:t>11/18/2019</a:t>
            </a:fld>
            <a:endParaRPr lang="en-US"/>
          </a:p>
        </p:txBody>
      </p:sp>
      <p:sp>
        <p:nvSpPr>
          <p:cNvPr id="4" name="Footer Placeholder 3">
            <a:extLst>
              <a:ext uri="{FF2B5EF4-FFF2-40B4-BE49-F238E27FC236}">
                <a16:creationId xmlns:a16="http://schemas.microsoft.com/office/drawing/2014/main" id="{00A85E30-589E-4A1D-B845-B75E522307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4D2C72-DE8B-4E3D-8F54-D951EC40441E}"/>
              </a:ext>
            </a:extLst>
          </p:cNvPr>
          <p:cNvSpPr>
            <a:spLocks noGrp="1"/>
          </p:cNvSpPr>
          <p:nvPr>
            <p:ph type="sldNum" sz="quarter" idx="12"/>
          </p:nvPr>
        </p:nvSpPr>
        <p:spPr/>
        <p:txBody>
          <a:bodyPr/>
          <a:lstStyle/>
          <a:p>
            <a:fld id="{7FC761E6-E0F3-4ACA-9A28-7A682213D9D5}" type="slidenum">
              <a:rPr lang="en-US" smtClean="0"/>
              <a:t>‹#›</a:t>
            </a:fld>
            <a:endParaRPr lang="en-US"/>
          </a:p>
        </p:txBody>
      </p:sp>
    </p:spTree>
    <p:extLst>
      <p:ext uri="{BB962C8B-B14F-4D97-AF65-F5344CB8AC3E}">
        <p14:creationId xmlns:p14="http://schemas.microsoft.com/office/powerpoint/2010/main" val="232565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549CEE-4D66-4011-9F0E-ADD680181BB2}"/>
              </a:ext>
            </a:extLst>
          </p:cNvPr>
          <p:cNvSpPr>
            <a:spLocks noGrp="1"/>
          </p:cNvSpPr>
          <p:nvPr>
            <p:ph type="dt" sz="half" idx="10"/>
          </p:nvPr>
        </p:nvSpPr>
        <p:spPr/>
        <p:txBody>
          <a:bodyPr/>
          <a:lstStyle/>
          <a:p>
            <a:fld id="{33521BD6-E3AB-4A64-BD2F-6CB42F1B506C}" type="datetimeFigureOut">
              <a:rPr lang="en-US" smtClean="0"/>
              <a:t>11/18/2019</a:t>
            </a:fld>
            <a:endParaRPr lang="en-US"/>
          </a:p>
        </p:txBody>
      </p:sp>
      <p:sp>
        <p:nvSpPr>
          <p:cNvPr id="3" name="Footer Placeholder 2">
            <a:extLst>
              <a:ext uri="{FF2B5EF4-FFF2-40B4-BE49-F238E27FC236}">
                <a16:creationId xmlns:a16="http://schemas.microsoft.com/office/drawing/2014/main" id="{8886A1F8-B5A3-4431-AE8D-27991DFBB0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E5D82D-C344-45F0-B453-227DA0722D84}"/>
              </a:ext>
            </a:extLst>
          </p:cNvPr>
          <p:cNvSpPr>
            <a:spLocks noGrp="1"/>
          </p:cNvSpPr>
          <p:nvPr>
            <p:ph type="sldNum" sz="quarter" idx="12"/>
          </p:nvPr>
        </p:nvSpPr>
        <p:spPr/>
        <p:txBody>
          <a:bodyPr/>
          <a:lstStyle/>
          <a:p>
            <a:fld id="{7FC761E6-E0F3-4ACA-9A28-7A682213D9D5}" type="slidenum">
              <a:rPr lang="en-US" smtClean="0"/>
              <a:t>‹#›</a:t>
            </a:fld>
            <a:endParaRPr lang="en-US"/>
          </a:p>
        </p:txBody>
      </p:sp>
    </p:spTree>
    <p:extLst>
      <p:ext uri="{BB962C8B-B14F-4D97-AF65-F5344CB8AC3E}">
        <p14:creationId xmlns:p14="http://schemas.microsoft.com/office/powerpoint/2010/main" val="231566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8227-18A7-4D7D-8556-3323FFA79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82E254-C1E8-4769-AF7A-30BA04AABD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49F278-80FB-44AB-B557-3F950D784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663C42-4BDC-4904-A3D1-A445823C6B7D}"/>
              </a:ext>
            </a:extLst>
          </p:cNvPr>
          <p:cNvSpPr>
            <a:spLocks noGrp="1"/>
          </p:cNvSpPr>
          <p:nvPr>
            <p:ph type="dt" sz="half" idx="10"/>
          </p:nvPr>
        </p:nvSpPr>
        <p:spPr/>
        <p:txBody>
          <a:bodyPr/>
          <a:lstStyle/>
          <a:p>
            <a:fld id="{33521BD6-E3AB-4A64-BD2F-6CB42F1B506C}" type="datetimeFigureOut">
              <a:rPr lang="en-US" smtClean="0"/>
              <a:t>11/18/2019</a:t>
            </a:fld>
            <a:endParaRPr lang="en-US"/>
          </a:p>
        </p:txBody>
      </p:sp>
      <p:sp>
        <p:nvSpPr>
          <p:cNvPr id="6" name="Footer Placeholder 5">
            <a:extLst>
              <a:ext uri="{FF2B5EF4-FFF2-40B4-BE49-F238E27FC236}">
                <a16:creationId xmlns:a16="http://schemas.microsoft.com/office/drawing/2014/main" id="{B3B1B58B-3AE2-45B7-A854-FFFE38F28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15147B-C6DD-40F6-B95A-4702E3D85AF7}"/>
              </a:ext>
            </a:extLst>
          </p:cNvPr>
          <p:cNvSpPr>
            <a:spLocks noGrp="1"/>
          </p:cNvSpPr>
          <p:nvPr>
            <p:ph type="sldNum" sz="quarter" idx="12"/>
          </p:nvPr>
        </p:nvSpPr>
        <p:spPr/>
        <p:txBody>
          <a:bodyPr/>
          <a:lstStyle/>
          <a:p>
            <a:fld id="{7FC761E6-E0F3-4ACA-9A28-7A682213D9D5}" type="slidenum">
              <a:rPr lang="en-US" smtClean="0"/>
              <a:t>‹#›</a:t>
            </a:fld>
            <a:endParaRPr lang="en-US"/>
          </a:p>
        </p:txBody>
      </p:sp>
    </p:spTree>
    <p:extLst>
      <p:ext uri="{BB962C8B-B14F-4D97-AF65-F5344CB8AC3E}">
        <p14:creationId xmlns:p14="http://schemas.microsoft.com/office/powerpoint/2010/main" val="3784266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412F-8305-472E-AD4E-F79E125AC0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1CEB64-81E4-4666-B807-93BE9A5DE2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E4B08D-2509-46FD-8882-B1261C0223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AEDCC2-B36A-43F9-90B5-7FC071F9437D}"/>
              </a:ext>
            </a:extLst>
          </p:cNvPr>
          <p:cNvSpPr>
            <a:spLocks noGrp="1"/>
          </p:cNvSpPr>
          <p:nvPr>
            <p:ph type="dt" sz="half" idx="10"/>
          </p:nvPr>
        </p:nvSpPr>
        <p:spPr/>
        <p:txBody>
          <a:bodyPr/>
          <a:lstStyle/>
          <a:p>
            <a:fld id="{33521BD6-E3AB-4A64-BD2F-6CB42F1B506C}" type="datetimeFigureOut">
              <a:rPr lang="en-US" smtClean="0"/>
              <a:t>11/18/2019</a:t>
            </a:fld>
            <a:endParaRPr lang="en-US"/>
          </a:p>
        </p:txBody>
      </p:sp>
      <p:sp>
        <p:nvSpPr>
          <p:cNvPr id="6" name="Footer Placeholder 5">
            <a:extLst>
              <a:ext uri="{FF2B5EF4-FFF2-40B4-BE49-F238E27FC236}">
                <a16:creationId xmlns:a16="http://schemas.microsoft.com/office/drawing/2014/main" id="{5FD5DD12-7077-442F-8CB6-9DC9EBFCFB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D507DA-1AD5-4964-B924-01AC95E56BB5}"/>
              </a:ext>
            </a:extLst>
          </p:cNvPr>
          <p:cNvSpPr>
            <a:spLocks noGrp="1"/>
          </p:cNvSpPr>
          <p:nvPr>
            <p:ph type="sldNum" sz="quarter" idx="12"/>
          </p:nvPr>
        </p:nvSpPr>
        <p:spPr/>
        <p:txBody>
          <a:bodyPr/>
          <a:lstStyle/>
          <a:p>
            <a:fld id="{7FC761E6-E0F3-4ACA-9A28-7A682213D9D5}" type="slidenum">
              <a:rPr lang="en-US" smtClean="0"/>
              <a:t>‹#›</a:t>
            </a:fld>
            <a:endParaRPr lang="en-US"/>
          </a:p>
        </p:txBody>
      </p:sp>
    </p:spTree>
    <p:extLst>
      <p:ext uri="{BB962C8B-B14F-4D97-AF65-F5344CB8AC3E}">
        <p14:creationId xmlns:p14="http://schemas.microsoft.com/office/powerpoint/2010/main" val="3611182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0D334C-D5DC-4BA2-AA0D-00475D8E2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070A42-709B-426B-AB45-8B52EF7CA2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4E65E-F6A0-405C-B756-DD955D487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521BD6-E3AB-4A64-BD2F-6CB42F1B506C}" type="datetimeFigureOut">
              <a:rPr lang="en-US" smtClean="0"/>
              <a:t>11/18/2019</a:t>
            </a:fld>
            <a:endParaRPr lang="en-US"/>
          </a:p>
        </p:txBody>
      </p:sp>
      <p:sp>
        <p:nvSpPr>
          <p:cNvPr id="5" name="Footer Placeholder 4">
            <a:extLst>
              <a:ext uri="{FF2B5EF4-FFF2-40B4-BE49-F238E27FC236}">
                <a16:creationId xmlns:a16="http://schemas.microsoft.com/office/drawing/2014/main" id="{80D392AD-E846-4DD7-AC9D-87496C851C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225B12-F781-4A9A-9BE1-2BDC3E64F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761E6-E0F3-4ACA-9A28-7A682213D9D5}" type="slidenum">
              <a:rPr lang="en-US" smtClean="0"/>
              <a:t>‹#›</a:t>
            </a:fld>
            <a:endParaRPr lang="en-US"/>
          </a:p>
        </p:txBody>
      </p:sp>
      <p:sp>
        <p:nvSpPr>
          <p:cNvPr id="7" name="MSIPCMContentMarking" descr="{&quot;HashCode&quot;:-1770358562,&quot;Placement&quot;:&quot;Footer&quot;}">
            <a:extLst>
              <a:ext uri="{FF2B5EF4-FFF2-40B4-BE49-F238E27FC236}">
                <a16:creationId xmlns:a16="http://schemas.microsoft.com/office/drawing/2014/main" id="{FBB71869-B814-4938-AD20-8A7C8CC7211D}"/>
              </a:ext>
            </a:extLst>
          </p:cNvPr>
          <p:cNvSpPr txBox="1"/>
          <p:nvPr userDrawn="1"/>
        </p:nvSpPr>
        <p:spPr>
          <a:xfrm>
            <a:off x="0" y="6664017"/>
            <a:ext cx="1616618" cy="193983"/>
          </a:xfrm>
          <a:prstGeom prst="rect">
            <a:avLst/>
          </a:prstGeom>
          <a:noFill/>
        </p:spPr>
        <p:txBody>
          <a:bodyPr vert="horz" wrap="square" lIns="0" tIns="0" rIns="0" bIns="0" rtlCol="0" anchor="ctr" anchorCtr="1">
            <a:spAutoFit/>
          </a:bodyPr>
          <a:lstStyle/>
          <a:p>
            <a:pPr algn="l">
              <a:spcBef>
                <a:spcPts val="0"/>
              </a:spcBef>
              <a:spcAft>
                <a:spcPts val="0"/>
              </a:spcAft>
            </a:pPr>
            <a:r>
              <a:rPr lang="en-US" sz="600">
                <a:solidFill>
                  <a:srgbClr val="7F7F7F"/>
                </a:solidFill>
                <a:latin typeface="Calibri" panose="020F0502020204030204" pitchFamily="34" charset="0"/>
              </a:rPr>
              <a:t>Dell Customer Communication - Confidential</a:t>
            </a:r>
          </a:p>
        </p:txBody>
      </p:sp>
    </p:spTree>
    <p:extLst>
      <p:ext uri="{BB962C8B-B14F-4D97-AF65-F5344CB8AC3E}">
        <p14:creationId xmlns:p14="http://schemas.microsoft.com/office/powerpoint/2010/main" val="207289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4C59-F506-443F-A2FB-309B55B27A60}"/>
              </a:ext>
            </a:extLst>
          </p:cNvPr>
          <p:cNvSpPr>
            <a:spLocks noGrp="1"/>
          </p:cNvSpPr>
          <p:nvPr>
            <p:ph type="ctrTitle"/>
          </p:nvPr>
        </p:nvSpPr>
        <p:spPr/>
        <p:txBody>
          <a:bodyPr/>
          <a:lstStyle/>
          <a:p>
            <a:r>
              <a:rPr lang="en-US" dirty="0"/>
              <a:t>GDP </a:t>
            </a:r>
            <a:r>
              <a:rPr lang="en-US" dirty="0" err="1"/>
              <a:t>UpGrad</a:t>
            </a:r>
            <a:r>
              <a:rPr lang="en-US" dirty="0"/>
              <a:t> Assignment	</a:t>
            </a:r>
          </a:p>
        </p:txBody>
      </p:sp>
      <p:sp>
        <p:nvSpPr>
          <p:cNvPr id="3" name="Subtitle 2">
            <a:extLst>
              <a:ext uri="{FF2B5EF4-FFF2-40B4-BE49-F238E27FC236}">
                <a16:creationId xmlns:a16="http://schemas.microsoft.com/office/drawing/2014/main" id="{4F9A0009-BE9D-46B5-A98C-DB20305C2BC7}"/>
              </a:ext>
            </a:extLst>
          </p:cNvPr>
          <p:cNvSpPr>
            <a:spLocks noGrp="1"/>
          </p:cNvSpPr>
          <p:nvPr>
            <p:ph type="subTitle" idx="1"/>
          </p:nvPr>
        </p:nvSpPr>
        <p:spPr>
          <a:xfrm>
            <a:off x="5282268" y="5514728"/>
            <a:ext cx="9144000" cy="1655762"/>
          </a:xfrm>
        </p:spPr>
        <p:txBody>
          <a:bodyPr/>
          <a:lstStyle/>
          <a:p>
            <a:r>
              <a:rPr lang="en-US" dirty="0"/>
              <a:t>Rishabh Goyal</a:t>
            </a:r>
          </a:p>
          <a:p>
            <a:r>
              <a:rPr lang="en-US" dirty="0"/>
              <a:t>Rishabhgoyal7@gmail.com</a:t>
            </a:r>
          </a:p>
        </p:txBody>
      </p:sp>
    </p:spTree>
    <p:extLst>
      <p:ext uri="{BB962C8B-B14F-4D97-AF65-F5344CB8AC3E}">
        <p14:creationId xmlns:p14="http://schemas.microsoft.com/office/powerpoint/2010/main" val="825904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0E97D-1253-4546-ACC6-AD61E9FCBB0B}"/>
              </a:ext>
            </a:extLst>
          </p:cNvPr>
          <p:cNvSpPr>
            <a:spLocks noGrp="1"/>
          </p:cNvSpPr>
          <p:nvPr>
            <p:ph idx="1"/>
          </p:nvPr>
        </p:nvSpPr>
        <p:spPr>
          <a:xfrm>
            <a:off x="527808" y="2499919"/>
            <a:ext cx="10515600" cy="6176963"/>
          </a:xfrm>
        </p:spPr>
        <p:txBody>
          <a:bodyPr>
            <a:normAutofit/>
          </a:bodyPr>
          <a:lstStyle/>
          <a:p>
            <a:pPr marL="0" indent="0" algn="ctr">
              <a:buNone/>
            </a:pPr>
            <a:r>
              <a:rPr lang="en-US" sz="6000" dirty="0"/>
              <a:t>Thank you</a:t>
            </a:r>
          </a:p>
        </p:txBody>
      </p:sp>
    </p:spTree>
    <p:extLst>
      <p:ext uri="{BB962C8B-B14F-4D97-AF65-F5344CB8AC3E}">
        <p14:creationId xmlns:p14="http://schemas.microsoft.com/office/powerpoint/2010/main" val="49522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8A86-5A16-4953-9F1D-0781059834C2}"/>
              </a:ext>
            </a:extLst>
          </p:cNvPr>
          <p:cNvSpPr>
            <a:spLocks noGrp="1"/>
          </p:cNvSpPr>
          <p:nvPr>
            <p:ph type="title"/>
          </p:nvPr>
        </p:nvSpPr>
        <p:spPr>
          <a:xfrm>
            <a:off x="-497641" y="74782"/>
            <a:ext cx="3579092" cy="431829"/>
          </a:xfrm>
        </p:spPr>
        <p:txBody>
          <a:bodyPr>
            <a:noAutofit/>
          </a:bodyPr>
          <a:lstStyle/>
          <a:p>
            <a:pPr algn="ctr"/>
            <a:r>
              <a:rPr lang="en-US" sz="3000" dirty="0"/>
              <a:t>1A Assignment</a:t>
            </a:r>
          </a:p>
        </p:txBody>
      </p:sp>
      <p:sp>
        <p:nvSpPr>
          <p:cNvPr id="6" name="TextBox 5">
            <a:extLst>
              <a:ext uri="{FF2B5EF4-FFF2-40B4-BE49-F238E27FC236}">
                <a16:creationId xmlns:a16="http://schemas.microsoft.com/office/drawing/2014/main" id="{85AFF9E6-4F67-445C-80A1-0EBD58A8EADD}"/>
              </a:ext>
            </a:extLst>
          </p:cNvPr>
          <p:cNvSpPr txBox="1"/>
          <p:nvPr/>
        </p:nvSpPr>
        <p:spPr>
          <a:xfrm>
            <a:off x="1199626" y="1300294"/>
            <a:ext cx="10050011" cy="369332"/>
          </a:xfrm>
          <a:prstGeom prst="rect">
            <a:avLst/>
          </a:prstGeom>
          <a:noFill/>
        </p:spPr>
        <p:txBody>
          <a:bodyPr wrap="square" rtlCol="0">
            <a:spAutoFit/>
          </a:bodyPr>
          <a:lstStyle/>
          <a:p>
            <a:r>
              <a:rPr lang="en-US" dirty="0"/>
              <a:t>Below is the graph for growth rate year on year for all the states with best fit line.</a:t>
            </a:r>
          </a:p>
        </p:txBody>
      </p:sp>
      <p:sp>
        <p:nvSpPr>
          <p:cNvPr id="7" name="TextBox 6">
            <a:extLst>
              <a:ext uri="{FF2B5EF4-FFF2-40B4-BE49-F238E27FC236}">
                <a16:creationId xmlns:a16="http://schemas.microsoft.com/office/drawing/2014/main" id="{ED873D77-0784-4F4E-978B-1C9CF9ED44AF}"/>
              </a:ext>
            </a:extLst>
          </p:cNvPr>
          <p:cNvSpPr txBox="1"/>
          <p:nvPr/>
        </p:nvSpPr>
        <p:spPr>
          <a:xfrm>
            <a:off x="2031848" y="6332962"/>
            <a:ext cx="8385565" cy="646331"/>
          </a:xfrm>
          <a:prstGeom prst="rect">
            <a:avLst/>
          </a:prstGeom>
          <a:noFill/>
        </p:spPr>
        <p:txBody>
          <a:bodyPr wrap="none" rtlCol="0">
            <a:spAutoFit/>
          </a:bodyPr>
          <a:lstStyle/>
          <a:p>
            <a:r>
              <a:rPr lang="en-US" dirty="0"/>
              <a:t># We can compare the growth of these states by looking at the slope of the best fit line.</a:t>
            </a:r>
          </a:p>
          <a:p>
            <a:endParaRPr lang="en-US" dirty="0"/>
          </a:p>
        </p:txBody>
      </p:sp>
      <p:sp>
        <p:nvSpPr>
          <p:cNvPr id="8" name="TextBox 7">
            <a:extLst>
              <a:ext uri="{FF2B5EF4-FFF2-40B4-BE49-F238E27FC236}">
                <a16:creationId xmlns:a16="http://schemas.microsoft.com/office/drawing/2014/main" id="{70521935-0BEC-4E64-B6AE-FDFD40FAFF13}"/>
              </a:ext>
            </a:extLst>
          </p:cNvPr>
          <p:cNvSpPr txBox="1"/>
          <p:nvPr/>
        </p:nvSpPr>
        <p:spPr>
          <a:xfrm>
            <a:off x="5108894" y="252001"/>
            <a:ext cx="5150841" cy="492443"/>
          </a:xfrm>
          <a:prstGeom prst="rect">
            <a:avLst/>
          </a:prstGeom>
          <a:noFill/>
        </p:spPr>
        <p:txBody>
          <a:bodyPr wrap="square" rtlCol="0">
            <a:spAutoFit/>
          </a:bodyPr>
          <a:lstStyle/>
          <a:p>
            <a:r>
              <a:rPr lang="en-US" sz="2600" dirty="0"/>
              <a:t>% Growth over previous year</a:t>
            </a:r>
          </a:p>
        </p:txBody>
      </p:sp>
      <p:pic>
        <p:nvPicPr>
          <p:cNvPr id="22" name="Content Placeholder 21" descr="A close up of a map&#10;&#10;Description generated with high confidence">
            <a:extLst>
              <a:ext uri="{FF2B5EF4-FFF2-40B4-BE49-F238E27FC236}">
                <a16:creationId xmlns:a16="http://schemas.microsoft.com/office/drawing/2014/main" id="{DE916351-6A8E-4712-8230-128A1DB2B2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70078"/>
            <a:ext cx="12001785" cy="4000594"/>
          </a:xfrm>
        </p:spPr>
      </p:pic>
    </p:spTree>
    <p:extLst>
      <p:ext uri="{BB962C8B-B14F-4D97-AF65-F5344CB8AC3E}">
        <p14:creationId xmlns:p14="http://schemas.microsoft.com/office/powerpoint/2010/main" val="414628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FB343E-AA85-4FC5-8EF2-07BE15D81C82}"/>
              </a:ext>
            </a:extLst>
          </p:cNvPr>
          <p:cNvSpPr>
            <a:spLocks noGrp="1"/>
          </p:cNvSpPr>
          <p:nvPr>
            <p:ph type="title"/>
          </p:nvPr>
        </p:nvSpPr>
        <p:spPr>
          <a:xfrm>
            <a:off x="429768" y="411480"/>
            <a:ext cx="11201400" cy="1106424"/>
          </a:xfrm>
        </p:spPr>
        <p:txBody>
          <a:bodyPr>
            <a:normAutofit/>
          </a:bodyPr>
          <a:lstStyle/>
          <a:p>
            <a:r>
              <a:rPr lang="en-US" sz="3600" dirty="0"/>
              <a:t>GDP Growth for the year 2015-2016</a:t>
            </a:r>
          </a:p>
        </p:txBody>
      </p:sp>
      <p:sp>
        <p:nvSpPr>
          <p:cNvPr id="15" name="Rectangle 1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2" name="Content Placeholder 4">
            <a:extLst>
              <a:ext uri="{FF2B5EF4-FFF2-40B4-BE49-F238E27FC236}">
                <a16:creationId xmlns:a16="http://schemas.microsoft.com/office/drawing/2014/main" id="{519191F7-A0BD-4400-8881-EDAE29279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74" y="1719072"/>
            <a:ext cx="6522939" cy="4517136"/>
          </a:xfrm>
          <a:prstGeom prst="rect">
            <a:avLst/>
          </a:prstGeom>
        </p:spPr>
      </p:pic>
      <p:sp useBgFill="1">
        <p:nvSpPr>
          <p:cNvPr id="17" name="Rectangle 16">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Content Placeholder 9">
            <a:extLst>
              <a:ext uri="{FF2B5EF4-FFF2-40B4-BE49-F238E27FC236}">
                <a16:creationId xmlns:a16="http://schemas.microsoft.com/office/drawing/2014/main" id="{AD69D594-B636-442A-9D22-549C58947E7A}"/>
              </a:ext>
            </a:extLst>
          </p:cNvPr>
          <p:cNvSpPr>
            <a:spLocks noGrp="1"/>
          </p:cNvSpPr>
          <p:nvPr>
            <p:ph idx="1"/>
          </p:nvPr>
        </p:nvSpPr>
        <p:spPr>
          <a:xfrm>
            <a:off x="7727993" y="1517904"/>
            <a:ext cx="3850048" cy="5568696"/>
          </a:xfrm>
        </p:spPr>
        <p:txBody>
          <a:bodyPr anchor="ctr">
            <a:normAutofit/>
          </a:bodyPr>
          <a:lstStyle/>
          <a:p>
            <a:r>
              <a:rPr lang="en-US" sz="1800" dirty="0"/>
              <a:t>As we see </a:t>
            </a:r>
            <a:r>
              <a:rPr lang="en-US" sz="1800" dirty="0" err="1"/>
              <a:t>Tamil_Nadu</a:t>
            </a:r>
            <a:r>
              <a:rPr lang="en-US" sz="1800" dirty="0"/>
              <a:t> has the highest GSDP followed by UP and Karnataka</a:t>
            </a:r>
          </a:p>
          <a:p>
            <a:r>
              <a:rPr lang="en-US" sz="1800" dirty="0"/>
              <a:t>'Tamil Nadu', 'Uttar </a:t>
            </a:r>
            <a:r>
              <a:rPr lang="en-US" sz="1800" dirty="0" err="1"/>
              <a:t>Pradesh','Karnataka','Gujarat</a:t>
            </a:r>
            <a:r>
              <a:rPr lang="en-US" sz="1800" dirty="0"/>
              <a:t>', 'Andhra Pradesh’ are the states with highest GDP</a:t>
            </a:r>
          </a:p>
          <a:p>
            <a:r>
              <a:rPr lang="en-US" sz="1800" dirty="0"/>
              <a:t>'</a:t>
            </a:r>
            <a:r>
              <a:rPr lang="en-US" sz="1800" dirty="0" err="1"/>
              <a:t>Sikkim','Arunachal</a:t>
            </a:r>
            <a:r>
              <a:rPr lang="en-US" sz="1800" dirty="0"/>
              <a:t> </a:t>
            </a:r>
            <a:r>
              <a:rPr lang="en-US" sz="1800" dirty="0" err="1"/>
              <a:t>Pradesh','Meghalaya','Goa','Jammu</a:t>
            </a:r>
            <a:r>
              <a:rPr lang="en-US" sz="1800" dirty="0"/>
              <a:t> &amp; Kashmir’ have the lowest GDP</a:t>
            </a:r>
          </a:p>
          <a:p>
            <a:r>
              <a:rPr lang="en-US" sz="1800" dirty="0"/>
              <a:t>GDSP depends on many factors like Area of the state, population of the state </a:t>
            </a:r>
            <a:r>
              <a:rPr lang="en-US" sz="1800" dirty="0" err="1"/>
              <a:t>etc</a:t>
            </a:r>
            <a:r>
              <a:rPr lang="en-US" sz="1800" dirty="0"/>
              <a:t> so as we see in the graph that least population state have the lowest GDP and most populous state have the highest GDSP</a:t>
            </a:r>
          </a:p>
          <a:p>
            <a:endParaRPr lang="en-US" sz="1800" dirty="0"/>
          </a:p>
        </p:txBody>
      </p:sp>
    </p:spTree>
    <p:extLst>
      <p:ext uri="{BB962C8B-B14F-4D97-AF65-F5344CB8AC3E}">
        <p14:creationId xmlns:p14="http://schemas.microsoft.com/office/powerpoint/2010/main" val="294735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03280-36D3-418F-A0F3-19D66D43E5DD}"/>
              </a:ext>
            </a:extLst>
          </p:cNvPr>
          <p:cNvSpPr>
            <a:spLocks noGrp="1"/>
          </p:cNvSpPr>
          <p:nvPr>
            <p:ph type="title"/>
          </p:nvPr>
        </p:nvSpPr>
        <p:spPr>
          <a:xfrm>
            <a:off x="0" y="0"/>
            <a:ext cx="3152331" cy="704088"/>
          </a:xfrm>
        </p:spPr>
        <p:txBody>
          <a:bodyPr>
            <a:normAutofit fontScale="90000"/>
          </a:bodyPr>
          <a:lstStyle/>
          <a:p>
            <a:r>
              <a:rPr lang="en-US" sz="3600" dirty="0"/>
              <a:t>1-B Assignment	</a:t>
            </a:r>
          </a:p>
        </p:txBody>
      </p:sp>
      <p:sp>
        <p:nvSpPr>
          <p:cNvPr id="15" name="Rectangle 1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8" name="Content Placeholder 4">
            <a:extLst>
              <a:ext uri="{FF2B5EF4-FFF2-40B4-BE49-F238E27FC236}">
                <a16:creationId xmlns:a16="http://schemas.microsoft.com/office/drawing/2014/main" id="{DF2209E1-D694-4B2A-B6FF-A17134EF8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08" y="1719072"/>
            <a:ext cx="6317672" cy="4517136"/>
          </a:xfrm>
          <a:prstGeom prst="rect">
            <a:avLst/>
          </a:prstGeom>
        </p:spPr>
      </p:pic>
      <p:sp useBgFill="1">
        <p:nvSpPr>
          <p:cNvPr id="17" name="Rectangle 16">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9699228E-BFED-45CC-BD15-B55F6467DA0A}"/>
              </a:ext>
            </a:extLst>
          </p:cNvPr>
          <p:cNvSpPr>
            <a:spLocks noGrp="1"/>
          </p:cNvSpPr>
          <p:nvPr>
            <p:ph idx="1"/>
          </p:nvPr>
        </p:nvSpPr>
        <p:spPr>
          <a:xfrm>
            <a:off x="7925468" y="1155332"/>
            <a:ext cx="3455097" cy="5644616"/>
          </a:xfrm>
        </p:spPr>
        <p:txBody>
          <a:bodyPr anchor="ctr">
            <a:normAutofit/>
          </a:bodyPr>
          <a:lstStyle/>
          <a:p>
            <a:r>
              <a:rPr lang="en-US" sz="1800" dirty="0"/>
              <a:t>As we see Goa has the highest  GDP Per capita followed by Sikkim and Haryana</a:t>
            </a:r>
          </a:p>
          <a:p>
            <a:r>
              <a:rPr lang="en-US" sz="1800" dirty="0"/>
              <a:t>Top 5 states with highest per capita GDP: </a:t>
            </a:r>
            <a:r>
              <a:rPr lang="en-US" sz="1500" b="1" dirty="0"/>
              <a:t>Goa, Sikkim, Haryana, Kerala, Uttarakhand</a:t>
            </a:r>
          </a:p>
          <a:p>
            <a:r>
              <a:rPr lang="en-US" sz="1800" dirty="0"/>
              <a:t>Bottom 5 states with lowest per capita GDP: </a:t>
            </a:r>
            <a:r>
              <a:rPr lang="sv-SE" sz="1500" b="1" dirty="0"/>
              <a:t>Bihar, Uttar Pradesh, Manipur, Assam,Jharkhand</a:t>
            </a:r>
          </a:p>
          <a:p>
            <a:r>
              <a:rPr lang="en-US" sz="1800" dirty="0"/>
              <a:t>Ratio of Highest Per capita / Lowest Per Capita</a:t>
            </a:r>
          </a:p>
          <a:p>
            <a:pPr marL="0" indent="0">
              <a:buNone/>
            </a:pPr>
            <a:endParaRPr lang="en-US" sz="1800" dirty="0"/>
          </a:p>
        </p:txBody>
      </p:sp>
      <p:sp>
        <p:nvSpPr>
          <p:cNvPr id="6" name="TextBox 5">
            <a:extLst>
              <a:ext uri="{FF2B5EF4-FFF2-40B4-BE49-F238E27FC236}">
                <a16:creationId xmlns:a16="http://schemas.microsoft.com/office/drawing/2014/main" id="{258DCC6A-DA41-45D1-9C97-3E70922848C9}"/>
              </a:ext>
            </a:extLst>
          </p:cNvPr>
          <p:cNvSpPr txBox="1"/>
          <p:nvPr/>
        </p:nvSpPr>
        <p:spPr>
          <a:xfrm>
            <a:off x="1826603" y="950502"/>
            <a:ext cx="4309144" cy="492443"/>
          </a:xfrm>
          <a:prstGeom prst="rect">
            <a:avLst/>
          </a:prstGeom>
          <a:noFill/>
        </p:spPr>
        <p:txBody>
          <a:bodyPr wrap="square" rtlCol="0">
            <a:spAutoFit/>
          </a:bodyPr>
          <a:lstStyle/>
          <a:p>
            <a:pPr algn="ctr"/>
            <a:r>
              <a:rPr lang="en-US" sz="2600" dirty="0"/>
              <a:t>GDP per capita for each state</a:t>
            </a:r>
          </a:p>
        </p:txBody>
      </p:sp>
    </p:spTree>
    <p:extLst>
      <p:ext uri="{BB962C8B-B14F-4D97-AF65-F5344CB8AC3E}">
        <p14:creationId xmlns:p14="http://schemas.microsoft.com/office/powerpoint/2010/main" val="4220397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CDD8DF-4752-42ED-BE1F-BD386864E6E9}"/>
              </a:ext>
            </a:extLst>
          </p:cNvPr>
          <p:cNvSpPr>
            <a:spLocks noGrp="1"/>
          </p:cNvSpPr>
          <p:nvPr>
            <p:ph type="title"/>
          </p:nvPr>
        </p:nvSpPr>
        <p:spPr>
          <a:xfrm>
            <a:off x="429768" y="411480"/>
            <a:ext cx="11201400" cy="1106424"/>
          </a:xfrm>
        </p:spPr>
        <p:txBody>
          <a:bodyPr>
            <a:normAutofit/>
          </a:bodyPr>
          <a:lstStyle/>
          <a:p>
            <a:r>
              <a:rPr lang="en-US" sz="2000" dirty="0"/>
              <a:t>Plotted the percentage contribution of the primary, secondary and tertiary sectors as a percentage of the total GDP for all the states</a:t>
            </a:r>
          </a:p>
        </p:txBody>
      </p:sp>
      <p:sp>
        <p:nvSpPr>
          <p:cNvPr id="15" name="Rectangle 1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4">
            <a:extLst>
              <a:ext uri="{FF2B5EF4-FFF2-40B4-BE49-F238E27FC236}">
                <a16:creationId xmlns:a16="http://schemas.microsoft.com/office/drawing/2014/main" id="{91307A79-CDD5-4221-B6CD-A8D2FEC21BA2}"/>
              </a:ext>
            </a:extLst>
          </p:cNvPr>
          <p:cNvPicPr>
            <a:picLocks noChangeAspect="1"/>
          </p:cNvPicPr>
          <p:nvPr/>
        </p:nvPicPr>
        <p:blipFill rotWithShape="1">
          <a:blip r:embed="rId2">
            <a:extLst>
              <a:ext uri="{28A0092B-C50C-407E-A947-70E740481C1C}">
                <a14:useLocalDpi xmlns:a14="http://schemas.microsoft.com/office/drawing/2010/main" val="0"/>
              </a:ext>
            </a:extLst>
          </a:blip>
          <a:srcRect l="5606" r="5770" b="-2"/>
          <a:stretch/>
        </p:blipFill>
        <p:spPr>
          <a:xfrm>
            <a:off x="429768" y="1721922"/>
            <a:ext cx="6704891" cy="4520559"/>
          </a:xfrm>
          <a:prstGeom prst="rect">
            <a:avLst/>
          </a:prstGeom>
        </p:spPr>
      </p:pic>
      <p:sp useBgFill="1">
        <p:nvSpPr>
          <p:cNvPr id="17" name="Rectangle 16">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B814691D-1A82-4E22-8A8B-21CEEE257D6F}"/>
              </a:ext>
            </a:extLst>
          </p:cNvPr>
          <p:cNvSpPr>
            <a:spLocks noGrp="1"/>
          </p:cNvSpPr>
          <p:nvPr>
            <p:ph idx="1"/>
          </p:nvPr>
        </p:nvSpPr>
        <p:spPr>
          <a:xfrm>
            <a:off x="7938752" y="2020824"/>
            <a:ext cx="3455097" cy="3959352"/>
          </a:xfrm>
        </p:spPr>
        <p:txBody>
          <a:bodyPr anchor="ctr">
            <a:normAutofit/>
          </a:bodyPr>
          <a:lstStyle/>
          <a:p>
            <a:r>
              <a:rPr lang="en-US" sz="1800" dirty="0"/>
              <a:t>We will use stacked bar chart as We have a category and a sub category ,category is state and subcategory is the sector</a:t>
            </a:r>
          </a:p>
          <a:p>
            <a:r>
              <a:rPr lang="en-US" sz="1800" dirty="0"/>
              <a:t>The correlation between primary % and Percentile value  have negative correlation between them. So With increase in GDP, there is a decrease in Primary%</a:t>
            </a:r>
          </a:p>
        </p:txBody>
      </p:sp>
    </p:spTree>
    <p:extLst>
      <p:ext uri="{BB962C8B-B14F-4D97-AF65-F5344CB8AC3E}">
        <p14:creationId xmlns:p14="http://schemas.microsoft.com/office/powerpoint/2010/main" val="285823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Rectangle 7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A2EB1A3-659E-46E1-9DEF-8FE373B75D02}"/>
              </a:ext>
            </a:extLst>
          </p:cNvPr>
          <p:cNvSpPr>
            <a:spLocks noGrp="1"/>
          </p:cNvSpPr>
          <p:nvPr>
            <p:ph type="title"/>
          </p:nvPr>
        </p:nvSpPr>
        <p:spPr>
          <a:xfrm>
            <a:off x="1179226" y="826680"/>
            <a:ext cx="8266778" cy="674949"/>
          </a:xfrm>
        </p:spPr>
        <p:txBody>
          <a:bodyPr vert="horz" lIns="91440" tIns="45720" rIns="91440" bIns="45720" rtlCol="0">
            <a:normAutofit fontScale="90000"/>
          </a:bodyPr>
          <a:lstStyle/>
          <a:p>
            <a:pPr algn="ctr"/>
            <a:r>
              <a:rPr lang="en-US" sz="4000" dirty="0" err="1">
                <a:solidFill>
                  <a:srgbClr val="FFFFFF"/>
                </a:solidFill>
              </a:rPr>
              <a:t>Categorise</a:t>
            </a:r>
            <a:r>
              <a:rPr lang="en-US" sz="4000" dirty="0">
                <a:solidFill>
                  <a:srgbClr val="FFFFFF"/>
                </a:solidFill>
              </a:rPr>
              <a:t> the states into four categories based on GDP per capita</a:t>
            </a:r>
          </a:p>
        </p:txBody>
      </p:sp>
      <p:pic>
        <p:nvPicPr>
          <p:cNvPr id="52" name="Content Placeholder 51" descr="A close up of a logo&#10;&#10;Description generated with very high confidence">
            <a:extLst>
              <a:ext uri="{FF2B5EF4-FFF2-40B4-BE49-F238E27FC236}">
                <a16:creationId xmlns:a16="http://schemas.microsoft.com/office/drawing/2014/main" id="{7F142478-5ED1-429D-8E3F-9E3BF0BD569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1214" y="4892675"/>
            <a:ext cx="1755300" cy="1322863"/>
          </a:xfrm>
        </p:spPr>
      </p:pic>
      <p:pic>
        <p:nvPicPr>
          <p:cNvPr id="56" name="Picture 55">
            <a:extLst>
              <a:ext uri="{FF2B5EF4-FFF2-40B4-BE49-F238E27FC236}">
                <a16:creationId xmlns:a16="http://schemas.microsoft.com/office/drawing/2014/main" id="{69C42AC6-4014-491D-9C8B-A9007B48C2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4000" y="1498512"/>
            <a:ext cx="3616385" cy="3337528"/>
          </a:xfrm>
          <a:prstGeom prst="rect">
            <a:avLst/>
          </a:prstGeom>
        </p:spPr>
      </p:pic>
      <p:pic>
        <p:nvPicPr>
          <p:cNvPr id="60" name="Picture 59">
            <a:extLst>
              <a:ext uri="{FF2B5EF4-FFF2-40B4-BE49-F238E27FC236}">
                <a16:creationId xmlns:a16="http://schemas.microsoft.com/office/drawing/2014/main" id="{FABC4DCB-AE7F-4A89-971B-A6B3213244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5275" y="4481571"/>
            <a:ext cx="3736025" cy="2581910"/>
          </a:xfrm>
          <a:prstGeom prst="rect">
            <a:avLst/>
          </a:prstGeom>
        </p:spPr>
      </p:pic>
      <p:pic>
        <p:nvPicPr>
          <p:cNvPr id="62" name="Picture 61">
            <a:extLst>
              <a:ext uri="{FF2B5EF4-FFF2-40B4-BE49-F238E27FC236}">
                <a16:creationId xmlns:a16="http://schemas.microsoft.com/office/drawing/2014/main" id="{0B8FAD20-E4D1-46B6-80FD-215FF33166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1113" y="1498512"/>
            <a:ext cx="2817412" cy="4403856"/>
          </a:xfrm>
          <a:prstGeom prst="rect">
            <a:avLst/>
          </a:prstGeom>
        </p:spPr>
      </p:pic>
      <p:pic>
        <p:nvPicPr>
          <p:cNvPr id="64" name="Picture 63">
            <a:extLst>
              <a:ext uri="{FF2B5EF4-FFF2-40B4-BE49-F238E27FC236}">
                <a16:creationId xmlns:a16="http://schemas.microsoft.com/office/drawing/2014/main" id="{EAF373ED-9C4C-4A4A-BEC2-CEE5AD97EB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81288" y="4441974"/>
            <a:ext cx="3051987" cy="2581910"/>
          </a:xfrm>
          <a:prstGeom prst="rect">
            <a:avLst/>
          </a:prstGeom>
        </p:spPr>
      </p:pic>
      <p:pic>
        <p:nvPicPr>
          <p:cNvPr id="66" name="Picture 65" descr="A close up of a logo&#10;&#10;Description generated with very high confidence">
            <a:extLst>
              <a:ext uri="{FF2B5EF4-FFF2-40B4-BE49-F238E27FC236}">
                <a16:creationId xmlns:a16="http://schemas.microsoft.com/office/drawing/2014/main" id="{056605DC-BC3E-452D-A5E7-A2059263DA2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9683" y="3098800"/>
            <a:ext cx="2135130" cy="1793875"/>
          </a:xfrm>
          <a:prstGeom prst="rect">
            <a:avLst/>
          </a:prstGeom>
        </p:spPr>
      </p:pic>
      <p:pic>
        <p:nvPicPr>
          <p:cNvPr id="68" name="Picture 67" descr="A close up of a logo&#10;&#10;Description generated with very high confidence">
            <a:extLst>
              <a:ext uri="{FF2B5EF4-FFF2-40B4-BE49-F238E27FC236}">
                <a16:creationId xmlns:a16="http://schemas.microsoft.com/office/drawing/2014/main" id="{1AF42CCD-D793-492A-8C6F-553266B487F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9683" y="4892675"/>
            <a:ext cx="2135130" cy="1408112"/>
          </a:xfrm>
          <a:prstGeom prst="rect">
            <a:avLst/>
          </a:prstGeom>
        </p:spPr>
      </p:pic>
      <p:pic>
        <p:nvPicPr>
          <p:cNvPr id="70" name="Picture 69" descr="A close up of a logo&#10;&#10;Description generated with very high confidence">
            <a:extLst>
              <a:ext uri="{FF2B5EF4-FFF2-40B4-BE49-F238E27FC236}">
                <a16:creationId xmlns:a16="http://schemas.microsoft.com/office/drawing/2014/main" id="{C15D6BE6-E3CB-4CAE-82DB-1FEF20CCFF2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81839" y="3109392"/>
            <a:ext cx="1803400" cy="1793875"/>
          </a:xfrm>
          <a:prstGeom prst="rect">
            <a:avLst/>
          </a:prstGeom>
        </p:spPr>
      </p:pic>
      <p:sp>
        <p:nvSpPr>
          <p:cNvPr id="3" name="TextBox 2">
            <a:extLst>
              <a:ext uri="{FF2B5EF4-FFF2-40B4-BE49-F238E27FC236}">
                <a16:creationId xmlns:a16="http://schemas.microsoft.com/office/drawing/2014/main" id="{BF9C4DDB-2E25-4ADD-A137-8196FE096C4B}"/>
              </a:ext>
            </a:extLst>
          </p:cNvPr>
          <p:cNvSpPr txBox="1"/>
          <p:nvPr/>
        </p:nvSpPr>
        <p:spPr>
          <a:xfrm>
            <a:off x="284186" y="2410593"/>
            <a:ext cx="4128423" cy="646331"/>
          </a:xfrm>
          <a:prstGeom prst="rect">
            <a:avLst/>
          </a:prstGeom>
          <a:noFill/>
        </p:spPr>
        <p:txBody>
          <a:bodyPr wrap="square" rtlCol="0">
            <a:spAutoFit/>
          </a:bodyPr>
          <a:lstStyle/>
          <a:p>
            <a:r>
              <a:rPr lang="en-US" sz="1200" dirty="0"/>
              <a:t>One way to increase per capita GDP is by shifting</a:t>
            </a:r>
          </a:p>
          <a:p>
            <a:r>
              <a:rPr lang="en-US" sz="1200" dirty="0"/>
              <a:t>the distribution of GDP towards the secondary and tertiary sectors</a:t>
            </a:r>
          </a:p>
        </p:txBody>
      </p:sp>
    </p:spTree>
    <p:extLst>
      <p:ext uri="{BB962C8B-B14F-4D97-AF65-F5344CB8AC3E}">
        <p14:creationId xmlns:p14="http://schemas.microsoft.com/office/powerpoint/2010/main" val="274441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8FA5-651D-4788-9FCC-9EE4AF0BAF32}"/>
              </a:ext>
            </a:extLst>
          </p:cNvPr>
          <p:cNvSpPr>
            <a:spLocks noGrp="1"/>
          </p:cNvSpPr>
          <p:nvPr>
            <p:ph type="title"/>
          </p:nvPr>
        </p:nvSpPr>
        <p:spPr>
          <a:xfrm>
            <a:off x="511029" y="1778682"/>
            <a:ext cx="10515600" cy="4290549"/>
          </a:xfrm>
        </p:spPr>
        <p:txBody>
          <a:bodyPr>
            <a:normAutofit/>
          </a:bodyPr>
          <a:lstStyle/>
          <a:p>
            <a:pPr marL="342900" indent="-342900">
              <a:buFont typeface="Arial" panose="020B0604020202020204" pitchFamily="34" charset="0"/>
              <a:buChar char="•"/>
            </a:pPr>
            <a:r>
              <a:rPr lang="en-US" sz="1600" dirty="0"/>
              <a:t>Categories which are on top are getting more contribution from manufacturing, Real state and Trades.</a:t>
            </a:r>
            <a:br>
              <a:rPr lang="en-US" sz="1600" dirty="0"/>
            </a:br>
            <a:r>
              <a:rPr lang="en-US" sz="1600" dirty="0"/>
              <a:t>Low GDP categories are mainly Agricultures, forestry, fishing and crops.</a:t>
            </a:r>
            <a:br>
              <a:rPr lang="en-US" sz="1600" dirty="0"/>
            </a:br>
            <a:br>
              <a:rPr lang="en-US" sz="1600" dirty="0"/>
            </a:br>
            <a:r>
              <a:rPr lang="en-US" sz="1600" dirty="0"/>
              <a:t>C3 and C4 categories states should focus more on manufacturing more products and should invest on real estate and this will help them increase their overall GDP.</a:t>
            </a:r>
            <a:br>
              <a:rPr lang="en-US" sz="1600" dirty="0"/>
            </a:br>
            <a:br>
              <a:rPr lang="en-US" sz="1600" dirty="0"/>
            </a:br>
            <a:r>
              <a:rPr lang="en-US" sz="1600" dirty="0"/>
              <a:t>C2 categories should also take steps to increase their agriculture productivity.</a:t>
            </a:r>
            <a:br>
              <a:rPr lang="en-US" sz="1600" dirty="0"/>
            </a:br>
            <a:br>
              <a:rPr lang="en-US" sz="1600" dirty="0"/>
            </a:br>
            <a:br>
              <a:rPr lang="en-US" sz="1600" dirty="0"/>
            </a:br>
            <a:endParaRPr lang="en-US" sz="1600" dirty="0"/>
          </a:p>
        </p:txBody>
      </p:sp>
      <p:sp>
        <p:nvSpPr>
          <p:cNvPr id="4" name="TextBox 3">
            <a:extLst>
              <a:ext uri="{FF2B5EF4-FFF2-40B4-BE49-F238E27FC236}">
                <a16:creationId xmlns:a16="http://schemas.microsoft.com/office/drawing/2014/main" id="{1DE602F2-78D2-41C7-BC87-1007E09E7E1F}"/>
              </a:ext>
            </a:extLst>
          </p:cNvPr>
          <p:cNvSpPr txBox="1"/>
          <p:nvPr/>
        </p:nvSpPr>
        <p:spPr>
          <a:xfrm>
            <a:off x="0" y="562062"/>
            <a:ext cx="12192000" cy="553998"/>
          </a:xfrm>
          <a:prstGeom prst="rect">
            <a:avLst/>
          </a:prstGeom>
          <a:noFill/>
        </p:spPr>
        <p:txBody>
          <a:bodyPr wrap="square" rtlCol="0">
            <a:spAutoFit/>
          </a:bodyPr>
          <a:lstStyle/>
          <a:p>
            <a:pPr algn="ctr"/>
            <a:r>
              <a:rPr lang="en-US" sz="3000" u="sng" dirty="0"/>
              <a:t>Insights</a:t>
            </a:r>
            <a:r>
              <a:rPr lang="en-US" sz="3000" dirty="0"/>
              <a:t>: </a:t>
            </a:r>
          </a:p>
        </p:txBody>
      </p:sp>
      <p:sp>
        <p:nvSpPr>
          <p:cNvPr id="5" name="TextBox 4">
            <a:extLst>
              <a:ext uri="{FF2B5EF4-FFF2-40B4-BE49-F238E27FC236}">
                <a16:creationId xmlns:a16="http://schemas.microsoft.com/office/drawing/2014/main" id="{7EC68BD1-047B-49E7-8380-2802FC407443}"/>
              </a:ext>
            </a:extLst>
          </p:cNvPr>
          <p:cNvSpPr txBox="1"/>
          <p:nvPr/>
        </p:nvSpPr>
        <p:spPr>
          <a:xfrm>
            <a:off x="2751589" y="1409350"/>
            <a:ext cx="5844036" cy="369332"/>
          </a:xfrm>
          <a:prstGeom prst="rect">
            <a:avLst/>
          </a:prstGeom>
          <a:noFill/>
        </p:spPr>
        <p:txBody>
          <a:bodyPr wrap="none" rtlCol="0">
            <a:spAutoFit/>
          </a:bodyPr>
          <a:lstStyle/>
          <a:p>
            <a:r>
              <a:rPr lang="en-US" dirty="0"/>
              <a:t>After dividing states in categories as per GDP we found that:</a:t>
            </a:r>
          </a:p>
        </p:txBody>
      </p:sp>
    </p:spTree>
    <p:extLst>
      <p:ext uri="{BB962C8B-B14F-4D97-AF65-F5344CB8AC3E}">
        <p14:creationId xmlns:p14="http://schemas.microsoft.com/office/powerpoint/2010/main" val="3679190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935DAC-10D5-4E72-BCEE-C0F366C9C5B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2600" kern="1200" dirty="0">
                <a:solidFill>
                  <a:schemeClr val="tx1"/>
                </a:solidFill>
                <a:latin typeface="+mj-lt"/>
                <a:ea typeface="+mj-ea"/>
                <a:cs typeface="+mj-cs"/>
              </a:rPr>
              <a:t>#Conclusion, There is a Highly Negative correlation between Primary, Upper Primary and Secondary education dropouts. </a:t>
            </a:r>
            <a:r>
              <a:rPr lang="en-US" sz="2600" dirty="0"/>
              <a:t>This states that more the GDP less the dropouts.</a:t>
            </a:r>
            <a:br>
              <a:rPr lang="en-US" sz="2600" kern="1200" dirty="0">
                <a:solidFill>
                  <a:schemeClr val="tx1"/>
                </a:solidFill>
                <a:latin typeface="+mj-lt"/>
                <a:ea typeface="+mj-ea"/>
                <a:cs typeface="+mj-cs"/>
              </a:rPr>
            </a:br>
            <a:endParaRPr lang="en-US" sz="2600" kern="1200" dirty="0">
              <a:solidFill>
                <a:schemeClr val="tx1"/>
              </a:solidFill>
              <a:latin typeface="+mj-lt"/>
              <a:ea typeface="+mj-ea"/>
              <a:cs typeface="+mj-cs"/>
            </a:endParaRP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descr="A picture containing sky&#10;&#10;Description generated with high confidence">
            <a:extLst>
              <a:ext uri="{FF2B5EF4-FFF2-40B4-BE49-F238E27FC236}">
                <a16:creationId xmlns:a16="http://schemas.microsoft.com/office/drawing/2014/main" id="{63AA4C5B-933D-4F22-B629-8D3B3FE194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4356" y="773818"/>
            <a:ext cx="6408836" cy="5159112"/>
          </a:xfrm>
          <a:prstGeom prst="rect">
            <a:avLst/>
          </a:prstGeom>
        </p:spPr>
      </p:pic>
    </p:spTree>
    <p:extLst>
      <p:ext uri="{BB962C8B-B14F-4D97-AF65-F5344CB8AC3E}">
        <p14:creationId xmlns:p14="http://schemas.microsoft.com/office/powerpoint/2010/main" val="104036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987C5B-47F9-49DD-BECB-35A023108BCC}"/>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2600" kern="1200" dirty="0">
                <a:solidFill>
                  <a:schemeClr val="tx1"/>
                </a:solidFill>
                <a:latin typeface="+mj-lt"/>
                <a:ea typeface="+mj-ea"/>
                <a:cs typeface="+mj-cs"/>
              </a:rPr>
              <a:t>Conclusion, There is almost zero correlation between Primary, </a:t>
            </a:r>
            <a:br>
              <a:rPr lang="en-US" sz="2600" kern="1200" dirty="0">
                <a:solidFill>
                  <a:schemeClr val="tx1"/>
                </a:solidFill>
                <a:latin typeface="+mj-lt"/>
                <a:ea typeface="+mj-ea"/>
                <a:cs typeface="+mj-cs"/>
              </a:rPr>
            </a:br>
            <a:r>
              <a:rPr lang="en-US" sz="2600" kern="1200" dirty="0">
                <a:solidFill>
                  <a:schemeClr val="tx1"/>
                </a:solidFill>
                <a:latin typeface="+mj-lt"/>
                <a:ea typeface="+mj-ea"/>
                <a:cs typeface="+mj-cs"/>
              </a:rPr>
              <a:t>Upper Primary and Secondary with Population. That stats there is no relationship between population and the drop out rate.</a:t>
            </a:r>
            <a:br>
              <a:rPr lang="en-US" sz="2600" kern="1200" dirty="0">
                <a:solidFill>
                  <a:schemeClr val="tx1"/>
                </a:solidFill>
                <a:latin typeface="+mj-lt"/>
                <a:ea typeface="+mj-ea"/>
                <a:cs typeface="+mj-cs"/>
              </a:rPr>
            </a:br>
            <a:endParaRPr lang="en-US" sz="2600" kern="1200" dirty="0">
              <a:solidFill>
                <a:schemeClr val="tx1"/>
              </a:solidFill>
              <a:latin typeface="+mj-lt"/>
              <a:ea typeface="+mj-ea"/>
              <a:cs typeface="+mj-cs"/>
            </a:endParaRP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descr="A picture containing electronics&#10;&#10;Description generated with high confidence">
            <a:extLst>
              <a:ext uri="{FF2B5EF4-FFF2-40B4-BE49-F238E27FC236}">
                <a16:creationId xmlns:a16="http://schemas.microsoft.com/office/drawing/2014/main" id="{9EB36719-0694-485E-9DE0-E128122503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4356" y="773818"/>
            <a:ext cx="6408836" cy="5159112"/>
          </a:xfrm>
          <a:prstGeom prst="rect">
            <a:avLst/>
          </a:prstGeom>
        </p:spPr>
      </p:pic>
    </p:spTree>
    <p:extLst>
      <p:ext uri="{BB962C8B-B14F-4D97-AF65-F5344CB8AC3E}">
        <p14:creationId xmlns:p14="http://schemas.microsoft.com/office/powerpoint/2010/main" val="2095226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398</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GDP UpGrad Assignment </vt:lpstr>
      <vt:lpstr>1A Assignment</vt:lpstr>
      <vt:lpstr>GDP Growth for the year 2015-2016</vt:lpstr>
      <vt:lpstr>1-B Assignment </vt:lpstr>
      <vt:lpstr>Plotted the percentage contribution of the primary, secondary and tertiary sectors as a percentage of the total GDP for all the states</vt:lpstr>
      <vt:lpstr>Categorise the states into four categories based on GDP per capita</vt:lpstr>
      <vt:lpstr>Categories which are on top are getting more contribution from manufacturing, Real state and Trades. Low GDP categories are mainly Agricultures, forestry, fishing and crops.  C3 and C4 categories states should focus more on manufacturing more products and should invest on real estate and this will help them increase their overall GDP.  C2 categories should also take steps to increase their agriculture productivity.   </vt:lpstr>
      <vt:lpstr>#Conclusion, There is a Highly Negative correlation between Primary, Upper Primary and Secondary education dropouts. This states that more the GDP less the dropouts. </vt:lpstr>
      <vt:lpstr>Conclusion, There is almost zero correlation between Primary,  Upper Primary and Secondary with Population. That stats there is no relationship between population and the drop out rate.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Upgrad Assignment</dc:title>
  <dc:creator>Goyal, Rishabh</dc:creator>
  <cp:lastModifiedBy>Goyal, Rishabh</cp:lastModifiedBy>
  <cp:revision>20</cp:revision>
  <dcterms:created xsi:type="dcterms:W3CDTF">2019-11-18T10:10:25Z</dcterms:created>
  <dcterms:modified xsi:type="dcterms:W3CDTF">2019-11-18T17:21:29Z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17f17c0-b23c-493d-99ab-b037779ecd33_Enabled">
    <vt:lpwstr>True</vt:lpwstr>
  </property>
  <property fmtid="{D5CDD505-2E9C-101B-9397-08002B2CF9AE}" pid="3" name="MSIP_Label_a17f17c0-b23c-493d-99ab-b037779ecd33_SiteId">
    <vt:lpwstr>945c199a-83a2-4e80-9f8c-5a91be5752dd</vt:lpwstr>
  </property>
  <property fmtid="{D5CDD505-2E9C-101B-9397-08002B2CF9AE}" pid="4" name="MSIP_Label_a17f17c0-b23c-493d-99ab-b037779ecd33_Owner">
    <vt:lpwstr>Rishabh_Goyal@Dell.com</vt:lpwstr>
  </property>
  <property fmtid="{D5CDD505-2E9C-101B-9397-08002B2CF9AE}" pid="5" name="MSIP_Label_a17f17c0-b23c-493d-99ab-b037779ecd33_SetDate">
    <vt:lpwstr>2019-11-18T10:38:44.8968714Z</vt:lpwstr>
  </property>
  <property fmtid="{D5CDD505-2E9C-101B-9397-08002B2CF9AE}" pid="6" name="MSIP_Label_a17f17c0-b23c-493d-99ab-b037779ecd33_Name">
    <vt:lpwstr>Customer Communication</vt:lpwstr>
  </property>
  <property fmtid="{D5CDD505-2E9C-101B-9397-08002B2CF9AE}" pid="7" name="MSIP_Label_a17f17c0-b23c-493d-99ab-b037779ecd33_Application">
    <vt:lpwstr>Microsoft Azure Information Protection</vt:lpwstr>
  </property>
  <property fmtid="{D5CDD505-2E9C-101B-9397-08002B2CF9AE}" pid="8" name="MSIP_Label_a17f17c0-b23c-493d-99ab-b037779ecd33_Extended_MSFT_Method">
    <vt:lpwstr>Manual</vt:lpwstr>
  </property>
  <property fmtid="{D5CDD505-2E9C-101B-9397-08002B2CF9AE}" pid="9" name="aiplabel">
    <vt:lpwstr>Customer Communication</vt:lpwstr>
  </property>
</Properties>
</file>