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3" r:id="rId15"/>
    <p:sldId id="268" r:id="rId16"/>
    <p:sldId id="274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D718-0696-B2CD-9698-04E3CBE4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F95F3-BC33-86BF-4C51-92D84CD6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2B2D4-9B06-BB81-78C2-8FB660FE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5AA2-94EE-4CE9-2CB2-D494A2B9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E821-3D38-C79C-BFE7-11922A91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7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76C-B3AB-51AB-4416-CE5ED7CD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16CE9-3ECF-9067-67CE-39E23E107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1965-9938-1B8D-DDEE-09E005A0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0D03-2ED2-66E0-FA7A-AD7ED418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2C04-6AD7-36DD-11E4-21293556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24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293A6-346E-0316-A38A-FCD6294B3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9EE6-C7F6-89D8-6493-866DD6DEE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6FCE-4275-2B0D-79C0-F65FCEA5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44C2B-6717-F4CD-B2AE-33D4886A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A6B6-B65A-ED74-6C1D-186562BA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5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E7B-0800-6523-CD0E-4551D59A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451D-2D8F-2EA3-8E4A-BB476D6C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75D5-AD3B-0388-B7FC-D219698E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3F1D-C3DC-5E21-8CA2-4FC9F55E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ED7B8-AEC3-617D-18D6-FE21C8A3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9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C231-17EE-BA16-74B2-00F28821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7E4A-AF21-1C0B-811A-9F154DB7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F562-0006-1193-37DA-041CCE25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556F-175D-4580-1D41-5C541B49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8EB6-58A4-9BC5-0492-535DC159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49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B022-79C0-A631-C7FA-0BECAE86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162A-BA0C-6C10-C3B0-2AD326DC4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CA9D-2335-B3A2-D547-48921EA6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48063-2C0F-6518-3489-ECC15B7F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08BDD-90CF-6FF5-9F32-BD554426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E100-754B-1663-A816-4FA127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9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4DDD-E36B-4703-6DF8-FA025AE5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77D6-C84C-37D1-E256-1F823921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FB897-AAF0-491B-DA2C-92FCDCA4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AD2C6-D5C4-9969-AFBE-F634555E8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57787-0BD8-3722-F4AD-3C0C5B48B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DE505-060E-67D6-76A6-AF5DF680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A085E-32B1-395B-280C-E9C29F57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A91E1-F422-0C9A-C063-164CE3E5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4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D3B5-56DB-73C0-A13E-71AF1BE8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01E89-E477-4249-7632-16723DD7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F97BE-0A79-5EB2-F9D1-861F349A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CC373-973F-CF03-68E9-082D7AE0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1B764-1155-6BA7-25D8-0C1CEBF6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89DAD-BB7B-D76C-B488-0D0615A1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0629-01D9-0D4C-E572-061B3F4F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0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4A24-9F1F-FCC2-7F44-E8DE6147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DBC7-9300-A890-E8FB-CBEB8CBB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A0FE9-2D88-DB3B-4ACF-630AC5155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7C82B-E22E-0A58-D60E-C44C8395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C6D7D-908E-709F-99FE-9D783396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139CE-3493-EA2A-8F4B-585827D8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5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C247-6A9F-F071-01CA-1EDBD262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4E031-D459-ED9C-2D68-6C384E571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1B865-CC89-1D40-2B07-1418AF42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E0A8A-2E42-3CB0-2D9F-3E899536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56835-0E26-43B6-F3A2-416FD7A1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96295-6E12-E15C-D582-E7F3E7F5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5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AE2E2-3075-0836-701B-1EDF25F3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4C2A4-6AD3-8256-A764-2D739A18A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27CB-5B71-1171-4A18-818E6A139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2C74-723E-4596-8C05-6C6B1965AF1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BB0D-C745-F975-F307-C93C0D833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172D-C319-9174-84F7-5F1CF6491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9F64-B64B-451A-AB55-0B13F488A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50EA7-373D-84A2-5830-5CDAA98CA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IN"/>
          </a:p>
          <a:p>
            <a:r>
              <a:rPr lang="en-IN"/>
              <a:t>Final Project Presentation ENPM 808A</a:t>
            </a:r>
          </a:p>
          <a:p>
            <a:r>
              <a:rPr lang="en-IN"/>
              <a:t>Rishabh Singh</a:t>
            </a:r>
          </a:p>
          <a:p>
            <a:r>
              <a:rPr lang="en-IN"/>
              <a:t>117511208 </a:t>
            </a:r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5E89770-D0F2-86AD-46FE-D2F03C6F9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6E71D-9C2E-F955-67EE-777F5D95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Model Delivered </a:t>
            </a:r>
            <a:br>
              <a:rPr lang="en-IN" dirty="0">
                <a:solidFill>
                  <a:srgbClr val="FFFFFF"/>
                </a:solidFill>
              </a:rPr>
            </a:b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XG Boost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35A4-DE99-2BC0-36BD-26099A07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Reasons:</a:t>
            </a:r>
          </a:p>
          <a:p>
            <a:pPr algn="just"/>
            <a:r>
              <a:rPr lang="en-IN" sz="2400" dirty="0"/>
              <a:t>Fast speed of learning</a:t>
            </a:r>
          </a:p>
          <a:p>
            <a:pPr algn="just"/>
            <a:r>
              <a:rPr lang="en-IN" sz="2400" dirty="0"/>
              <a:t>Accuracy in prediction with both the scenarios given</a:t>
            </a:r>
          </a:p>
          <a:p>
            <a:pPr algn="just"/>
            <a:r>
              <a:rPr lang="en-IN" sz="2400" dirty="0"/>
              <a:t>Freedom of tuning multiple parameters</a:t>
            </a:r>
          </a:p>
          <a:p>
            <a:pPr algn="just"/>
            <a:r>
              <a:rPr lang="en-IN" sz="2400" dirty="0"/>
              <a:t>Performed better with increased training set</a:t>
            </a:r>
          </a:p>
          <a:p>
            <a:pPr algn="just"/>
            <a:r>
              <a:rPr lang="en-IN" sz="2400" dirty="0"/>
              <a:t>XG Boost came out with the best performance overall.</a:t>
            </a:r>
          </a:p>
          <a:p>
            <a:pPr algn="just"/>
            <a:r>
              <a:rPr lang="en-IN" sz="2400" dirty="0"/>
              <a:t>MSE is the lowest with a scale of 1/10 from other models like MLP which performed well.</a:t>
            </a:r>
          </a:p>
          <a:p>
            <a:pPr algn="just"/>
            <a:r>
              <a:rPr lang="en-IN" sz="2400" dirty="0"/>
              <a:t>R2 Score is also much better than all the other models</a:t>
            </a:r>
          </a:p>
          <a:p>
            <a:pPr algn="just"/>
            <a:r>
              <a:rPr lang="en-IN" sz="2400" dirty="0"/>
              <a:t>Learning curve is better, faster, and more stable than all other models.</a:t>
            </a:r>
          </a:p>
          <a:p>
            <a:pPr marL="514350" indent="-514350">
              <a:buAutoNum type="arabicParenR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934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EC8C4-7D28-9179-28E2-8517598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Velocity Prediction for Box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D4F6-6C2E-1D02-CC34-48DB40E1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2000" dirty="0"/>
              <a:t>R2 score</a:t>
            </a:r>
          </a:p>
          <a:p>
            <a:pPr marL="457200"/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In-sample R2 score = 0.99282 (likely overfitting)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 R2 score = 0.96244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Out-sample R2 score = 0.88950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BF70489-C45D-293E-736A-AF67EB04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16" y="1782981"/>
            <a:ext cx="5701819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24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EC8C4-7D28-9179-28E2-8517598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Omega Prediction for Box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D4F6-6C2E-1D02-CC34-48DB40E1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2000" dirty="0"/>
              <a:t>R2 score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In-sample R2 score = 0.8807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 R2 score = 0.69446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Out-sample R2 score = 0.3016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387A08-9A32-E9AC-2304-EFFDB61A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41" y="1782981"/>
            <a:ext cx="5592169" cy="436189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16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EC8C4-7D28-9179-28E2-8517598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Velocity Prediction for Box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D4F6-6C2E-1D02-CC34-48DB40E1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2000" dirty="0"/>
              <a:t>MSE</a:t>
            </a:r>
          </a:p>
          <a:p>
            <a:pPr marL="457200"/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In-sample MSE = 0.00199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 MSE = 0.00223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Out-sample MSE = 0.01331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92E6F8E-9F77-0188-8037-606DA8D7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790935"/>
            <a:ext cx="6253212" cy="434598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1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EC8C4-7D28-9179-28E2-8517598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Omega Prediction for Box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D4F6-6C2E-1D02-CC34-48DB40E1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2000" dirty="0"/>
              <a:t>MSE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In-sample MSE = 0.007678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 MSE = 0.019899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Out-sample MSE = 0.04383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7C8C2D2-B6A7-F199-E839-46DBD725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17" y="1782981"/>
            <a:ext cx="6165217" cy="436189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34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EC8C4-7D28-9179-28E2-8517598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Velocity Prediction for Box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D4F6-6C2E-1D02-CC34-48DB40E1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2000" dirty="0"/>
              <a:t>Learning and Validation Curve</a:t>
            </a:r>
          </a:p>
          <a:p>
            <a:pPr lvl="1"/>
            <a:r>
              <a:rPr lang="en-IN" sz="2000" dirty="0"/>
              <a:t>~ 150k data points trained in </a:t>
            </a:r>
          </a:p>
          <a:p>
            <a:pPr marL="457200" lvl="1" indent="0">
              <a:buNone/>
            </a:pPr>
            <a:r>
              <a:rPr lang="en-IN" sz="2000" dirty="0"/>
              <a:t>&lt;30 sec</a:t>
            </a:r>
          </a:p>
          <a:p>
            <a:endParaRPr lang="en-IN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9C89FB7-D2F4-14B7-4E6E-2E8993A23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62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EC8C4-7D28-9179-28E2-8517598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Omega Prediction for Box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D4F6-6C2E-1D02-CC34-48DB40E1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2000" dirty="0"/>
              <a:t>Learning and Validation Curve</a:t>
            </a:r>
          </a:p>
          <a:p>
            <a:pPr lvl="1"/>
            <a:r>
              <a:rPr lang="en-IN" sz="2000" dirty="0"/>
              <a:t>~ 150k data points trained in </a:t>
            </a:r>
          </a:p>
          <a:p>
            <a:pPr marL="457200" lvl="1" indent="0">
              <a:buNone/>
            </a:pPr>
            <a:r>
              <a:rPr lang="en-IN" sz="2000" dirty="0"/>
              <a:t>&lt;30 sec</a:t>
            </a:r>
          </a:p>
          <a:p>
            <a:endParaRPr lang="en-IN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72F86CA-48D1-9D1B-11F4-D3689F4E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499" y="1782981"/>
            <a:ext cx="4394853" cy="436189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6509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EC8C4-7D28-9179-28E2-8517598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Velocity Prediction for Corridor data (Validated)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D4F6-6C2E-1D02-CC34-48DB40E1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2000" dirty="0"/>
              <a:t>MSE</a:t>
            </a:r>
          </a:p>
          <a:p>
            <a:r>
              <a:rPr lang="en-IN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In-sample MSE = 0. 00218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 MSE = 0.00319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Out-sample MSE = 0.0364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ADFC600-6108-1F55-6C98-91500C2D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652" y="1782981"/>
            <a:ext cx="6100547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30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EC8C4-7D28-9179-28E2-8517598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Omega Prediction for Corridor data (Validated)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D4F6-6C2E-1D02-CC34-48DB40E1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2000" dirty="0"/>
              <a:t>MSE</a:t>
            </a:r>
          </a:p>
          <a:p>
            <a:r>
              <a:rPr lang="en-IN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In-sample MSE = 0. 0.005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 MSE = 0.01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70AD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Out-sample MSE = 0.035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5B25A6-8030-DFE6-50D4-5D3FB4F1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62" y="1782981"/>
            <a:ext cx="5995727" cy="436189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84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2D148-443D-0D1C-A046-EA82C4FB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Input Data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7A57-6E84-645E-47D0-95C9ECE87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1" dirty="0"/>
              <a:t>Input was provided in CSV files with the following format:</a:t>
            </a:r>
          </a:p>
          <a:p>
            <a:r>
              <a:rPr lang="en-US" sz="2200" b="0" i="0" u="none" strike="noStrike" baseline="0" dirty="0">
                <a:latin typeface="Calibri" panose="020F0502020204030204" pitchFamily="34" charset="0"/>
              </a:rPr>
              <a:t>First 1080 columns represent the laser range data,</a:t>
            </a:r>
          </a:p>
          <a:p>
            <a:r>
              <a:rPr lang="en-US" sz="2200" b="0" i="0" u="none" strike="noStrike" baseline="0" dirty="0">
                <a:latin typeface="Calibri" panose="020F0502020204030204" pitchFamily="34" charset="0"/>
              </a:rPr>
              <a:t>Next 4 columns represent the final goal information,</a:t>
            </a:r>
          </a:p>
          <a:p>
            <a:r>
              <a:rPr lang="en-US" sz="2200" b="0" i="0" u="none" strike="noStrike" baseline="0" dirty="0">
                <a:latin typeface="Calibri" panose="020F0502020204030204" pitchFamily="34" charset="0"/>
              </a:rPr>
              <a:t>Next 4 columns represent the local goal information,</a:t>
            </a:r>
          </a:p>
          <a:p>
            <a:r>
              <a:rPr lang="en-US" sz="2200" b="0" i="0" u="none" strike="noStrike" baseline="0" dirty="0">
                <a:latin typeface="Calibri" panose="020F0502020204030204" pitchFamily="34" charset="0"/>
              </a:rPr>
              <a:t>Next 4 columns represent the robot's current position and pose information,</a:t>
            </a:r>
          </a:p>
          <a:p>
            <a:r>
              <a:rPr lang="en-US" sz="2200" b="0" i="0" u="none" strike="noStrike" baseline="0" dirty="0">
                <a:latin typeface="Calibri" panose="020F0502020204030204" pitchFamily="34" charset="0"/>
              </a:rPr>
              <a:t>final 2 columns represent the commanded actions (the labels or output)</a:t>
            </a:r>
          </a:p>
          <a:p>
            <a:r>
              <a:rPr lang="en-IN" sz="2200" dirty="0"/>
              <a:t>Two environments were considered (two different samplings)</a:t>
            </a:r>
          </a:p>
          <a:p>
            <a:r>
              <a:rPr lang="en-IN" sz="2200" b="0" i="0" u="none" strike="noStrike" baseline="0" dirty="0">
                <a:latin typeface="Calibri" panose="020F0502020204030204" pitchFamily="34" charset="0"/>
              </a:rPr>
              <a:t>1. A corridor scenario with moving obstacles</a:t>
            </a:r>
          </a:p>
          <a:p>
            <a:r>
              <a:rPr lang="en-US" sz="2200" b="0" i="0" u="none" strike="noStrike" baseline="0" dirty="0">
                <a:latin typeface="Calibri" panose="020F0502020204030204" pitchFamily="34" charset="0"/>
              </a:rPr>
              <a:t>2. An open box/hall environment with moving obstacles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5951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44505-F388-A722-0111-863FF7D3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Pipeline Followed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8F65-3A20-85CB-93A4-9A76E919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features and data</a:t>
            </a:r>
          </a:p>
          <a:p>
            <a:pPr>
              <a:lnSpc>
                <a:spcPct val="107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pre-processing</a:t>
            </a:r>
          </a:p>
          <a:p>
            <a:pPr>
              <a:lnSpc>
                <a:spcPct val="107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input data into training and validation with an 80:20 ratio</a:t>
            </a:r>
          </a:p>
          <a:p>
            <a:pPr>
              <a:lnSpc>
                <a:spcPct val="107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model and hyperparameter (in this case one because of time complexity)</a:t>
            </a:r>
          </a:p>
          <a:p>
            <a:pPr>
              <a:lnSpc>
                <a:spcPct val="107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with the input and change the parameter to find the optimal weights</a:t>
            </a:r>
          </a:p>
          <a:p>
            <a:pPr>
              <a:lnSpc>
                <a:spcPct val="107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validation data with training and find the new weights using the parameter value selected above</a:t>
            </a:r>
          </a:p>
          <a:p>
            <a:pPr>
              <a:lnSpc>
                <a:spcPct val="107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outputs from training and testing</a:t>
            </a:r>
          </a:p>
          <a:p>
            <a:pPr>
              <a:lnSpc>
                <a:spcPct val="107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in-sample, validation, and out-sample R2 scores and MSE</a:t>
            </a:r>
          </a:p>
        </p:txBody>
      </p:sp>
    </p:spTree>
    <p:extLst>
      <p:ext uri="{BB962C8B-B14F-4D97-AF65-F5344CB8AC3E}">
        <p14:creationId xmlns:p14="http://schemas.microsoft.com/office/powerpoint/2010/main" val="3297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7970-6EEC-4F57-8B3E-460CC67F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 Cleaning and scaling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6A66-1065-3F92-7884-A7BCCB1A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was performed to check the following major flaws within the input data: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converted to NumPy float64 format for data type consistency?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 number of rows consistent?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Presence of any null value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Repeated/Stagnant or Unchanging data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Outliers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80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879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83FB7-BB88-CD0B-76B6-D38FB47F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Feature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dirty="0"/>
              <a:t>Selection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6494-1044-EB96-C3F3-E46FA342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 from the local goal position is one of the costs in MPC.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 from the final goal position is one of the costs in MPC.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Angular error in shortest trajectory to local goal and vehicle heading angle is another cost in MPC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21567FD-428B-FC44-1F4A-A13F26EF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69" y="1782981"/>
            <a:ext cx="5720514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77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83FB7-BB88-CD0B-76B6-D38FB47F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Feature</a:t>
            </a:r>
            <a:r>
              <a:rPr lang="en-IN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/>
              <a:t>Selection</a:t>
            </a:r>
            <a:br>
              <a:rPr lang="en-IN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6494-1044-EB96-C3F3-E46FA342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Angular error in shortest trajectory to final goal and vehicle heading angle</a:t>
            </a: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Lidar output in LOS (Line of Sight) of the robot is basically at the 540th index of lidar</a:t>
            </a: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Lidar output towards the shortest trajectory for the local goal-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was computed using the slope of the shortest trajectory and angular difference calculated above.</a:t>
            </a: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Lidar output towards the shortest trajectory for the final goal</a:t>
            </a:r>
          </a:p>
          <a:p>
            <a:pPr marL="342900" lvl="0" indent="-342900"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the robot can travel towards the shortest trajectory for the local goal</a:t>
            </a:r>
          </a:p>
          <a:p>
            <a:pPr marL="342900" lvl="0" indent="-342900"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83FB7-BB88-CD0B-76B6-D38FB47F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dirty="0"/>
              <a:t>Feature</a:t>
            </a:r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dirty="0"/>
              <a:t>Selection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6494-1044-EB96-C3F3-E46FA342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175657"/>
            <a:ext cx="4008384" cy="500130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spcAft>
                <a:spcPts val="800"/>
              </a:spcAft>
              <a:buSzPts val="12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the robot can travel towards the shortest trajectory for the final goal</a:t>
            </a:r>
          </a:p>
          <a:p>
            <a:pPr marL="228600">
              <a:spcAft>
                <a:spcPts val="800"/>
              </a:spcAft>
            </a:pPr>
            <a:r>
              <a:rPr lang="en-IN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limitation in output velocity and omega is also be considered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velocity &lt; Max bot velocity (found from given data)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Predicted omega &lt; Max bot omega (found from given data)</a:t>
            </a:r>
          </a:p>
          <a:p>
            <a:pPr marL="342900" lvl="0" indent="-342900">
              <a:spcAft>
                <a:spcPts val="800"/>
              </a:spcAft>
              <a:buFont typeface="Times New Roman" panose="02020603050405020304" pitchFamily="18" charset="0"/>
              <a:buChar char="-"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65BC88E-E4E5-0CCC-854F-17A6FFE8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069" y="1321553"/>
            <a:ext cx="6037220" cy="436189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876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6E420-85A9-F474-22D9-B6B1BC03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Metrics Considered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0E1B-2092-6729-EAB1-B842F5B7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9088"/>
            <a:ext cx="6906491" cy="5857875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was to work towards accuracy and reducing the squared error in prediction in the R2 score.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limited by max and min values of velocities, angles, and distance.</a:t>
            </a:r>
          </a:p>
          <a:p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error estimators to be used were:</a:t>
            </a:r>
          </a:p>
          <a:p>
            <a:pPr lvl="1"/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R2 score  -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provides an indication of goodness of fit and therefore a measure of how well-unseen samples are likely to be predicted by the model, through the proportion of explained variance.</a:t>
            </a:r>
          </a:p>
          <a:p>
            <a:pPr marL="457200" lvl="1" indent="0">
              <a:buNone/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   Max is 1.0 and min can be negative (implying bad fit)</a:t>
            </a: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IN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MSE (Mean Squared Error):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needs to be as low as possible and helps in tuning hyperparameters and reducing learning loss.</a:t>
            </a:r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IN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en-IN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008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12727-8FB7-D270-FFEE-16702524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Models Considered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94A7-F994-36A0-34CF-AE51D9F4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models considered for the projects are: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 for its simplicity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SVM for personal exploration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 Boost by Nvidia for its speed and accuracy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Multilayer Perceptron for personal exploration and also due to its performance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large data set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476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834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Input Data</vt:lpstr>
      <vt:lpstr>Pipeline Followed</vt:lpstr>
      <vt:lpstr>Data Cleaning and scaling</vt:lpstr>
      <vt:lpstr>Feature Selection </vt:lpstr>
      <vt:lpstr>Feature Selection </vt:lpstr>
      <vt:lpstr>Feature Selection </vt:lpstr>
      <vt:lpstr>Metrics Considered</vt:lpstr>
      <vt:lpstr>Models Considered</vt:lpstr>
      <vt:lpstr>Model Delivered   XG Boost </vt:lpstr>
      <vt:lpstr>Velocity Prediction for Box data</vt:lpstr>
      <vt:lpstr>Omega Prediction for Box data</vt:lpstr>
      <vt:lpstr>Velocity Prediction for Box data</vt:lpstr>
      <vt:lpstr>Omega Prediction for Box data</vt:lpstr>
      <vt:lpstr>Velocity Prediction for Box data</vt:lpstr>
      <vt:lpstr>Omega Prediction for Box data</vt:lpstr>
      <vt:lpstr>Velocity Prediction for Corridor data (Validated)</vt:lpstr>
      <vt:lpstr>Omega Prediction for Corridor data (Validated)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Risahabh Singh</dc:creator>
  <cp:lastModifiedBy>Risahabh Singh</cp:lastModifiedBy>
  <cp:revision>70</cp:revision>
  <dcterms:created xsi:type="dcterms:W3CDTF">2022-12-13T03:51:09Z</dcterms:created>
  <dcterms:modified xsi:type="dcterms:W3CDTF">2022-12-14T10:53:48Z</dcterms:modified>
</cp:coreProperties>
</file>