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7"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B22AFDF-B2EF-4735-B59C-86D97358B811}" type="datetimeFigureOut">
              <a:rPr lang="en-IN" smtClean="0"/>
              <a:t>10-08-2024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5026EC9-3E6A-4438-9835-C45ECFA7D80C}" type="slidenum">
              <a:rPr lang="en-IN" smtClean="0"/>
              <a:t>‹#›</a:t>
            </a:fld>
            <a:endParaRPr lang="en-IN"/>
          </a:p>
        </p:txBody>
      </p:sp>
    </p:spTree>
    <p:extLst>
      <p:ext uri="{BB962C8B-B14F-4D97-AF65-F5344CB8AC3E}">
        <p14:creationId xmlns:p14="http://schemas.microsoft.com/office/powerpoint/2010/main" val="35279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2AFDF-B2EF-4735-B59C-86D97358B811}"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26EC9-3E6A-4438-9835-C45ECFA7D80C}" type="slidenum">
              <a:rPr lang="en-IN" smtClean="0"/>
              <a:t>‹#›</a:t>
            </a:fld>
            <a:endParaRPr lang="en-IN"/>
          </a:p>
        </p:txBody>
      </p:sp>
    </p:spTree>
    <p:extLst>
      <p:ext uri="{BB962C8B-B14F-4D97-AF65-F5344CB8AC3E}">
        <p14:creationId xmlns:p14="http://schemas.microsoft.com/office/powerpoint/2010/main" val="34744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B22AFDF-B2EF-4735-B59C-86D97358B811}" type="datetimeFigureOut">
              <a:rPr lang="en-IN" smtClean="0"/>
              <a:t>10-08-2024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E5026EC9-3E6A-4438-9835-C45ECFA7D80C}" type="slidenum">
              <a:rPr lang="en-IN" smtClean="0"/>
              <a:t>‹#›</a:t>
            </a:fld>
            <a:endParaRPr lang="en-IN"/>
          </a:p>
        </p:txBody>
      </p:sp>
    </p:spTree>
    <p:extLst>
      <p:ext uri="{BB962C8B-B14F-4D97-AF65-F5344CB8AC3E}">
        <p14:creationId xmlns:p14="http://schemas.microsoft.com/office/powerpoint/2010/main" val="24099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2AFDF-B2EF-4735-B59C-86D97358B811}"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26EC9-3E6A-4438-9835-C45ECFA7D80C}" type="slidenum">
              <a:rPr lang="en-IN" smtClean="0"/>
              <a:t>‹#›</a:t>
            </a:fld>
            <a:endParaRPr lang="en-IN"/>
          </a:p>
        </p:txBody>
      </p:sp>
    </p:spTree>
    <p:extLst>
      <p:ext uri="{BB962C8B-B14F-4D97-AF65-F5344CB8AC3E}">
        <p14:creationId xmlns:p14="http://schemas.microsoft.com/office/powerpoint/2010/main" val="345609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1B22AFDF-B2EF-4735-B59C-86D97358B811}" type="datetimeFigureOut">
              <a:rPr lang="en-IN" smtClean="0"/>
              <a:t>10-08-2024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5026EC9-3E6A-4438-9835-C45ECFA7D80C}" type="slidenum">
              <a:rPr lang="en-IN" smtClean="0"/>
              <a:t>‹#›</a:t>
            </a:fld>
            <a:endParaRPr lang="en-IN"/>
          </a:p>
        </p:txBody>
      </p:sp>
    </p:spTree>
    <p:extLst>
      <p:ext uri="{BB962C8B-B14F-4D97-AF65-F5344CB8AC3E}">
        <p14:creationId xmlns:p14="http://schemas.microsoft.com/office/powerpoint/2010/main" val="265976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22AFDF-B2EF-4735-B59C-86D97358B811}"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26EC9-3E6A-4438-9835-C45ECFA7D80C}" type="slidenum">
              <a:rPr lang="en-IN" smtClean="0"/>
              <a:t>‹#›</a:t>
            </a:fld>
            <a:endParaRPr lang="en-IN"/>
          </a:p>
        </p:txBody>
      </p:sp>
    </p:spTree>
    <p:extLst>
      <p:ext uri="{BB962C8B-B14F-4D97-AF65-F5344CB8AC3E}">
        <p14:creationId xmlns:p14="http://schemas.microsoft.com/office/powerpoint/2010/main" val="152279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22AFDF-B2EF-4735-B59C-86D97358B811}" type="datetimeFigureOut">
              <a:rPr lang="en-IN" smtClean="0"/>
              <a:t>10-08-2024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026EC9-3E6A-4438-9835-C45ECFA7D80C}" type="slidenum">
              <a:rPr lang="en-IN" smtClean="0"/>
              <a:t>‹#›</a:t>
            </a:fld>
            <a:endParaRPr lang="en-IN"/>
          </a:p>
        </p:txBody>
      </p:sp>
    </p:spTree>
    <p:extLst>
      <p:ext uri="{BB962C8B-B14F-4D97-AF65-F5344CB8AC3E}">
        <p14:creationId xmlns:p14="http://schemas.microsoft.com/office/powerpoint/2010/main" val="2816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22AFDF-B2EF-4735-B59C-86D97358B811}" type="datetimeFigureOut">
              <a:rPr lang="en-IN" smtClean="0"/>
              <a:t>10-08-2024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026EC9-3E6A-4438-9835-C45ECFA7D80C}" type="slidenum">
              <a:rPr lang="en-IN" smtClean="0"/>
              <a:t>‹#›</a:t>
            </a:fld>
            <a:endParaRPr lang="en-IN"/>
          </a:p>
        </p:txBody>
      </p:sp>
    </p:spTree>
    <p:extLst>
      <p:ext uri="{BB962C8B-B14F-4D97-AF65-F5344CB8AC3E}">
        <p14:creationId xmlns:p14="http://schemas.microsoft.com/office/powerpoint/2010/main" val="417278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2AFDF-B2EF-4735-B59C-86D97358B811}" type="datetimeFigureOut">
              <a:rPr lang="en-IN" smtClean="0"/>
              <a:t>10-08-2024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026EC9-3E6A-4438-9835-C45ECFA7D80C}" type="slidenum">
              <a:rPr lang="en-IN" smtClean="0"/>
              <a:t>‹#›</a:t>
            </a:fld>
            <a:endParaRPr lang="en-IN"/>
          </a:p>
        </p:txBody>
      </p:sp>
    </p:spTree>
    <p:extLst>
      <p:ext uri="{BB962C8B-B14F-4D97-AF65-F5344CB8AC3E}">
        <p14:creationId xmlns:p14="http://schemas.microsoft.com/office/powerpoint/2010/main" val="87552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22AFDF-B2EF-4735-B59C-86D97358B811}"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26EC9-3E6A-4438-9835-C45ECFA7D80C}" type="slidenum">
              <a:rPr lang="en-IN" smtClean="0"/>
              <a:t>‹#›</a:t>
            </a:fld>
            <a:endParaRPr lang="en-IN"/>
          </a:p>
        </p:txBody>
      </p:sp>
    </p:spTree>
    <p:extLst>
      <p:ext uri="{BB962C8B-B14F-4D97-AF65-F5344CB8AC3E}">
        <p14:creationId xmlns:p14="http://schemas.microsoft.com/office/powerpoint/2010/main" val="29035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22AFDF-B2EF-4735-B59C-86D97358B811}"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26EC9-3E6A-4438-9835-C45ECFA7D80C}" type="slidenum">
              <a:rPr lang="en-IN" smtClean="0"/>
              <a:t>‹#›</a:t>
            </a:fld>
            <a:endParaRPr lang="en-IN"/>
          </a:p>
        </p:txBody>
      </p:sp>
    </p:spTree>
    <p:extLst>
      <p:ext uri="{BB962C8B-B14F-4D97-AF65-F5344CB8AC3E}">
        <p14:creationId xmlns:p14="http://schemas.microsoft.com/office/powerpoint/2010/main" val="140797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B22AFDF-B2EF-4735-B59C-86D97358B811}" type="datetimeFigureOut">
              <a:rPr lang="en-IN" smtClean="0"/>
              <a:t>10-08-2024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5026EC9-3E6A-4438-9835-C45ECFA7D80C}" type="slidenum">
              <a:rPr lang="en-IN" smtClean="0"/>
              <a:t>‹#›</a:t>
            </a:fld>
            <a:endParaRPr lang="en-IN"/>
          </a:p>
        </p:txBody>
      </p:sp>
    </p:spTree>
    <p:extLst>
      <p:ext uri="{BB962C8B-B14F-4D97-AF65-F5344CB8AC3E}">
        <p14:creationId xmlns:p14="http://schemas.microsoft.com/office/powerpoint/2010/main" val="79501959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GRI%20and%20SASB%20Framework%20Company%20Data.xls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ESG_Indicators_Refititiv_Eikon.xlsx" TargetMode="External"/><Relationship Id="rId2" Type="http://schemas.openxmlformats.org/officeDocument/2006/relationships/hyperlink" Target="https://en.wikipedia.org/wiki/The_Refinitiv_Business_Classification"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illustration-on-emission-category-score-calculation-for-water-related-utilities.xls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illustration-on-esg-score-calculation.xlsx"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C5F1-0657-E800-9F1B-D8728BEF2892}"/>
              </a:ext>
            </a:extLst>
          </p:cNvPr>
          <p:cNvSpPr>
            <a:spLocks noGrp="1"/>
          </p:cNvSpPr>
          <p:nvPr>
            <p:ph type="ctrTitle"/>
          </p:nvPr>
        </p:nvSpPr>
        <p:spPr>
          <a:xfrm>
            <a:off x="360217" y="2156259"/>
            <a:ext cx="11471565" cy="1739347"/>
          </a:xfrm>
        </p:spPr>
        <p:txBody>
          <a:bodyPr>
            <a:normAutofit/>
          </a:bodyPr>
          <a:lstStyle/>
          <a:p>
            <a:r>
              <a:rPr lang="en-IN" sz="4800" b="1" cap="none" dirty="0">
                <a:solidFill>
                  <a:schemeClr val="accent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ESG Methodology and the</a:t>
            </a:r>
            <a:br>
              <a:rPr lang="en-IN" sz="4800" b="1" cap="none" dirty="0">
                <a:solidFill>
                  <a:schemeClr val="accent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br>
            <a:r>
              <a:rPr lang="en-IN" sz="4800" b="1" cap="none" dirty="0">
                <a:solidFill>
                  <a:schemeClr val="accent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Current Market scenario</a:t>
            </a:r>
          </a:p>
        </p:txBody>
      </p:sp>
      <p:sp>
        <p:nvSpPr>
          <p:cNvPr id="3" name="Subtitle 2">
            <a:extLst>
              <a:ext uri="{FF2B5EF4-FFF2-40B4-BE49-F238E27FC236}">
                <a16:creationId xmlns:a16="http://schemas.microsoft.com/office/drawing/2014/main" id="{0F9D2026-ECCD-97AF-3708-A0869CC21206}"/>
              </a:ext>
            </a:extLst>
          </p:cNvPr>
          <p:cNvSpPr>
            <a:spLocks noGrp="1"/>
          </p:cNvSpPr>
          <p:nvPr>
            <p:ph type="subTitle" idx="1"/>
          </p:nvPr>
        </p:nvSpPr>
        <p:spPr>
          <a:xfrm>
            <a:off x="-1" y="4032726"/>
            <a:ext cx="12192000" cy="388690"/>
          </a:xfrm>
        </p:spPr>
        <p:txBody>
          <a:bodyPr/>
          <a:lstStyle/>
          <a:p>
            <a:pPr>
              <a:lnSpc>
                <a:spcPct val="50000"/>
              </a:lnSpc>
              <a:spcAft>
                <a:spcPts val="0"/>
              </a:spcAft>
            </a:pPr>
            <a:r>
              <a:rPr lang="en-IN" dirty="0">
                <a:solidFill>
                  <a:schemeClr val="bg2"/>
                </a:solidFill>
                <a:latin typeface="CMU Bright" panose="02000603000000000000" pitchFamily="2" charset="0"/>
                <a:ea typeface="CMU Bright" panose="02000603000000000000" pitchFamily="2" charset="0"/>
                <a:cs typeface="CMU Bright" panose="02000603000000000000" pitchFamily="2" charset="0"/>
              </a:rPr>
              <a:t>CS F366: DESIGN PROJECT: </a:t>
            </a:r>
            <a:r>
              <a:rPr lang="en-IN" b="1" u="sng" dirty="0">
                <a:solidFill>
                  <a:schemeClr val="bg2"/>
                </a:solidFill>
                <a:latin typeface="CMU Bright" panose="02000603000000000000" pitchFamily="2" charset="0"/>
                <a:ea typeface="CMU Bright" panose="02000603000000000000" pitchFamily="2" charset="0"/>
                <a:cs typeface="CMU Bright" panose="02000603000000000000" pitchFamily="2" charset="0"/>
              </a:rPr>
              <a:t>NLP TECHNIQUES IN ESG</a:t>
            </a:r>
          </a:p>
        </p:txBody>
      </p:sp>
      <p:sp>
        <p:nvSpPr>
          <p:cNvPr id="4" name="Subtitle 2">
            <a:extLst>
              <a:ext uri="{FF2B5EF4-FFF2-40B4-BE49-F238E27FC236}">
                <a16:creationId xmlns:a16="http://schemas.microsoft.com/office/drawing/2014/main" id="{0E0E28D3-33B9-228F-D421-E7DC4EDF181A}"/>
              </a:ext>
            </a:extLst>
          </p:cNvPr>
          <p:cNvSpPr txBox="1">
            <a:spLocks/>
          </p:cNvSpPr>
          <p:nvPr/>
        </p:nvSpPr>
        <p:spPr>
          <a:xfrm>
            <a:off x="1523999" y="4421416"/>
            <a:ext cx="9144000" cy="13092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spcAft>
                <a:spcPts val="0"/>
              </a:spcAft>
            </a:pPr>
            <a:r>
              <a:rPr lang="en-IN" dirty="0">
                <a:latin typeface="CMU Bright" panose="02000603000000000000" pitchFamily="2" charset="0"/>
                <a:ea typeface="CMU Bright" panose="02000603000000000000" pitchFamily="2" charset="0"/>
                <a:cs typeface="CMU Bright" panose="02000603000000000000" pitchFamily="2" charset="0"/>
              </a:rPr>
              <a:t>Presented By:</a:t>
            </a:r>
          </a:p>
          <a:p>
            <a:pPr>
              <a:spcAft>
                <a:spcPts val="0"/>
              </a:spcAft>
            </a:pPr>
            <a:r>
              <a:rPr lang="en-IN" b="1" dirty="0">
                <a:latin typeface="CMU Bright" panose="02000603000000000000" pitchFamily="2" charset="0"/>
                <a:ea typeface="CMU Bright" panose="02000603000000000000" pitchFamily="2" charset="0"/>
                <a:cs typeface="CMU Bright" panose="02000603000000000000" pitchFamily="2" charset="0"/>
              </a:rPr>
              <a:t>Rishabh Patil</a:t>
            </a:r>
          </a:p>
          <a:p>
            <a:pPr>
              <a:spcAft>
                <a:spcPts val="0"/>
              </a:spcAft>
            </a:pPr>
            <a:r>
              <a:rPr lang="en-IN" b="1" dirty="0">
                <a:latin typeface="CMU Bright" panose="02000603000000000000" pitchFamily="2" charset="0"/>
                <a:ea typeface="CMU Bright" panose="02000603000000000000" pitchFamily="2" charset="0"/>
                <a:cs typeface="CMU Bright" panose="02000603000000000000" pitchFamily="2" charset="0"/>
              </a:rPr>
              <a:t>2021A7PS0464H</a:t>
            </a:r>
          </a:p>
        </p:txBody>
      </p:sp>
    </p:spTree>
    <p:extLst>
      <p:ext uri="{BB962C8B-B14F-4D97-AF65-F5344CB8AC3E}">
        <p14:creationId xmlns:p14="http://schemas.microsoft.com/office/powerpoint/2010/main" val="2480606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DF-8444-5E07-2856-6308787F41AB}"/>
              </a:ext>
            </a:extLst>
          </p:cNvPr>
          <p:cNvSpPr>
            <a:spLocks noGrp="1"/>
          </p:cNvSpPr>
          <p:nvPr>
            <p:ph type="title"/>
          </p:nvPr>
        </p:nvSpPr>
        <p:spPr/>
        <p:txBody>
          <a:bodyPr/>
          <a:lstStyle/>
          <a:p>
            <a:pPr algn="ctr"/>
            <a:r>
              <a:rPr lang="en-US" b="1" cap="none"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Role of Frameworks(GRI and SASB)</a:t>
            </a:r>
            <a:endParaRPr lang="en-IN" b="1"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endParaRPr>
          </a:p>
        </p:txBody>
      </p:sp>
      <p:sp>
        <p:nvSpPr>
          <p:cNvPr id="3" name="Content Placeholder 2">
            <a:extLst>
              <a:ext uri="{FF2B5EF4-FFF2-40B4-BE49-F238E27FC236}">
                <a16:creationId xmlns:a16="http://schemas.microsoft.com/office/drawing/2014/main" id="{64124282-CE58-0180-BA58-1C48ADDD01C3}"/>
              </a:ext>
            </a:extLst>
          </p:cNvPr>
          <p:cNvSpPr>
            <a:spLocks noGrp="1"/>
          </p:cNvSpPr>
          <p:nvPr>
            <p:ph idx="1"/>
          </p:nvPr>
        </p:nvSpPr>
        <p:spPr>
          <a:xfrm>
            <a:off x="184106" y="2011680"/>
            <a:ext cx="11795147" cy="4511858"/>
          </a:xfrm>
        </p:spPr>
        <p:txBody>
          <a:bodyPr>
            <a:normAutofit/>
          </a:bodyPr>
          <a:lstStyle/>
          <a:p>
            <a:pPr lvl="1"/>
            <a:r>
              <a:rPr lang="en-US" b="1" dirty="0">
                <a:latin typeface="CMU Sans Serif" panose="02000603000000000000" pitchFamily="2" charset="0"/>
                <a:ea typeface="CMU Sans Serif" panose="02000603000000000000" pitchFamily="2" charset="0"/>
                <a:cs typeface="CMU Sans Serif" panose="02000603000000000000" pitchFamily="2" charset="0"/>
              </a:rPr>
              <a:t>ESG Frameworks are structured guidelines and standards that companies use to disclose information about their sustainability and ethical practices.</a:t>
            </a:r>
          </a:p>
          <a:p>
            <a:pPr lvl="1"/>
            <a:r>
              <a:rPr lang="en-US" b="1" dirty="0">
                <a:latin typeface="CMU Sans Serif" panose="02000603000000000000" pitchFamily="2" charset="0"/>
                <a:ea typeface="CMU Sans Serif" panose="02000603000000000000" pitchFamily="2" charset="0"/>
                <a:cs typeface="CMU Sans Serif" panose="02000603000000000000" pitchFamily="2" charset="0"/>
              </a:rPr>
              <a:t>GRI(Global Reporting Initiative) and SASB(Sustainability Accounting Standards Board) are two leading sustainability reporting standards, each serving different audiences. GRI focuses on a broad range of stakeholders, including communities, employees, and customers, while SASB is primarily investor-focused and emphasizes financial materiality</a:t>
            </a:r>
          </a:p>
          <a:p>
            <a:pPr lvl="1"/>
            <a:r>
              <a:rPr lang="en-US" b="1" dirty="0">
                <a:latin typeface="CMU Sans Serif" panose="02000603000000000000" pitchFamily="2" charset="0"/>
                <a:ea typeface="CMU Sans Serif" panose="02000603000000000000" pitchFamily="2" charset="0"/>
                <a:cs typeface="CMU Sans Serif" panose="02000603000000000000" pitchFamily="2" charset="0"/>
              </a:rPr>
              <a:t>GRI provides a broad view of a company’s impact on the environment, society, and economy, while SASB narrows down on industry-specific financial impacts.</a:t>
            </a:r>
          </a:p>
          <a:p>
            <a:pPr lvl="1"/>
            <a:endParaRPr lang="en-US" b="1" dirty="0">
              <a:latin typeface="CMU Sans Serif" panose="02000603000000000000" pitchFamily="2" charset="0"/>
              <a:ea typeface="CMU Sans Serif" panose="02000603000000000000" pitchFamily="2" charset="0"/>
              <a:cs typeface="CMU Sans Serif" panose="02000603000000000000" pitchFamily="2" charset="0"/>
            </a:endParaRPr>
          </a:p>
          <a:p>
            <a:pPr lvl="1"/>
            <a:r>
              <a:rPr lang="en-US" b="1" dirty="0">
                <a:latin typeface="CMU Sans Serif" panose="02000603000000000000" pitchFamily="2" charset="0"/>
                <a:ea typeface="CMU Sans Serif" panose="02000603000000000000" pitchFamily="2" charset="0"/>
                <a:cs typeface="CMU Sans Serif" panose="02000603000000000000" pitchFamily="2" charset="0"/>
              </a:rPr>
              <a:t>One of the central issues of the ESG ratings is the use of varied data that rating agencies use resulting in irregular ratings. With companies complying to GRI and SASB, the data reported by companies is structured and allows less room for (deliberate) deviation.</a:t>
            </a:r>
          </a:p>
          <a:p>
            <a:pPr lvl="1"/>
            <a:r>
              <a:rPr lang="en-US" b="1" dirty="0">
                <a:latin typeface="CMU Sans Serif" panose="02000603000000000000" pitchFamily="2" charset="0"/>
                <a:ea typeface="CMU Sans Serif" panose="02000603000000000000" pitchFamily="2" charset="0"/>
                <a:cs typeface="CMU Sans Serif" panose="02000603000000000000" pitchFamily="2" charset="0"/>
                <a:hlinkClick r:id="rId2" action="ppaction://hlinkfile"/>
              </a:rPr>
              <a:t>How companies comply to GRI and SASB</a:t>
            </a:r>
            <a:endParaRPr lang="en-US" b="1"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1383493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DF-8444-5E07-2856-6308787F41AB}"/>
              </a:ext>
            </a:extLst>
          </p:cNvPr>
          <p:cNvSpPr>
            <a:spLocks noGrp="1"/>
          </p:cNvSpPr>
          <p:nvPr>
            <p:ph type="title"/>
          </p:nvPr>
        </p:nvSpPr>
        <p:spPr/>
        <p:txBody>
          <a:bodyPr/>
          <a:lstStyle/>
          <a:p>
            <a:pPr algn="ctr"/>
            <a:r>
              <a:rPr lang="en-US" b="1" cap="none"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Role of Frameworks(GRI and SASB)</a:t>
            </a:r>
            <a:br>
              <a:rPr lang="en-US" b="1" cap="none"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br>
            <a:r>
              <a:rPr lang="en-US" b="1" cap="none"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…for Rating Agencies</a:t>
            </a:r>
            <a:endParaRPr lang="en-IN" b="1"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endParaRPr>
          </a:p>
        </p:txBody>
      </p:sp>
      <p:sp>
        <p:nvSpPr>
          <p:cNvPr id="3" name="Content Placeholder 2">
            <a:extLst>
              <a:ext uri="{FF2B5EF4-FFF2-40B4-BE49-F238E27FC236}">
                <a16:creationId xmlns:a16="http://schemas.microsoft.com/office/drawing/2014/main" id="{64124282-CE58-0180-BA58-1C48ADDD01C3}"/>
              </a:ext>
            </a:extLst>
          </p:cNvPr>
          <p:cNvSpPr>
            <a:spLocks noGrp="1"/>
          </p:cNvSpPr>
          <p:nvPr>
            <p:ph idx="1"/>
          </p:nvPr>
        </p:nvSpPr>
        <p:spPr>
          <a:xfrm>
            <a:off x="50292" y="2048256"/>
            <a:ext cx="12091416" cy="4873752"/>
          </a:xfrm>
        </p:spPr>
        <p:txBody>
          <a:bodyPr>
            <a:normAutofit/>
          </a:bodyPr>
          <a:lstStyle/>
          <a:p>
            <a:pPr lvl="1"/>
            <a:r>
              <a:rPr lang="en-US" b="1" dirty="0">
                <a:latin typeface="CMU Sans Serif" panose="02000603000000000000" pitchFamily="2" charset="0"/>
                <a:ea typeface="CMU Sans Serif" panose="02000603000000000000" pitchFamily="2" charset="0"/>
                <a:cs typeface="CMU Sans Serif" panose="02000603000000000000" pitchFamily="2" charset="0"/>
              </a:rPr>
              <a:t>The use of ESG frameworks by rating agencies ensures that their evaluations are grounded in accepted global standards, making the ratings more reliable for investors seeking to make informed decisions.</a:t>
            </a:r>
          </a:p>
          <a:p>
            <a:pPr lvl="1"/>
            <a:endParaRPr lang="en-US" b="1" dirty="0">
              <a:latin typeface="CMU Sans Serif" panose="02000603000000000000" pitchFamily="2" charset="0"/>
              <a:ea typeface="CMU Sans Serif" panose="02000603000000000000" pitchFamily="2" charset="0"/>
              <a:cs typeface="CMU Sans Serif" panose="02000603000000000000" pitchFamily="2" charset="0"/>
            </a:endParaRPr>
          </a:p>
          <a:p>
            <a:pPr marL="228600" lvl="1" indent="0">
              <a:buNone/>
            </a:pPr>
            <a:r>
              <a:rPr lang="en-US" b="1" dirty="0">
                <a:solidFill>
                  <a:schemeClr val="accent2"/>
                </a:solidFill>
                <a:latin typeface="CMU Sans Serif" panose="02000603000000000000" pitchFamily="2" charset="0"/>
                <a:ea typeface="CMU Sans Serif" panose="02000603000000000000" pitchFamily="2" charset="0"/>
                <a:cs typeface="CMU Sans Serif" panose="02000603000000000000" pitchFamily="2" charset="0"/>
              </a:rPr>
              <a:t>Why Does the Issue Still Persist? </a:t>
            </a:r>
            <a:r>
              <a:rPr lang="en-US" dirty="0">
                <a:solidFill>
                  <a:schemeClr val="bg2">
                    <a:lumMod val="40000"/>
                    <a:lumOff val="60000"/>
                  </a:schemeClr>
                </a:solidFill>
                <a:latin typeface="CMU Sans Serif" panose="02000603000000000000" pitchFamily="2" charset="0"/>
                <a:ea typeface="CMU Sans Serif" panose="02000603000000000000" pitchFamily="2" charset="0"/>
                <a:cs typeface="CMU Sans Serif" panose="02000603000000000000" pitchFamily="2" charset="0"/>
              </a:rPr>
              <a:t>(</a:t>
            </a:r>
            <a:r>
              <a:rPr lang="en-US" i="1" u="sng" dirty="0">
                <a:solidFill>
                  <a:schemeClr val="bg2">
                    <a:lumMod val="40000"/>
                    <a:lumOff val="60000"/>
                  </a:schemeClr>
                </a:solidFill>
                <a:latin typeface="CMU Sans Serif" panose="02000603000000000000" pitchFamily="2" charset="0"/>
                <a:ea typeface="CMU Sans Serif" panose="02000603000000000000" pitchFamily="2" charset="0"/>
                <a:cs typeface="CMU Sans Serif" panose="02000603000000000000" pitchFamily="2" charset="0"/>
              </a:rPr>
              <a:t>TLDR: The Materiality Matrix</a:t>
            </a:r>
            <a:r>
              <a:rPr lang="en-US" dirty="0">
                <a:solidFill>
                  <a:schemeClr val="bg2">
                    <a:lumMod val="40000"/>
                    <a:lumOff val="60000"/>
                  </a:schemeClr>
                </a:solidFill>
                <a:latin typeface="CMU Sans Serif" panose="02000603000000000000" pitchFamily="2" charset="0"/>
                <a:ea typeface="CMU Sans Serif" panose="02000603000000000000" pitchFamily="2" charset="0"/>
                <a:cs typeface="CMU Sans Serif" panose="02000603000000000000" pitchFamily="2" charset="0"/>
              </a:rPr>
              <a:t>)</a:t>
            </a:r>
          </a:p>
          <a:p>
            <a:pPr lvl="2"/>
            <a:r>
              <a:rPr lang="en-US" b="1" u="sng" dirty="0">
                <a:latin typeface="CMU Sans Serif" panose="02000603000000000000" pitchFamily="2" charset="0"/>
                <a:ea typeface="CMU Sans Serif" panose="02000603000000000000" pitchFamily="2" charset="0"/>
                <a:cs typeface="CMU Sans Serif" panose="02000603000000000000" pitchFamily="2" charset="0"/>
              </a:rPr>
              <a:t>Financial materiality</a:t>
            </a:r>
            <a:r>
              <a:rPr lang="en-US" b="1" dirty="0">
                <a:latin typeface="CMU Sans Serif" panose="02000603000000000000" pitchFamily="2" charset="0"/>
                <a:ea typeface="CMU Sans Serif" panose="02000603000000000000" pitchFamily="2" charset="0"/>
                <a:cs typeface="CMU Sans Serif" panose="02000603000000000000" pitchFamily="2" charset="0"/>
              </a:rPr>
              <a:t> refers to the relevance and significance of a specific issue, event, or piece of information to the financial performance of a company/industry.</a:t>
            </a:r>
          </a:p>
          <a:p>
            <a:pPr lvl="2"/>
            <a:r>
              <a:rPr lang="en-US" b="1" dirty="0">
                <a:latin typeface="CMU Sans Serif" panose="02000603000000000000" pitchFamily="2" charset="0"/>
                <a:ea typeface="CMU Sans Serif" panose="02000603000000000000" pitchFamily="2" charset="0"/>
                <a:cs typeface="CMU Sans Serif" panose="02000603000000000000" pitchFamily="2" charset="0"/>
              </a:rPr>
              <a:t>Materiality matrices used by different rating agencies are not regulated by a single overarching framework. Instead, they are typically developed by the rating agencies themselves.</a:t>
            </a:r>
          </a:p>
          <a:p>
            <a:pPr lvl="2"/>
            <a:r>
              <a:rPr lang="en-US" b="1" dirty="0">
                <a:latin typeface="CMU Sans Serif" panose="02000603000000000000" pitchFamily="2" charset="0"/>
                <a:ea typeface="CMU Sans Serif" panose="02000603000000000000" pitchFamily="2" charset="0"/>
                <a:cs typeface="CMU Sans Serif" panose="02000603000000000000" pitchFamily="2" charset="0"/>
              </a:rPr>
              <a:t>Many agencies draw guidance from established ESG frameworks and standards. For instance:</a:t>
            </a:r>
          </a:p>
          <a:p>
            <a:pPr marL="685800" lvl="3" indent="0">
              <a:buNone/>
            </a:pPr>
            <a:r>
              <a:rPr lang="en-US" b="1" dirty="0">
                <a:latin typeface="CMU Sans Serif" panose="02000603000000000000" pitchFamily="2" charset="0"/>
                <a:ea typeface="CMU Sans Serif" panose="02000603000000000000" pitchFamily="2" charset="0"/>
                <a:cs typeface="CMU Sans Serif" panose="02000603000000000000" pitchFamily="2" charset="0"/>
              </a:rPr>
              <a:t>	SASB,GRI,TCFD</a:t>
            </a:r>
          </a:p>
          <a:p>
            <a:pPr lvl="2"/>
            <a:r>
              <a:rPr lang="en-US" b="1" dirty="0">
                <a:latin typeface="CMU Sans Serif" panose="02000603000000000000" pitchFamily="2" charset="0"/>
                <a:ea typeface="CMU Sans Serif" panose="02000603000000000000" pitchFamily="2" charset="0"/>
                <a:cs typeface="CMU Sans Serif" panose="02000603000000000000" pitchFamily="2" charset="0"/>
              </a:rPr>
              <a:t>While these frameworks provide valuable guidance, </a:t>
            </a:r>
            <a:r>
              <a:rPr lang="en-US" b="1" u="sng" dirty="0">
                <a:latin typeface="CMU Sans Serif" panose="02000603000000000000" pitchFamily="2" charset="0"/>
                <a:ea typeface="CMU Sans Serif" panose="02000603000000000000" pitchFamily="2" charset="0"/>
                <a:cs typeface="CMU Sans Serif" panose="02000603000000000000" pitchFamily="2" charset="0"/>
              </a:rPr>
              <a:t>rating agencies are not required to strictly follow them, and they often modify or adapt these standards to fit their own rating models</a:t>
            </a:r>
            <a:r>
              <a:rPr lang="en-US" b="1" dirty="0">
                <a:latin typeface="CMU Sans Serif" panose="02000603000000000000" pitchFamily="2" charset="0"/>
                <a:ea typeface="CMU Sans Serif" panose="02000603000000000000" pitchFamily="2" charset="0"/>
                <a:cs typeface="CMU Sans Serif" panose="02000603000000000000" pitchFamily="2" charset="0"/>
              </a:rPr>
              <a:t>.</a:t>
            </a:r>
          </a:p>
          <a:p>
            <a:pPr lvl="2"/>
            <a:r>
              <a:rPr lang="en-US" b="1" dirty="0">
                <a:latin typeface="CMU Sans Serif" panose="02000603000000000000" pitchFamily="2" charset="0"/>
                <a:ea typeface="CMU Sans Serif" panose="02000603000000000000" pitchFamily="2" charset="0"/>
                <a:cs typeface="CMU Sans Serif" panose="02000603000000000000" pitchFamily="2" charset="0"/>
              </a:rPr>
              <a:t>Some agencies might offer detailed explanations of their materiality matrices, while others may provide only a high-level overview, keeping specific weightings and criteria proprietary.</a:t>
            </a:r>
          </a:p>
        </p:txBody>
      </p:sp>
    </p:spTree>
    <p:extLst>
      <p:ext uri="{BB962C8B-B14F-4D97-AF65-F5344CB8AC3E}">
        <p14:creationId xmlns:p14="http://schemas.microsoft.com/office/powerpoint/2010/main" val="30450312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E4CF2E-8689-7361-5ED5-49D23274B91E}"/>
              </a:ext>
            </a:extLst>
          </p:cNvPr>
          <p:cNvPicPr>
            <a:picLocks noChangeAspect="1"/>
          </p:cNvPicPr>
          <p:nvPr/>
        </p:nvPicPr>
        <p:blipFill>
          <a:blip r:embed="rId2"/>
          <a:stretch>
            <a:fillRect/>
          </a:stretch>
        </p:blipFill>
        <p:spPr>
          <a:xfrm>
            <a:off x="1186295" y="0"/>
            <a:ext cx="9819409" cy="6858000"/>
          </a:xfrm>
          <a:prstGeom prst="rect">
            <a:avLst/>
          </a:prstGeom>
        </p:spPr>
      </p:pic>
    </p:spTree>
    <p:extLst>
      <p:ext uri="{BB962C8B-B14F-4D97-AF65-F5344CB8AC3E}">
        <p14:creationId xmlns:p14="http://schemas.microsoft.com/office/powerpoint/2010/main" val="200059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DF-8444-5E07-2856-6308787F41AB}"/>
              </a:ext>
            </a:extLst>
          </p:cNvPr>
          <p:cNvSpPr>
            <a:spLocks noGrp="1"/>
          </p:cNvSpPr>
          <p:nvPr>
            <p:ph type="title"/>
          </p:nvPr>
        </p:nvSpPr>
        <p:spPr>
          <a:xfrm>
            <a:off x="128016" y="201168"/>
            <a:ext cx="5967984" cy="1508760"/>
          </a:xfrm>
        </p:spPr>
        <p:txBody>
          <a:bodyPr/>
          <a:lstStyle/>
          <a:p>
            <a:pPr algn="ctr"/>
            <a:r>
              <a:rPr lang="en-US" b="1" cap="none"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Comparison to Corporate Credit Ratings</a:t>
            </a:r>
            <a:endParaRPr lang="en-IN" b="1"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endParaRPr>
          </a:p>
        </p:txBody>
      </p:sp>
      <p:sp>
        <p:nvSpPr>
          <p:cNvPr id="3" name="Content Placeholder 2">
            <a:extLst>
              <a:ext uri="{FF2B5EF4-FFF2-40B4-BE49-F238E27FC236}">
                <a16:creationId xmlns:a16="http://schemas.microsoft.com/office/drawing/2014/main" id="{64124282-CE58-0180-BA58-1C48ADDD01C3}"/>
              </a:ext>
            </a:extLst>
          </p:cNvPr>
          <p:cNvSpPr>
            <a:spLocks noGrp="1"/>
          </p:cNvSpPr>
          <p:nvPr>
            <p:ph idx="1"/>
          </p:nvPr>
        </p:nvSpPr>
        <p:spPr>
          <a:xfrm>
            <a:off x="50292" y="2048256"/>
            <a:ext cx="5948172" cy="4873752"/>
          </a:xfrm>
        </p:spPr>
        <p:txBody>
          <a:bodyPr>
            <a:normAutofit/>
          </a:bodyPr>
          <a:lstStyle/>
          <a:p>
            <a:pPr lvl="1"/>
            <a:r>
              <a:rPr lang="en-US" b="1" dirty="0">
                <a:latin typeface="CMU Sans Serif" panose="02000603000000000000" pitchFamily="2" charset="0"/>
                <a:ea typeface="CMU Sans Serif" panose="02000603000000000000" pitchFamily="2" charset="0"/>
                <a:cs typeface="CMU Sans Serif" panose="02000603000000000000" pitchFamily="2" charset="0"/>
              </a:rPr>
              <a:t>On the surface level, ESG ratings and Corporate Credit Ratings look almost synonymous in terms of reporting. </a:t>
            </a:r>
          </a:p>
          <a:p>
            <a:pPr lvl="1"/>
            <a:r>
              <a:rPr lang="en-US" b="1" dirty="0">
                <a:latin typeface="CMU Sans Serif" panose="02000603000000000000" pitchFamily="2" charset="0"/>
                <a:ea typeface="CMU Sans Serif" panose="02000603000000000000" pitchFamily="2" charset="0"/>
                <a:cs typeface="CMU Sans Serif" panose="02000603000000000000" pitchFamily="2" charset="0"/>
              </a:rPr>
              <a:t>But, for the credit ratings there is a defines metric, </a:t>
            </a:r>
            <a:r>
              <a:rPr lang="en-US" b="1" dirty="0" err="1">
                <a:latin typeface="CMU Sans Serif" panose="02000603000000000000" pitchFamily="2" charset="0"/>
                <a:ea typeface="CMU Sans Serif" panose="02000603000000000000" pitchFamily="2" charset="0"/>
                <a:cs typeface="CMU Sans Serif" panose="02000603000000000000" pitchFamily="2" charset="0"/>
              </a:rPr>
              <a:t>i.e</a:t>
            </a:r>
            <a:r>
              <a:rPr lang="en-US" b="1" dirty="0">
                <a:latin typeface="CMU Sans Serif" panose="02000603000000000000" pitchFamily="2" charset="0"/>
                <a:ea typeface="CMU Sans Serif" panose="02000603000000000000" pitchFamily="2" charset="0"/>
                <a:cs typeface="CMU Sans Serif" panose="02000603000000000000" pitchFamily="2" charset="0"/>
              </a:rPr>
              <a:t>: Probability of Default, whereas ESG seems still less clear.</a:t>
            </a:r>
          </a:p>
          <a:p>
            <a:pPr lvl="1"/>
            <a:r>
              <a:rPr lang="en-US" b="1" dirty="0">
                <a:latin typeface="CMU Sans Serif" panose="02000603000000000000" pitchFamily="2" charset="0"/>
                <a:ea typeface="CMU Sans Serif" panose="02000603000000000000" pitchFamily="2" charset="0"/>
                <a:cs typeface="CMU Sans Serif" panose="02000603000000000000" pitchFamily="2" charset="0"/>
              </a:rPr>
              <a:t>Lack of Regulations.</a:t>
            </a:r>
          </a:p>
          <a:p>
            <a:pPr lvl="1"/>
            <a:r>
              <a:rPr lang="en-US" b="1" dirty="0">
                <a:latin typeface="CMU Sans Serif" panose="02000603000000000000" pitchFamily="2" charset="0"/>
                <a:ea typeface="CMU Sans Serif" panose="02000603000000000000" pitchFamily="2" charset="0"/>
                <a:cs typeface="CMU Sans Serif" panose="02000603000000000000" pitchFamily="2" charset="0"/>
              </a:rPr>
              <a:t>Lack of Proper Reporting and goal based assessment</a:t>
            </a:r>
          </a:p>
          <a:p>
            <a:pPr marL="228600" lvl="1" indent="0">
              <a:buNone/>
            </a:pPr>
            <a:endParaRPr lang="en-US" b="1" dirty="0">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6" name="Picture 5">
            <a:extLst>
              <a:ext uri="{FF2B5EF4-FFF2-40B4-BE49-F238E27FC236}">
                <a16:creationId xmlns:a16="http://schemas.microsoft.com/office/drawing/2014/main" id="{5D401790-A8CD-C28D-5622-5020E09F6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400" y="0"/>
            <a:ext cx="2975760" cy="6858000"/>
          </a:xfrm>
          <a:prstGeom prst="rect">
            <a:avLst/>
          </a:prstGeom>
        </p:spPr>
      </p:pic>
    </p:spTree>
    <p:extLst>
      <p:ext uri="{BB962C8B-B14F-4D97-AF65-F5344CB8AC3E}">
        <p14:creationId xmlns:p14="http://schemas.microsoft.com/office/powerpoint/2010/main" val="5120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C0543A-44F5-4C2F-B6B7-1EAA0EB64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10"/>
            <a:ext cx="12192000" cy="5631180"/>
          </a:xfrm>
          <a:prstGeom prst="rect">
            <a:avLst/>
          </a:prstGeom>
        </p:spPr>
      </p:pic>
    </p:spTree>
    <p:extLst>
      <p:ext uri="{BB962C8B-B14F-4D97-AF65-F5344CB8AC3E}">
        <p14:creationId xmlns:p14="http://schemas.microsoft.com/office/powerpoint/2010/main" val="1651195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DF-8444-5E07-2856-6308787F41AB}"/>
              </a:ext>
            </a:extLst>
          </p:cNvPr>
          <p:cNvSpPr>
            <a:spLocks noGrp="1"/>
          </p:cNvSpPr>
          <p:nvPr>
            <p:ph type="title"/>
          </p:nvPr>
        </p:nvSpPr>
        <p:spPr/>
        <p:txBody>
          <a:bodyPr/>
          <a:lstStyle/>
          <a:p>
            <a:pPr algn="ctr"/>
            <a:r>
              <a:rPr lang="en-US" b="1" cap="none"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Scope of Our Study</a:t>
            </a:r>
            <a:endParaRPr lang="en-IN" b="1"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endParaRPr>
          </a:p>
        </p:txBody>
      </p:sp>
      <p:sp>
        <p:nvSpPr>
          <p:cNvPr id="3" name="Content Placeholder 2">
            <a:extLst>
              <a:ext uri="{FF2B5EF4-FFF2-40B4-BE49-F238E27FC236}">
                <a16:creationId xmlns:a16="http://schemas.microsoft.com/office/drawing/2014/main" id="{64124282-CE58-0180-BA58-1C48ADDD01C3}"/>
              </a:ext>
            </a:extLst>
          </p:cNvPr>
          <p:cNvSpPr>
            <a:spLocks noGrp="1"/>
          </p:cNvSpPr>
          <p:nvPr>
            <p:ph idx="1"/>
          </p:nvPr>
        </p:nvSpPr>
        <p:spPr>
          <a:xfrm>
            <a:off x="184106" y="2011680"/>
            <a:ext cx="11795147" cy="4511858"/>
          </a:xfrm>
        </p:spPr>
        <p:txBody>
          <a:bodyPr>
            <a:normAutofit/>
          </a:bodyPr>
          <a:lstStyle/>
          <a:p>
            <a:pPr marL="685800" lvl="1" indent="-457200">
              <a:buAutoNum type="arabicPeriod"/>
            </a:pPr>
            <a:r>
              <a:rPr lang="en-US" b="1" dirty="0">
                <a:latin typeface="CMU Sans Serif" panose="02000603000000000000" pitchFamily="2" charset="0"/>
                <a:ea typeface="CMU Sans Serif" panose="02000603000000000000" pitchFamily="2" charset="0"/>
                <a:cs typeface="CMU Sans Serif" panose="02000603000000000000" pitchFamily="2" charset="0"/>
              </a:rPr>
              <a:t>Working on regulated data and data processing</a:t>
            </a:r>
          </a:p>
          <a:p>
            <a:pPr marL="685800" lvl="1" indent="-457200">
              <a:buAutoNum type="arabicPeriod"/>
            </a:pPr>
            <a:r>
              <a:rPr lang="en-US" b="1" dirty="0">
                <a:latin typeface="CMU Sans Serif" panose="02000603000000000000" pitchFamily="2" charset="0"/>
                <a:ea typeface="CMU Sans Serif" panose="02000603000000000000" pitchFamily="2" charset="0"/>
                <a:cs typeface="CMU Sans Serif" panose="02000603000000000000" pitchFamily="2" charset="0"/>
              </a:rPr>
              <a:t>Trying to shape pre-existing reports into regulatory formats</a:t>
            </a:r>
          </a:p>
          <a:p>
            <a:pPr marL="685800" lvl="1" indent="-457200">
              <a:buAutoNum type="arabicPeriod"/>
            </a:pPr>
            <a:r>
              <a:rPr lang="en-US" b="1" dirty="0">
                <a:latin typeface="CMU Sans Serif" panose="02000603000000000000" pitchFamily="2" charset="0"/>
                <a:ea typeface="CMU Sans Serif" panose="02000603000000000000" pitchFamily="2" charset="0"/>
                <a:cs typeface="CMU Sans Serif" panose="02000603000000000000" pitchFamily="2" charset="0"/>
              </a:rPr>
              <a:t>Unique and data based approach to the materiality matrix – lots of variables into play</a:t>
            </a:r>
          </a:p>
          <a:p>
            <a:pPr marL="685800" lvl="1" indent="-457200">
              <a:buAutoNum type="arabicPeriod"/>
            </a:pPr>
            <a:r>
              <a:rPr lang="en-US" b="1" dirty="0">
                <a:latin typeface="CMU Sans Serif" panose="02000603000000000000" pitchFamily="2" charset="0"/>
                <a:ea typeface="CMU Sans Serif" panose="02000603000000000000" pitchFamily="2" charset="0"/>
                <a:cs typeface="CMU Sans Serif" panose="02000603000000000000" pitchFamily="2" charset="0"/>
              </a:rPr>
              <a:t>(Maybe trying to merge a few frameworks)</a:t>
            </a:r>
          </a:p>
        </p:txBody>
      </p:sp>
    </p:spTree>
    <p:extLst>
      <p:ext uri="{BB962C8B-B14F-4D97-AF65-F5344CB8AC3E}">
        <p14:creationId xmlns:p14="http://schemas.microsoft.com/office/powerpoint/2010/main" val="40060137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DF-8444-5E07-2856-6308787F41AB}"/>
              </a:ext>
            </a:extLst>
          </p:cNvPr>
          <p:cNvSpPr>
            <a:spLocks noGrp="1"/>
          </p:cNvSpPr>
          <p:nvPr>
            <p:ph type="title"/>
          </p:nvPr>
        </p:nvSpPr>
        <p:spPr/>
        <p:txBody>
          <a:bodyPr/>
          <a:lstStyle/>
          <a:p>
            <a:pPr algn="ctr"/>
            <a:r>
              <a:rPr lang="en-IN" b="1" cap="none"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What is ESG?</a:t>
            </a:r>
            <a:endParaRPr lang="en-IN" b="1"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endParaRPr>
          </a:p>
        </p:txBody>
      </p:sp>
      <p:sp>
        <p:nvSpPr>
          <p:cNvPr id="3" name="Content Placeholder 2">
            <a:extLst>
              <a:ext uri="{FF2B5EF4-FFF2-40B4-BE49-F238E27FC236}">
                <a16:creationId xmlns:a16="http://schemas.microsoft.com/office/drawing/2014/main" id="{64124282-CE58-0180-BA58-1C48ADDD01C3}"/>
              </a:ext>
            </a:extLst>
          </p:cNvPr>
          <p:cNvSpPr>
            <a:spLocks noGrp="1"/>
          </p:cNvSpPr>
          <p:nvPr>
            <p:ph idx="1"/>
          </p:nvPr>
        </p:nvSpPr>
        <p:spPr>
          <a:xfrm>
            <a:off x="0" y="2011680"/>
            <a:ext cx="12192000" cy="4206240"/>
          </a:xfrm>
        </p:spPr>
        <p:txBody>
          <a:bodyPr>
            <a:normAutofit/>
          </a:bodyPr>
          <a:lstStyle/>
          <a:p>
            <a:r>
              <a:rPr lang="en-US" sz="2000" b="1" dirty="0">
                <a:latin typeface="CMU Sans Serif" panose="02000603000000000000" pitchFamily="2" charset="0"/>
                <a:ea typeface="CMU Sans Serif" panose="02000603000000000000" pitchFamily="2" charset="0"/>
                <a:cs typeface="CMU Sans Serif" panose="02000603000000000000" pitchFamily="2" charset="0"/>
              </a:rPr>
              <a:t>Environmental (E): Refers to the impact a company has on the environment, including factors like carbon emissions, waste management, and resource conservation.</a:t>
            </a:r>
          </a:p>
          <a:p>
            <a:r>
              <a:rPr lang="en-US" sz="2000" b="1" dirty="0">
                <a:latin typeface="CMU Sans Serif" panose="02000603000000000000" pitchFamily="2" charset="0"/>
                <a:ea typeface="CMU Sans Serif" panose="02000603000000000000" pitchFamily="2" charset="0"/>
                <a:cs typeface="CMU Sans Serif" panose="02000603000000000000" pitchFamily="2" charset="0"/>
              </a:rPr>
              <a:t>Social (S): Covers a company's relationships with employees, suppliers, customers, and communities. Key factors include labor practices, diversity, human rights, and community impact.</a:t>
            </a:r>
          </a:p>
          <a:p>
            <a:r>
              <a:rPr lang="en-US" sz="2000" b="1" dirty="0">
                <a:latin typeface="CMU Sans Serif" panose="02000603000000000000" pitchFamily="2" charset="0"/>
                <a:ea typeface="CMU Sans Serif" panose="02000603000000000000" pitchFamily="2" charset="0"/>
                <a:cs typeface="CMU Sans Serif" panose="02000603000000000000" pitchFamily="2" charset="0"/>
              </a:rPr>
              <a:t>Governance (G): Involves the internal practices and policies of a company, including executive pay, audits, internal controls, and shareholder rights.</a:t>
            </a:r>
          </a:p>
          <a:p>
            <a:r>
              <a:rPr lang="en-US" sz="2000" b="1" dirty="0">
                <a:latin typeface="CMU Sans Serif" panose="02000603000000000000" pitchFamily="2" charset="0"/>
                <a:ea typeface="CMU Sans Serif" panose="02000603000000000000" pitchFamily="2" charset="0"/>
                <a:cs typeface="CMU Sans Serif" panose="02000603000000000000" pitchFamily="2" charset="0"/>
              </a:rPr>
              <a:t>Importance of ESG:</a:t>
            </a:r>
          </a:p>
          <a:p>
            <a:pPr lvl="1">
              <a:buFont typeface="Arial" panose="020B0604020202020204" pitchFamily="34" charset="0"/>
              <a:buChar char="•"/>
            </a:pPr>
            <a:r>
              <a:rPr lang="en-US" b="1" dirty="0">
                <a:latin typeface="CMU Sans Serif" panose="02000603000000000000" pitchFamily="2" charset="0"/>
                <a:ea typeface="CMU Sans Serif" panose="02000603000000000000" pitchFamily="2" charset="0"/>
                <a:cs typeface="CMU Sans Serif" panose="02000603000000000000" pitchFamily="2" charset="0"/>
              </a:rPr>
              <a:t>Risk Management: ESG factors help companies manage risks that can impact their long-term sustainability.</a:t>
            </a:r>
          </a:p>
          <a:p>
            <a:pPr lvl="1">
              <a:buFont typeface="Arial" panose="020B0604020202020204" pitchFamily="34" charset="0"/>
              <a:buChar char="•"/>
            </a:pPr>
            <a:r>
              <a:rPr lang="en-US" b="1" dirty="0">
                <a:latin typeface="CMU Sans Serif" panose="02000603000000000000" pitchFamily="2" charset="0"/>
                <a:ea typeface="CMU Sans Serif" panose="02000603000000000000" pitchFamily="2" charset="0"/>
                <a:cs typeface="CMU Sans Serif" panose="02000603000000000000" pitchFamily="2" charset="0"/>
              </a:rPr>
              <a:t>Value Creation: Companies with strong ESG practices can build brand loyalty, attract better talent, and innovate more effectively.</a:t>
            </a:r>
          </a:p>
          <a:p>
            <a:endParaRPr lang="en-IN" sz="2000" b="1"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1760819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DF-8444-5E07-2856-6308787F41AB}"/>
              </a:ext>
            </a:extLst>
          </p:cNvPr>
          <p:cNvSpPr>
            <a:spLocks noGrp="1"/>
          </p:cNvSpPr>
          <p:nvPr>
            <p:ph type="title"/>
          </p:nvPr>
        </p:nvSpPr>
        <p:spPr/>
        <p:txBody>
          <a:bodyPr/>
          <a:lstStyle/>
          <a:p>
            <a:pPr algn="ctr"/>
            <a:r>
              <a:rPr lang="en-US" b="1" cap="none"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ESG Investing in Recent Times</a:t>
            </a:r>
            <a:endParaRPr lang="en-IN" b="1"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endParaRPr>
          </a:p>
        </p:txBody>
      </p:sp>
      <p:sp>
        <p:nvSpPr>
          <p:cNvPr id="3" name="Content Placeholder 2">
            <a:extLst>
              <a:ext uri="{FF2B5EF4-FFF2-40B4-BE49-F238E27FC236}">
                <a16:creationId xmlns:a16="http://schemas.microsoft.com/office/drawing/2014/main" id="{64124282-CE58-0180-BA58-1C48ADDD01C3}"/>
              </a:ext>
            </a:extLst>
          </p:cNvPr>
          <p:cNvSpPr>
            <a:spLocks noGrp="1"/>
          </p:cNvSpPr>
          <p:nvPr>
            <p:ph idx="1"/>
          </p:nvPr>
        </p:nvSpPr>
        <p:spPr>
          <a:xfrm>
            <a:off x="0" y="2011680"/>
            <a:ext cx="12192000" cy="4511858"/>
          </a:xfrm>
        </p:spPr>
        <p:txBody>
          <a:bodyPr>
            <a:normAutofit/>
          </a:bodyPr>
          <a:lstStyle/>
          <a:p>
            <a:r>
              <a:rPr lang="en-US" sz="2000" b="1" dirty="0">
                <a:latin typeface="CMU Sans Serif" panose="02000603000000000000" pitchFamily="2" charset="0"/>
                <a:ea typeface="CMU Sans Serif" panose="02000603000000000000" pitchFamily="2" charset="0"/>
                <a:cs typeface="CMU Sans Serif" panose="02000603000000000000" pitchFamily="2" charset="0"/>
              </a:rPr>
              <a:t>Trends in ESG Investing:	</a:t>
            </a:r>
          </a:p>
          <a:p>
            <a:pPr lvl="1"/>
            <a:r>
              <a:rPr lang="en-US" b="1" u="sng" dirty="0">
                <a:latin typeface="CMU Sans Serif" panose="02000603000000000000" pitchFamily="2" charset="0"/>
                <a:ea typeface="CMU Sans Serif" panose="02000603000000000000" pitchFamily="2" charset="0"/>
                <a:cs typeface="CMU Sans Serif" panose="02000603000000000000" pitchFamily="2" charset="0"/>
              </a:rPr>
              <a:t>Mainstream Adoption</a:t>
            </a:r>
            <a:r>
              <a:rPr lang="en-US" b="1" dirty="0">
                <a:latin typeface="CMU Sans Serif" panose="02000603000000000000" pitchFamily="2" charset="0"/>
                <a:ea typeface="CMU Sans Serif" panose="02000603000000000000" pitchFamily="2" charset="0"/>
                <a:cs typeface="CMU Sans Serif" panose="02000603000000000000" pitchFamily="2" charset="0"/>
              </a:rPr>
              <a:t>: ESG investing has moved from niche to mainstream, with large asset managers like BlackRock integrating ESG into their investment processes.</a:t>
            </a:r>
          </a:p>
          <a:p>
            <a:pPr lvl="1"/>
            <a:r>
              <a:rPr lang="en-US" b="1" u="sng" dirty="0">
                <a:latin typeface="CMU Sans Serif" panose="02000603000000000000" pitchFamily="2" charset="0"/>
                <a:ea typeface="CMU Sans Serif" panose="02000603000000000000" pitchFamily="2" charset="0"/>
                <a:cs typeface="CMU Sans Serif" panose="02000603000000000000" pitchFamily="2" charset="0"/>
              </a:rPr>
              <a:t>Thematic Investing</a:t>
            </a:r>
            <a:r>
              <a:rPr lang="en-US" b="1" dirty="0">
                <a:latin typeface="CMU Sans Serif" panose="02000603000000000000" pitchFamily="2" charset="0"/>
                <a:ea typeface="CMU Sans Serif" panose="02000603000000000000" pitchFamily="2" charset="0"/>
                <a:cs typeface="CMU Sans Serif" panose="02000603000000000000" pitchFamily="2" charset="0"/>
              </a:rPr>
              <a:t>: Growth in thematic funds focusing on specific ESG issues, such as clean energy, water sustainability, or gender equality.</a:t>
            </a:r>
          </a:p>
          <a:p>
            <a:r>
              <a:rPr lang="en-US" sz="2000" b="1" dirty="0">
                <a:latin typeface="CMU Sans Serif" panose="02000603000000000000" pitchFamily="2" charset="0"/>
                <a:ea typeface="CMU Sans Serif" panose="02000603000000000000" pitchFamily="2" charset="0"/>
                <a:cs typeface="CMU Sans Serif" panose="02000603000000000000" pitchFamily="2" charset="0"/>
              </a:rPr>
              <a:t>Performance of ESG Investments:</a:t>
            </a:r>
          </a:p>
          <a:p>
            <a:pPr lvl="1"/>
            <a:r>
              <a:rPr lang="en-US" b="1" u="sng" dirty="0">
                <a:latin typeface="CMU Sans Serif" panose="02000603000000000000" pitchFamily="2" charset="0"/>
                <a:ea typeface="CMU Sans Serif" panose="02000603000000000000" pitchFamily="2" charset="0"/>
                <a:cs typeface="CMU Sans Serif" panose="02000603000000000000" pitchFamily="2" charset="0"/>
              </a:rPr>
              <a:t>Resilience in Crises</a:t>
            </a:r>
            <a:r>
              <a:rPr lang="en-US" b="1" dirty="0">
                <a:latin typeface="CMU Sans Serif" panose="02000603000000000000" pitchFamily="2" charset="0"/>
                <a:ea typeface="CMU Sans Serif" panose="02000603000000000000" pitchFamily="2" charset="0"/>
                <a:cs typeface="CMU Sans Serif" panose="02000603000000000000" pitchFamily="2" charset="0"/>
              </a:rPr>
              <a:t>: ESG funds have shown resilience, particularly during the COVID-19 pandemic, outperforming traditional funds.</a:t>
            </a:r>
          </a:p>
          <a:p>
            <a:pPr lvl="1"/>
            <a:r>
              <a:rPr lang="en-US" b="1" u="sng" dirty="0">
                <a:latin typeface="CMU Sans Serif" panose="02000603000000000000" pitchFamily="2" charset="0"/>
                <a:ea typeface="CMU Sans Serif" panose="02000603000000000000" pitchFamily="2" charset="0"/>
                <a:cs typeface="CMU Sans Serif" panose="02000603000000000000" pitchFamily="2" charset="0"/>
              </a:rPr>
              <a:t>Long-term Outperformance</a:t>
            </a:r>
            <a:r>
              <a:rPr lang="en-US" b="1" dirty="0">
                <a:latin typeface="CMU Sans Serif" panose="02000603000000000000" pitchFamily="2" charset="0"/>
                <a:ea typeface="CMU Sans Serif" panose="02000603000000000000" pitchFamily="2" charset="0"/>
                <a:cs typeface="CMU Sans Serif" panose="02000603000000000000" pitchFamily="2" charset="0"/>
              </a:rPr>
              <a:t>: Studies suggest that companies with strong ESG practices often deliver better long-term financial returns.</a:t>
            </a:r>
          </a:p>
          <a:p>
            <a:pPr lvl="1"/>
            <a:endParaRPr lang="en-US" b="1" dirty="0">
              <a:latin typeface="CMU Sans Serif" panose="02000603000000000000" pitchFamily="2" charset="0"/>
              <a:ea typeface="CMU Sans Serif" panose="02000603000000000000" pitchFamily="2" charset="0"/>
              <a:cs typeface="CMU Sans Serif" panose="02000603000000000000" pitchFamily="2" charset="0"/>
            </a:endParaRPr>
          </a:p>
          <a:p>
            <a:pPr marL="228600" lvl="1" indent="0">
              <a:buNone/>
            </a:pPr>
            <a:r>
              <a:rPr lang="en-US" b="1" dirty="0">
                <a:latin typeface="CMU Sans Serif" panose="02000603000000000000" pitchFamily="2" charset="0"/>
                <a:ea typeface="CMU Sans Serif" panose="02000603000000000000" pitchFamily="2" charset="0"/>
                <a:cs typeface="CMU Sans Serif" panose="02000603000000000000" pitchFamily="2" charset="0"/>
              </a:rPr>
              <a:t>“Global ESG assets surpassed $30 trillion in 2022 and are on track to surpass $40 trillion by 2030”</a:t>
            </a:r>
          </a:p>
          <a:p>
            <a:pPr marL="228600" lvl="1" indent="0">
              <a:buNone/>
            </a:pPr>
            <a:r>
              <a:rPr lang="en-US" b="1" dirty="0">
                <a:latin typeface="CMU Sans Serif" panose="02000603000000000000" pitchFamily="2" charset="0"/>
                <a:ea typeface="CMU Sans Serif" panose="02000603000000000000" pitchFamily="2" charset="0"/>
                <a:cs typeface="CMU Sans Serif" panose="02000603000000000000" pitchFamily="2" charset="0"/>
              </a:rPr>
              <a:t>	-</a:t>
            </a:r>
            <a:r>
              <a:rPr lang="en-US" b="1" i="1" dirty="0">
                <a:latin typeface="CMU Sans Serif" panose="02000603000000000000" pitchFamily="2" charset="0"/>
                <a:ea typeface="CMU Sans Serif" panose="02000603000000000000" pitchFamily="2" charset="0"/>
                <a:cs typeface="CMU Sans Serif" panose="02000603000000000000" pitchFamily="2" charset="0"/>
              </a:rPr>
              <a:t>Bloomberg, Feb 2024</a:t>
            </a:r>
            <a:endParaRPr lang="en-IN" b="1"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634906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DF-8444-5E07-2856-6308787F41AB}"/>
              </a:ext>
            </a:extLst>
          </p:cNvPr>
          <p:cNvSpPr>
            <a:spLocks noGrp="1"/>
          </p:cNvSpPr>
          <p:nvPr>
            <p:ph type="title"/>
          </p:nvPr>
        </p:nvSpPr>
        <p:spPr/>
        <p:txBody>
          <a:bodyPr/>
          <a:lstStyle/>
          <a:p>
            <a:pPr algn="ctr"/>
            <a:r>
              <a:rPr lang="en-US" b="1" cap="none"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The Big 3 (ESG Rating Agencies)</a:t>
            </a:r>
            <a:endParaRPr lang="en-IN" b="1"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endParaRPr>
          </a:p>
        </p:txBody>
      </p:sp>
      <p:sp>
        <p:nvSpPr>
          <p:cNvPr id="3" name="Content Placeholder 2">
            <a:extLst>
              <a:ext uri="{FF2B5EF4-FFF2-40B4-BE49-F238E27FC236}">
                <a16:creationId xmlns:a16="http://schemas.microsoft.com/office/drawing/2014/main" id="{64124282-CE58-0180-BA58-1C48ADDD01C3}"/>
              </a:ext>
            </a:extLst>
          </p:cNvPr>
          <p:cNvSpPr>
            <a:spLocks noGrp="1"/>
          </p:cNvSpPr>
          <p:nvPr>
            <p:ph idx="1"/>
          </p:nvPr>
        </p:nvSpPr>
        <p:spPr>
          <a:xfrm>
            <a:off x="0" y="2011680"/>
            <a:ext cx="12192000" cy="4511858"/>
          </a:xfrm>
        </p:spPr>
        <p:txBody>
          <a:bodyPr>
            <a:normAutofit/>
          </a:bodyPr>
          <a:lstStyle/>
          <a:p>
            <a:pPr marL="457200" indent="-457200">
              <a:buAutoNum type="arabicPeriod"/>
            </a:pPr>
            <a:r>
              <a:rPr lang="en-US" sz="2000" b="1" dirty="0">
                <a:latin typeface="CMU Sans Serif" panose="02000603000000000000" pitchFamily="2" charset="0"/>
                <a:ea typeface="CMU Sans Serif" panose="02000603000000000000" pitchFamily="2" charset="0"/>
                <a:cs typeface="CMU Sans Serif" panose="02000603000000000000" pitchFamily="2" charset="0"/>
              </a:rPr>
              <a:t>MSCI ESG Ratings</a:t>
            </a:r>
          </a:p>
          <a:p>
            <a:pPr marL="457200" indent="-457200">
              <a:buAutoNum type="arabicPeriod"/>
            </a:pPr>
            <a:r>
              <a:rPr lang="en-US" sz="2000" b="1" dirty="0">
                <a:latin typeface="CMU Sans Serif" panose="02000603000000000000" pitchFamily="2" charset="0"/>
                <a:ea typeface="CMU Sans Serif" panose="02000603000000000000" pitchFamily="2" charset="0"/>
                <a:cs typeface="CMU Sans Serif" panose="02000603000000000000" pitchFamily="2" charset="0"/>
              </a:rPr>
              <a:t>Morningstar </a:t>
            </a:r>
            <a:r>
              <a:rPr lang="en-US" sz="2000" b="1" dirty="0" err="1">
                <a:latin typeface="CMU Sans Serif" panose="02000603000000000000" pitchFamily="2" charset="0"/>
                <a:ea typeface="CMU Sans Serif" panose="02000603000000000000" pitchFamily="2" charset="0"/>
                <a:cs typeface="CMU Sans Serif" panose="02000603000000000000" pitchFamily="2" charset="0"/>
              </a:rPr>
              <a:t>Susatainlytics</a:t>
            </a:r>
            <a:endParaRPr lang="en-US" sz="2000" b="1" dirty="0">
              <a:latin typeface="CMU Sans Serif" panose="02000603000000000000" pitchFamily="2" charset="0"/>
              <a:ea typeface="CMU Sans Serif" panose="02000603000000000000" pitchFamily="2" charset="0"/>
              <a:cs typeface="CMU Sans Serif" panose="02000603000000000000" pitchFamily="2" charset="0"/>
            </a:endParaRPr>
          </a:p>
          <a:p>
            <a:pPr marL="457200" indent="-457200">
              <a:buAutoNum type="arabicPeriod"/>
            </a:pPr>
            <a:r>
              <a:rPr lang="en-IN" sz="2000" b="1" dirty="0">
                <a:latin typeface="CMU Sans Serif" panose="02000603000000000000" pitchFamily="2" charset="0"/>
                <a:ea typeface="CMU Sans Serif" panose="02000603000000000000" pitchFamily="2" charset="0"/>
                <a:cs typeface="CMU Sans Serif" panose="02000603000000000000" pitchFamily="2" charset="0"/>
              </a:rPr>
              <a:t>LSEG</a:t>
            </a:r>
            <a:r>
              <a:rPr lang="en-IN" b="1" dirty="0">
                <a:latin typeface="CMU Sans Serif" panose="02000603000000000000" pitchFamily="2" charset="0"/>
                <a:ea typeface="CMU Sans Serif" panose="02000603000000000000" pitchFamily="2" charset="0"/>
                <a:cs typeface="CMU Sans Serif" panose="02000603000000000000" pitchFamily="2" charset="0"/>
              </a:rPr>
              <a:t> </a:t>
            </a:r>
            <a:r>
              <a:rPr lang="en-IN" sz="2000" b="1" dirty="0">
                <a:latin typeface="CMU Sans Serif" panose="02000603000000000000" pitchFamily="2" charset="0"/>
                <a:ea typeface="CMU Sans Serif" panose="02000603000000000000" pitchFamily="2" charset="0"/>
                <a:cs typeface="CMU Sans Serif" panose="02000603000000000000" pitchFamily="2" charset="0"/>
              </a:rPr>
              <a:t>Refinitiv</a:t>
            </a:r>
            <a:endParaRPr lang="en-IN" b="1" dirty="0">
              <a:latin typeface="CMU Sans Serif" panose="02000603000000000000" pitchFamily="2" charset="0"/>
              <a:ea typeface="CMU Sans Serif" panose="02000603000000000000" pitchFamily="2" charset="0"/>
              <a:cs typeface="CMU Sans Serif" panose="02000603000000000000" pitchFamily="2" charset="0"/>
            </a:endParaRPr>
          </a:p>
          <a:p>
            <a:pPr marL="0" indent="0">
              <a:buNone/>
            </a:pPr>
            <a:r>
              <a:rPr lang="en-IN" sz="2000" b="1" dirty="0">
                <a:latin typeface="CMU Sans Serif" panose="02000603000000000000" pitchFamily="2" charset="0"/>
                <a:ea typeface="CMU Sans Serif" panose="02000603000000000000" pitchFamily="2" charset="0"/>
                <a:cs typeface="CMU Sans Serif" panose="02000603000000000000" pitchFamily="2" charset="0"/>
              </a:rPr>
              <a:t>All Three agencies have different (unregulated) methodologies and rating metrics:</a:t>
            </a:r>
          </a:p>
          <a:p>
            <a:pPr marL="0" indent="0">
              <a:buNone/>
            </a:pPr>
            <a:endParaRPr lang="en-IN" b="1"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3342525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876A36-03FB-370D-D6DF-E2EC099D83ED}"/>
              </a:ext>
            </a:extLst>
          </p:cNvPr>
          <p:cNvPicPr>
            <a:picLocks noChangeAspect="1"/>
          </p:cNvPicPr>
          <p:nvPr/>
        </p:nvPicPr>
        <p:blipFill>
          <a:blip r:embed="rId2"/>
          <a:stretch>
            <a:fillRect/>
          </a:stretch>
        </p:blipFill>
        <p:spPr>
          <a:xfrm>
            <a:off x="5075896" y="2720041"/>
            <a:ext cx="7116104" cy="1221246"/>
          </a:xfrm>
          <a:prstGeom prst="rect">
            <a:avLst/>
          </a:prstGeom>
        </p:spPr>
      </p:pic>
      <p:pic>
        <p:nvPicPr>
          <p:cNvPr id="3" name="Picture 2">
            <a:extLst>
              <a:ext uri="{FF2B5EF4-FFF2-40B4-BE49-F238E27FC236}">
                <a16:creationId xmlns:a16="http://schemas.microsoft.com/office/drawing/2014/main" id="{7E0444EB-9779-2141-C1B8-77A1FC2EF19C}"/>
              </a:ext>
            </a:extLst>
          </p:cNvPr>
          <p:cNvPicPr>
            <a:picLocks noChangeAspect="1"/>
          </p:cNvPicPr>
          <p:nvPr/>
        </p:nvPicPr>
        <p:blipFill>
          <a:blip r:embed="rId3"/>
          <a:stretch>
            <a:fillRect/>
          </a:stretch>
        </p:blipFill>
        <p:spPr>
          <a:xfrm>
            <a:off x="0" y="-42958"/>
            <a:ext cx="5828021" cy="2869059"/>
          </a:xfrm>
          <a:prstGeom prst="rect">
            <a:avLst/>
          </a:prstGeom>
        </p:spPr>
      </p:pic>
      <p:pic>
        <p:nvPicPr>
          <p:cNvPr id="6" name="Picture 5">
            <a:extLst>
              <a:ext uri="{FF2B5EF4-FFF2-40B4-BE49-F238E27FC236}">
                <a16:creationId xmlns:a16="http://schemas.microsoft.com/office/drawing/2014/main" id="{5263CFF0-99F5-3741-2AE3-EC820DDB037D}"/>
              </a:ext>
            </a:extLst>
          </p:cNvPr>
          <p:cNvPicPr>
            <a:picLocks noChangeAspect="1"/>
          </p:cNvPicPr>
          <p:nvPr/>
        </p:nvPicPr>
        <p:blipFill>
          <a:blip r:embed="rId4"/>
          <a:stretch>
            <a:fillRect/>
          </a:stretch>
        </p:blipFill>
        <p:spPr>
          <a:xfrm>
            <a:off x="0" y="3835226"/>
            <a:ext cx="7554540" cy="3022774"/>
          </a:xfrm>
          <a:prstGeom prst="rect">
            <a:avLst/>
          </a:prstGeom>
        </p:spPr>
      </p:pic>
      <p:sp>
        <p:nvSpPr>
          <p:cNvPr id="8" name="TextBox 7">
            <a:extLst>
              <a:ext uri="{FF2B5EF4-FFF2-40B4-BE49-F238E27FC236}">
                <a16:creationId xmlns:a16="http://schemas.microsoft.com/office/drawing/2014/main" id="{7AB6D611-881E-95B8-551F-4308453946F7}"/>
              </a:ext>
            </a:extLst>
          </p:cNvPr>
          <p:cNvSpPr txBox="1"/>
          <p:nvPr/>
        </p:nvSpPr>
        <p:spPr>
          <a:xfrm>
            <a:off x="7988727" y="4977281"/>
            <a:ext cx="3334802" cy="369332"/>
          </a:xfrm>
          <a:prstGeom prst="rect">
            <a:avLst/>
          </a:prstGeom>
          <a:noFill/>
        </p:spPr>
        <p:txBody>
          <a:bodyPr wrap="square">
            <a:spAutoFit/>
          </a:bodyPr>
          <a:lstStyle/>
          <a:p>
            <a:r>
              <a:rPr lang="en-US" sz="1800" b="1" dirty="0">
                <a:latin typeface="CMU Sans Serif" panose="02000603000000000000" pitchFamily="2" charset="0"/>
                <a:ea typeface="CMU Sans Serif" panose="02000603000000000000" pitchFamily="2" charset="0"/>
                <a:cs typeface="CMU Sans Serif" panose="02000603000000000000" pitchFamily="2" charset="0"/>
              </a:rPr>
              <a:t>LSEG Refinitiv</a:t>
            </a:r>
          </a:p>
        </p:txBody>
      </p:sp>
      <p:sp>
        <p:nvSpPr>
          <p:cNvPr id="9" name="TextBox 8">
            <a:extLst>
              <a:ext uri="{FF2B5EF4-FFF2-40B4-BE49-F238E27FC236}">
                <a16:creationId xmlns:a16="http://schemas.microsoft.com/office/drawing/2014/main" id="{D3D664CF-D3E2-F22D-59FA-FD98A4D77F14}"/>
              </a:ext>
            </a:extLst>
          </p:cNvPr>
          <p:cNvSpPr txBox="1"/>
          <p:nvPr/>
        </p:nvSpPr>
        <p:spPr>
          <a:xfrm>
            <a:off x="1457518" y="3145998"/>
            <a:ext cx="6097022" cy="369332"/>
          </a:xfrm>
          <a:prstGeom prst="rect">
            <a:avLst/>
          </a:prstGeom>
          <a:noFill/>
        </p:spPr>
        <p:txBody>
          <a:bodyPr wrap="square">
            <a:spAutoFit/>
          </a:bodyPr>
          <a:lstStyle/>
          <a:p>
            <a:r>
              <a:rPr lang="en-US" b="1" dirty="0" err="1">
                <a:latin typeface="CMU Sans Serif" panose="02000603000000000000" pitchFamily="2" charset="0"/>
                <a:ea typeface="CMU Sans Serif" panose="02000603000000000000" pitchFamily="2" charset="0"/>
                <a:cs typeface="CMU Sans Serif" panose="02000603000000000000" pitchFamily="2" charset="0"/>
              </a:rPr>
              <a:t>Sustainilytics</a:t>
            </a:r>
            <a:endParaRPr lang="en-US" sz="1800" b="1"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0" name="TextBox 9">
            <a:extLst>
              <a:ext uri="{FF2B5EF4-FFF2-40B4-BE49-F238E27FC236}">
                <a16:creationId xmlns:a16="http://schemas.microsoft.com/office/drawing/2014/main" id="{D46053E7-09AC-2867-1D1F-A2B3F939D026}"/>
              </a:ext>
            </a:extLst>
          </p:cNvPr>
          <p:cNvSpPr txBox="1"/>
          <p:nvPr/>
        </p:nvSpPr>
        <p:spPr>
          <a:xfrm>
            <a:off x="6428928" y="1121610"/>
            <a:ext cx="6097022" cy="369332"/>
          </a:xfrm>
          <a:prstGeom prst="rect">
            <a:avLst/>
          </a:prstGeom>
          <a:noFill/>
        </p:spPr>
        <p:txBody>
          <a:bodyPr wrap="square">
            <a:spAutoFit/>
          </a:bodyPr>
          <a:lstStyle/>
          <a:p>
            <a:r>
              <a:rPr lang="en-US" sz="1800" b="1" dirty="0">
                <a:latin typeface="CMU Sans Serif" panose="02000603000000000000" pitchFamily="2" charset="0"/>
                <a:ea typeface="CMU Sans Serif" panose="02000603000000000000" pitchFamily="2" charset="0"/>
                <a:cs typeface="CMU Sans Serif" panose="02000603000000000000" pitchFamily="2" charset="0"/>
              </a:rPr>
              <a:t>MSCI ESG Ratings</a:t>
            </a:r>
          </a:p>
        </p:txBody>
      </p:sp>
    </p:spTree>
    <p:extLst>
      <p:ext uri="{BB962C8B-B14F-4D97-AF65-F5344CB8AC3E}">
        <p14:creationId xmlns:p14="http://schemas.microsoft.com/office/powerpoint/2010/main" val="2068145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DF-8444-5E07-2856-6308787F41AB}"/>
              </a:ext>
            </a:extLst>
          </p:cNvPr>
          <p:cNvSpPr>
            <a:spLocks noGrp="1"/>
          </p:cNvSpPr>
          <p:nvPr>
            <p:ph type="title"/>
          </p:nvPr>
        </p:nvSpPr>
        <p:spPr/>
        <p:txBody>
          <a:bodyPr/>
          <a:lstStyle/>
          <a:p>
            <a:pPr algn="ctr"/>
            <a:r>
              <a:rPr lang="en-US" b="1" cap="none"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High Level Overview of the Score Computation</a:t>
            </a:r>
            <a:endParaRPr lang="en-IN" b="1" dirty="0">
              <a:solidFill>
                <a:schemeClr val="bg2"/>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endParaRPr>
          </a:p>
        </p:txBody>
      </p:sp>
      <p:sp>
        <p:nvSpPr>
          <p:cNvPr id="3" name="Content Placeholder 2">
            <a:extLst>
              <a:ext uri="{FF2B5EF4-FFF2-40B4-BE49-F238E27FC236}">
                <a16:creationId xmlns:a16="http://schemas.microsoft.com/office/drawing/2014/main" id="{64124282-CE58-0180-BA58-1C48ADDD01C3}"/>
              </a:ext>
            </a:extLst>
          </p:cNvPr>
          <p:cNvSpPr>
            <a:spLocks noGrp="1"/>
          </p:cNvSpPr>
          <p:nvPr>
            <p:ph idx="1"/>
          </p:nvPr>
        </p:nvSpPr>
        <p:spPr>
          <a:xfrm>
            <a:off x="184106" y="2011680"/>
            <a:ext cx="11795147" cy="4511858"/>
          </a:xfrm>
        </p:spPr>
        <p:txBody>
          <a:bodyPr>
            <a:normAutofit/>
          </a:bodyPr>
          <a:lstStyle/>
          <a:p>
            <a:pPr marL="457200" indent="-457200">
              <a:buAutoNum type="arabicPeriod"/>
            </a:pPr>
            <a:r>
              <a:rPr lang="en-IN" sz="2000" b="1" dirty="0">
                <a:latin typeface="CMU Sans Serif" panose="02000603000000000000" pitchFamily="2" charset="0"/>
                <a:ea typeface="CMU Sans Serif" panose="02000603000000000000" pitchFamily="2" charset="0"/>
                <a:cs typeface="CMU Sans Serif" panose="02000603000000000000" pitchFamily="2" charset="0"/>
              </a:rPr>
              <a:t>Data Sourcing</a:t>
            </a:r>
          </a:p>
          <a:p>
            <a:pPr marL="228600" lvl="1" indent="0">
              <a:buNone/>
            </a:pPr>
            <a:r>
              <a:rPr lang="en-IN" b="1" dirty="0">
                <a:latin typeface="CMU Sans Serif" panose="02000603000000000000" pitchFamily="2" charset="0"/>
                <a:ea typeface="CMU Sans Serif" panose="02000603000000000000" pitchFamily="2" charset="0"/>
                <a:cs typeface="CMU Sans Serif" panose="02000603000000000000" pitchFamily="2" charset="0"/>
              </a:rPr>
              <a:t>	</a:t>
            </a:r>
            <a:r>
              <a:rPr lang="en-US" b="1" dirty="0">
                <a:latin typeface="CMU Sans Serif" panose="02000603000000000000" pitchFamily="2" charset="0"/>
                <a:ea typeface="CMU Sans Serif" panose="02000603000000000000" pitchFamily="2" charset="0"/>
                <a:cs typeface="CMU Sans Serif" panose="02000603000000000000" pitchFamily="2" charset="0"/>
              </a:rPr>
              <a:t>Gather data from the company’s annual report, CSR reports, and news outlets, </a:t>
            </a:r>
            <a:r>
              <a:rPr lang="en-US" b="1" i="1" dirty="0">
                <a:latin typeface="CMU Sans Serif" panose="02000603000000000000" pitchFamily="2" charset="0"/>
                <a:ea typeface="CMU Sans Serif" panose="02000603000000000000" pitchFamily="2" charset="0"/>
                <a:cs typeface="CMU Sans Serif" panose="02000603000000000000" pitchFamily="2" charset="0"/>
              </a:rPr>
              <a:t>all of the data used is publicly available, though the sourcing is done directly through company and some third party non-interest-conflicting sources.(different agencies use different data points)</a:t>
            </a:r>
          </a:p>
          <a:p>
            <a:pPr marL="457200" indent="-457200">
              <a:buFont typeface="+mj-lt"/>
              <a:buAutoNum type="arabicPeriod"/>
            </a:pPr>
            <a:r>
              <a:rPr lang="en-US" sz="2000" b="1" dirty="0">
                <a:latin typeface="CMU Sans Serif" panose="02000603000000000000" pitchFamily="2" charset="0"/>
                <a:ea typeface="CMU Sans Serif" panose="02000603000000000000" pitchFamily="2" charset="0"/>
                <a:cs typeface="CMU Sans Serif" panose="02000603000000000000" pitchFamily="2" charset="0"/>
              </a:rPr>
              <a:t>Quantifying and aggregating Available Data</a:t>
            </a:r>
          </a:p>
          <a:p>
            <a:pPr marL="228600" lvl="1" indent="0">
              <a:buNone/>
            </a:pPr>
            <a:r>
              <a:rPr lang="en-US" b="1" dirty="0">
                <a:latin typeface="CMU Sans Serif" panose="02000603000000000000" pitchFamily="2" charset="0"/>
                <a:ea typeface="CMU Sans Serif" panose="02000603000000000000" pitchFamily="2" charset="0"/>
                <a:cs typeface="CMU Sans Serif" panose="02000603000000000000" pitchFamily="2" charset="0"/>
              </a:rPr>
              <a:t>	Follow set and declared methodology rules(vary agency to agency) to quantify(some) data and aggregate to common variables(categories).</a:t>
            </a:r>
          </a:p>
          <a:p>
            <a:pPr marL="0" indent="0">
              <a:buNone/>
            </a:pPr>
            <a:r>
              <a:rPr lang="en-US" sz="2000" b="1" dirty="0">
                <a:latin typeface="CMU Sans Serif" panose="02000603000000000000" pitchFamily="2" charset="0"/>
                <a:ea typeface="CMU Sans Serif" panose="02000603000000000000" pitchFamily="2" charset="0"/>
                <a:cs typeface="CMU Sans Serif" panose="02000603000000000000" pitchFamily="2" charset="0"/>
              </a:rPr>
              <a:t>3. Divide company(of which the score is being computed) into distinct category and assign weights to each category accordingly.</a:t>
            </a:r>
          </a:p>
          <a:p>
            <a:pPr marL="0" indent="0">
              <a:buNone/>
            </a:pPr>
            <a:r>
              <a:rPr lang="en-US" sz="2000" b="1" dirty="0">
                <a:latin typeface="CMU Sans Serif" panose="02000603000000000000" pitchFamily="2" charset="0"/>
                <a:ea typeface="CMU Sans Serif" panose="02000603000000000000" pitchFamily="2" charset="0"/>
                <a:cs typeface="CMU Sans Serif" panose="02000603000000000000" pitchFamily="2" charset="0"/>
              </a:rPr>
              <a:t>4. Calculate Final Scores based on the category weights and Compute a final comparable score.</a:t>
            </a:r>
          </a:p>
          <a:p>
            <a:pPr marL="228600" lvl="1" indent="0">
              <a:buNone/>
            </a:pPr>
            <a:endParaRPr lang="en-US" b="1"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1512894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36F134-CB2D-786C-6A2D-40AAC450B70B}"/>
              </a:ext>
            </a:extLst>
          </p:cNvPr>
          <p:cNvSpPr>
            <a:spLocks noGrp="1"/>
          </p:cNvSpPr>
          <p:nvPr>
            <p:ph type="title"/>
          </p:nvPr>
        </p:nvSpPr>
        <p:spPr>
          <a:xfrm>
            <a:off x="1198951" y="2278672"/>
            <a:ext cx="9784080" cy="1508760"/>
          </a:xfrm>
        </p:spPr>
        <p:txBody>
          <a:bodyPr/>
          <a:lstStyle/>
          <a:p>
            <a:pPr algn="ctr"/>
            <a:r>
              <a:rPr lang="en-US" b="1" cap="none" dirty="0">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Detailed Methodology</a:t>
            </a:r>
            <a:endParaRPr lang="en-IN" b="1" dirty="0">
              <a:latin typeface="CMU Sans Serif Demi Condensed" panose="02000706000000000000" pitchFamily="2" charset="0"/>
              <a:ea typeface="CMU Sans Serif Demi Condensed" panose="02000706000000000000" pitchFamily="2" charset="0"/>
              <a:cs typeface="CMU Sans Serif Demi Condensed" panose="02000706000000000000" pitchFamily="2" charset="0"/>
            </a:endParaRPr>
          </a:p>
        </p:txBody>
      </p:sp>
      <p:sp>
        <p:nvSpPr>
          <p:cNvPr id="2" name="Subtitle 2">
            <a:extLst>
              <a:ext uri="{FF2B5EF4-FFF2-40B4-BE49-F238E27FC236}">
                <a16:creationId xmlns:a16="http://schemas.microsoft.com/office/drawing/2014/main" id="{48AC0A2F-C4C9-2B0A-2409-4FE9EE723E2A}"/>
              </a:ext>
            </a:extLst>
          </p:cNvPr>
          <p:cNvSpPr txBox="1">
            <a:spLocks/>
          </p:cNvSpPr>
          <p:nvPr/>
        </p:nvSpPr>
        <p:spPr>
          <a:xfrm>
            <a:off x="-1" y="4032726"/>
            <a:ext cx="12192000" cy="38869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rgbClr val="FFFFFF"/>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tx1"/>
              </a:buClr>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tx1"/>
              </a:buClr>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tx1"/>
              </a:buClr>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tx1"/>
              </a:buClr>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tx1"/>
              </a:buClr>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tx1"/>
              </a:buClr>
              <a:buFont typeface="Wingdings" pitchFamily="2"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tx1"/>
              </a:buClr>
              <a:buFont typeface="Wingdings" pitchFamily="2"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tx1"/>
              </a:buClr>
              <a:buFont typeface="Wingdings" pitchFamily="2" charset="2"/>
              <a:buNone/>
              <a:defRPr sz="1400" kern="1200">
                <a:solidFill>
                  <a:schemeClr val="tx1">
                    <a:tint val="75000"/>
                  </a:schemeClr>
                </a:solidFill>
                <a:latin typeface="+mn-lt"/>
                <a:ea typeface="+mn-ea"/>
                <a:cs typeface="+mn-cs"/>
              </a:defRPr>
            </a:lvl9pPr>
          </a:lstStyle>
          <a:p>
            <a:pPr>
              <a:lnSpc>
                <a:spcPct val="50000"/>
              </a:lnSpc>
              <a:spcAft>
                <a:spcPts val="0"/>
              </a:spcAft>
            </a:pPr>
            <a:r>
              <a:rPr lang="en-IN" dirty="0">
                <a:solidFill>
                  <a:schemeClr val="bg2"/>
                </a:solidFill>
                <a:latin typeface="CMU Bright" panose="02000603000000000000" pitchFamily="2" charset="0"/>
                <a:ea typeface="CMU Bright" panose="02000603000000000000" pitchFamily="2" charset="0"/>
                <a:cs typeface="CMU Bright" panose="02000603000000000000" pitchFamily="2" charset="0"/>
              </a:rPr>
              <a:t>According to </a:t>
            </a:r>
            <a:r>
              <a:rPr lang="en-IN" b="1" dirty="0">
                <a:solidFill>
                  <a:schemeClr val="bg2"/>
                </a:solidFill>
                <a:latin typeface="CMU Bright" panose="02000603000000000000" pitchFamily="2" charset="0"/>
                <a:ea typeface="CMU Bright" panose="02000603000000000000" pitchFamily="2" charset="0"/>
                <a:cs typeface="CMU Bright" panose="02000603000000000000" pitchFamily="2" charset="0"/>
              </a:rPr>
              <a:t>LSEG Refinitiv</a:t>
            </a:r>
            <a:endParaRPr lang="en-IN" b="1" u="sng" dirty="0">
              <a:solidFill>
                <a:schemeClr val="bg2"/>
              </a:solidFill>
              <a:latin typeface="CMU Bright" panose="02000603000000000000" pitchFamily="2" charset="0"/>
              <a:ea typeface="CMU Bright" panose="02000603000000000000" pitchFamily="2" charset="0"/>
              <a:cs typeface="CMU Bright" panose="02000603000000000000" pitchFamily="2" charset="0"/>
            </a:endParaRPr>
          </a:p>
        </p:txBody>
      </p:sp>
    </p:spTree>
    <p:extLst>
      <p:ext uri="{BB962C8B-B14F-4D97-AF65-F5344CB8AC3E}">
        <p14:creationId xmlns:p14="http://schemas.microsoft.com/office/powerpoint/2010/main" val="36334901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E70290F-449B-FAEE-E175-294EA4DB6909}"/>
              </a:ext>
            </a:extLst>
          </p:cNvPr>
          <p:cNvSpPr txBox="1">
            <a:spLocks/>
          </p:cNvSpPr>
          <p:nvPr/>
        </p:nvSpPr>
        <p:spPr>
          <a:xfrm>
            <a:off x="0" y="1546674"/>
            <a:ext cx="10543216" cy="461496"/>
          </a:xfrm>
          <a:prstGeom prst="rect">
            <a:avLst/>
          </a:prstGeom>
        </p:spPr>
        <p:txBody>
          <a:bodyPr>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IN" b="1" dirty="0">
                <a:latin typeface="CMU Sans Serif" panose="02000603000000000000" pitchFamily="2" charset="0"/>
                <a:ea typeface="CMU Sans Serif" panose="02000603000000000000" pitchFamily="2" charset="0"/>
                <a:cs typeface="CMU Sans Serif" panose="02000603000000000000" pitchFamily="2" charset="0"/>
              </a:rPr>
              <a:t>There are 10 broad categories that Refinitiv defines:</a:t>
            </a:r>
          </a:p>
          <a:p>
            <a:pPr marL="0" indent="0">
              <a:buFont typeface="Wingdings" pitchFamily="2" charset="2"/>
              <a:buNone/>
            </a:pPr>
            <a:endParaRPr lang="en-IN" b="1" dirty="0">
              <a:latin typeface="CMU Sans Serif" panose="02000603000000000000" pitchFamily="2" charset="0"/>
              <a:ea typeface="CMU Sans Serif" panose="02000603000000000000" pitchFamily="2" charset="0"/>
              <a:cs typeface="CMU Sans Serif" panose="02000603000000000000" pitchFamily="2" charset="0"/>
            </a:endParaRPr>
          </a:p>
        </p:txBody>
      </p:sp>
      <p:graphicFrame>
        <p:nvGraphicFramePr>
          <p:cNvPr id="3" name="Table 2">
            <a:extLst>
              <a:ext uri="{FF2B5EF4-FFF2-40B4-BE49-F238E27FC236}">
                <a16:creationId xmlns:a16="http://schemas.microsoft.com/office/drawing/2014/main" id="{9CB21ED7-F56B-1D4A-99DA-F3E654BB4479}"/>
              </a:ext>
            </a:extLst>
          </p:cNvPr>
          <p:cNvGraphicFramePr>
            <a:graphicFrameLocks noGrp="1"/>
          </p:cNvGraphicFramePr>
          <p:nvPr>
            <p:extLst>
              <p:ext uri="{D42A27DB-BD31-4B8C-83A1-F6EECF244321}">
                <p14:modId xmlns:p14="http://schemas.microsoft.com/office/powerpoint/2010/main" val="3254120348"/>
              </p:ext>
            </p:extLst>
          </p:nvPr>
        </p:nvGraphicFramePr>
        <p:xfrm>
          <a:off x="0" y="2008170"/>
          <a:ext cx="12192000" cy="1315093"/>
        </p:xfrm>
        <a:graphic>
          <a:graphicData uri="http://schemas.openxmlformats.org/drawingml/2006/table">
            <a:tbl>
              <a:tblPr/>
              <a:tblGrid>
                <a:gridCol w="1219200">
                  <a:extLst>
                    <a:ext uri="{9D8B030D-6E8A-4147-A177-3AD203B41FA5}">
                      <a16:colId xmlns:a16="http://schemas.microsoft.com/office/drawing/2014/main" val="650196770"/>
                    </a:ext>
                  </a:extLst>
                </a:gridCol>
                <a:gridCol w="1219200">
                  <a:extLst>
                    <a:ext uri="{9D8B030D-6E8A-4147-A177-3AD203B41FA5}">
                      <a16:colId xmlns:a16="http://schemas.microsoft.com/office/drawing/2014/main" val="4279905883"/>
                    </a:ext>
                  </a:extLst>
                </a:gridCol>
                <a:gridCol w="1219200">
                  <a:extLst>
                    <a:ext uri="{9D8B030D-6E8A-4147-A177-3AD203B41FA5}">
                      <a16:colId xmlns:a16="http://schemas.microsoft.com/office/drawing/2014/main" val="1988032576"/>
                    </a:ext>
                  </a:extLst>
                </a:gridCol>
                <a:gridCol w="1219200">
                  <a:extLst>
                    <a:ext uri="{9D8B030D-6E8A-4147-A177-3AD203B41FA5}">
                      <a16:colId xmlns:a16="http://schemas.microsoft.com/office/drawing/2014/main" val="1568178857"/>
                    </a:ext>
                  </a:extLst>
                </a:gridCol>
                <a:gridCol w="1219200">
                  <a:extLst>
                    <a:ext uri="{9D8B030D-6E8A-4147-A177-3AD203B41FA5}">
                      <a16:colId xmlns:a16="http://schemas.microsoft.com/office/drawing/2014/main" val="4221607414"/>
                    </a:ext>
                  </a:extLst>
                </a:gridCol>
                <a:gridCol w="1219200">
                  <a:extLst>
                    <a:ext uri="{9D8B030D-6E8A-4147-A177-3AD203B41FA5}">
                      <a16:colId xmlns:a16="http://schemas.microsoft.com/office/drawing/2014/main" val="2268548178"/>
                    </a:ext>
                  </a:extLst>
                </a:gridCol>
                <a:gridCol w="1219200">
                  <a:extLst>
                    <a:ext uri="{9D8B030D-6E8A-4147-A177-3AD203B41FA5}">
                      <a16:colId xmlns:a16="http://schemas.microsoft.com/office/drawing/2014/main" val="4288869347"/>
                    </a:ext>
                  </a:extLst>
                </a:gridCol>
                <a:gridCol w="1219200">
                  <a:extLst>
                    <a:ext uri="{9D8B030D-6E8A-4147-A177-3AD203B41FA5}">
                      <a16:colId xmlns:a16="http://schemas.microsoft.com/office/drawing/2014/main" val="516766109"/>
                    </a:ext>
                  </a:extLst>
                </a:gridCol>
                <a:gridCol w="1219200">
                  <a:extLst>
                    <a:ext uri="{9D8B030D-6E8A-4147-A177-3AD203B41FA5}">
                      <a16:colId xmlns:a16="http://schemas.microsoft.com/office/drawing/2014/main" val="3311198839"/>
                    </a:ext>
                  </a:extLst>
                </a:gridCol>
                <a:gridCol w="1219200">
                  <a:extLst>
                    <a:ext uri="{9D8B030D-6E8A-4147-A177-3AD203B41FA5}">
                      <a16:colId xmlns:a16="http://schemas.microsoft.com/office/drawing/2014/main" val="648811928"/>
                    </a:ext>
                  </a:extLst>
                </a:gridCol>
              </a:tblGrid>
              <a:tr h="441246">
                <a:tc gridSpan="3">
                  <a:txBody>
                    <a:bodyPr/>
                    <a:lstStyle/>
                    <a:p>
                      <a:r>
                        <a:rPr lang="en-IN" sz="1700" dirty="0">
                          <a:effectLst/>
                        </a:rPr>
                        <a:t>Environmental</a:t>
                      </a:r>
                    </a:p>
                  </a:txBody>
                  <a:tcPr marL="84137" marR="84137" marT="38245" marB="382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sz="1700">
                        <a:effectLst/>
                      </a:endParaRPr>
                    </a:p>
                  </a:txBody>
                  <a:tcPr marL="84137" marR="84137" marT="42069" marB="42069" anchor="ctr">
                    <a:lnL>
                      <a:noFill/>
                    </a:lnL>
                    <a:lnR>
                      <a:noFill/>
                    </a:lnR>
                    <a:lnT>
                      <a:noFill/>
                    </a:lnT>
                    <a:lnB>
                      <a:noFill/>
                    </a:lnB>
                    <a:noFill/>
                  </a:tcPr>
                </a:tc>
                <a:tc hMerge="1">
                  <a:txBody>
                    <a:bodyPr/>
                    <a:lstStyle/>
                    <a:p>
                      <a:endParaRPr lang="en-IN" sz="1700" dirty="0">
                        <a:effectLst/>
                      </a:endParaRPr>
                    </a:p>
                  </a:txBody>
                  <a:tcPr marL="84137" marR="84137" marT="42069" marB="42069" anchor="ctr">
                    <a:lnL>
                      <a:noFill/>
                    </a:lnL>
                    <a:lnR>
                      <a:noFill/>
                    </a:lnR>
                    <a:lnT>
                      <a:noFill/>
                    </a:lnT>
                    <a:lnB>
                      <a:noFill/>
                    </a:lnB>
                    <a:noFill/>
                  </a:tcPr>
                </a:tc>
                <a:tc gridSpan="4">
                  <a:txBody>
                    <a:bodyPr/>
                    <a:lstStyle/>
                    <a:p>
                      <a:r>
                        <a:rPr lang="en-IN" sz="1700" dirty="0">
                          <a:effectLst/>
                        </a:rPr>
                        <a:t>Social</a:t>
                      </a:r>
                    </a:p>
                  </a:txBody>
                  <a:tcPr marL="84137" marR="84137" marT="38245" marB="382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sz="1700">
                        <a:effectLst/>
                      </a:endParaRPr>
                    </a:p>
                  </a:txBody>
                  <a:tcPr marL="84137" marR="84137" marT="42069" marB="42069" anchor="ctr">
                    <a:lnL>
                      <a:noFill/>
                    </a:lnL>
                    <a:lnR>
                      <a:noFill/>
                    </a:lnR>
                    <a:lnT>
                      <a:noFill/>
                    </a:lnT>
                    <a:lnB>
                      <a:noFill/>
                    </a:lnB>
                    <a:noFill/>
                  </a:tcPr>
                </a:tc>
                <a:tc hMerge="1">
                  <a:txBody>
                    <a:bodyPr/>
                    <a:lstStyle/>
                    <a:p>
                      <a:endParaRPr lang="en-IN" sz="1700">
                        <a:effectLst/>
                      </a:endParaRPr>
                    </a:p>
                  </a:txBody>
                  <a:tcPr marL="84137" marR="84137" marT="42069" marB="42069" anchor="ctr">
                    <a:lnL>
                      <a:noFill/>
                    </a:lnL>
                    <a:lnR>
                      <a:noFill/>
                    </a:lnR>
                    <a:lnT>
                      <a:noFill/>
                    </a:lnT>
                    <a:lnB>
                      <a:noFill/>
                    </a:lnB>
                    <a:noFill/>
                  </a:tcPr>
                </a:tc>
                <a:tc hMerge="1">
                  <a:txBody>
                    <a:bodyPr/>
                    <a:lstStyle/>
                    <a:p>
                      <a:endParaRPr lang="en-IN" sz="1700" dirty="0">
                        <a:effectLst/>
                      </a:endParaRPr>
                    </a:p>
                  </a:txBody>
                  <a:tcPr marL="84137" marR="84137" marT="42069" marB="42069" anchor="ctr">
                    <a:lnL>
                      <a:noFill/>
                    </a:lnL>
                    <a:lnR>
                      <a:noFill/>
                    </a:lnR>
                    <a:lnT>
                      <a:noFill/>
                    </a:lnT>
                    <a:lnB>
                      <a:noFill/>
                    </a:lnB>
                    <a:noFill/>
                  </a:tcPr>
                </a:tc>
                <a:tc gridSpan="3">
                  <a:txBody>
                    <a:bodyPr/>
                    <a:lstStyle/>
                    <a:p>
                      <a:r>
                        <a:rPr lang="en-IN" sz="1700" dirty="0">
                          <a:effectLst/>
                        </a:rPr>
                        <a:t>Governance</a:t>
                      </a:r>
                    </a:p>
                  </a:txBody>
                  <a:tcPr marL="84137" marR="84137" marT="38245" marB="382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sz="1700" dirty="0">
                        <a:effectLst/>
                      </a:endParaRPr>
                    </a:p>
                  </a:txBody>
                  <a:tcPr marL="84137" marR="84137" marT="42069" marB="42069" anchor="ctr">
                    <a:lnL>
                      <a:noFill/>
                    </a:lnL>
                    <a:lnR>
                      <a:noFill/>
                    </a:lnR>
                    <a:lnT>
                      <a:noFill/>
                    </a:lnT>
                    <a:lnB>
                      <a:noFill/>
                    </a:lnB>
                    <a:noFill/>
                  </a:tcPr>
                </a:tc>
                <a:tc hMerge="1">
                  <a:txBody>
                    <a:bodyPr/>
                    <a:lstStyle/>
                    <a:p>
                      <a:endParaRPr lang="en-IN" sz="1700" dirty="0">
                        <a:effectLst/>
                      </a:endParaRPr>
                    </a:p>
                  </a:txBody>
                  <a:tcPr marL="84137" marR="84137" marT="42069" marB="42069" anchor="ctr">
                    <a:lnL>
                      <a:noFill/>
                    </a:lnL>
                    <a:lnR>
                      <a:noFill/>
                    </a:lnR>
                    <a:lnT>
                      <a:noFill/>
                    </a:lnT>
                    <a:lnB>
                      <a:noFill/>
                    </a:lnB>
                    <a:noFill/>
                  </a:tcPr>
                </a:tc>
                <a:extLst>
                  <a:ext uri="{0D108BD9-81ED-4DB2-BD59-A6C34878D82A}">
                    <a16:rowId xmlns:a16="http://schemas.microsoft.com/office/drawing/2014/main" val="2911092731"/>
                  </a:ext>
                </a:extLst>
              </a:tr>
              <a:tr h="873847">
                <a:tc>
                  <a:txBody>
                    <a:bodyPr/>
                    <a:lstStyle/>
                    <a:p>
                      <a:r>
                        <a:rPr lang="en-IN" sz="1700">
                          <a:effectLst/>
                        </a:rPr>
                        <a:t>Emission</a:t>
                      </a:r>
                    </a:p>
                  </a:txBody>
                  <a:tcPr marL="84137" marR="84137" marT="42069" marB="42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700">
                          <a:effectLst/>
                        </a:rPr>
                        <a:t>Innovation</a:t>
                      </a:r>
                    </a:p>
                  </a:txBody>
                  <a:tcPr marL="84137" marR="84137" marT="42069" marB="42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700">
                          <a:effectLst/>
                        </a:rPr>
                        <a:t>Resource Use</a:t>
                      </a:r>
                    </a:p>
                  </a:txBody>
                  <a:tcPr marL="84137" marR="84137" marT="42069" marB="42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700" dirty="0">
                          <a:effectLst/>
                        </a:rPr>
                        <a:t>Human Rights</a:t>
                      </a:r>
                    </a:p>
                  </a:txBody>
                  <a:tcPr marL="84137" marR="84137" marT="42069" marB="42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700" dirty="0">
                          <a:effectLst/>
                        </a:rPr>
                        <a:t>Product Responsibility</a:t>
                      </a:r>
                    </a:p>
                  </a:txBody>
                  <a:tcPr marL="84137" marR="84137" marT="42069" marB="42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700" dirty="0">
                          <a:effectLst/>
                        </a:rPr>
                        <a:t>Workforce</a:t>
                      </a:r>
                    </a:p>
                  </a:txBody>
                  <a:tcPr marL="84137" marR="84137" marT="42069" marB="42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700">
                          <a:effectLst/>
                        </a:rPr>
                        <a:t>Community</a:t>
                      </a:r>
                    </a:p>
                  </a:txBody>
                  <a:tcPr marL="84137" marR="84137" marT="42069" marB="42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700">
                          <a:effectLst/>
                        </a:rPr>
                        <a:t>Management</a:t>
                      </a:r>
                    </a:p>
                  </a:txBody>
                  <a:tcPr marL="84137" marR="84137" marT="42069" marB="42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700" dirty="0">
                          <a:effectLst/>
                        </a:rPr>
                        <a:t>Shareholders</a:t>
                      </a:r>
                    </a:p>
                  </a:txBody>
                  <a:tcPr marL="84137" marR="84137" marT="42069" marB="42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700" dirty="0">
                          <a:effectLst/>
                        </a:rPr>
                        <a:t>CSR Strategy</a:t>
                      </a:r>
                    </a:p>
                  </a:txBody>
                  <a:tcPr marL="84137" marR="84137" marT="42069" marB="420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2781881"/>
                  </a:ext>
                </a:extLst>
              </a:tr>
            </a:tbl>
          </a:graphicData>
        </a:graphic>
      </p:graphicFrame>
      <p:sp>
        <p:nvSpPr>
          <p:cNvPr id="4" name="Content Placeholder 2">
            <a:extLst>
              <a:ext uri="{FF2B5EF4-FFF2-40B4-BE49-F238E27FC236}">
                <a16:creationId xmlns:a16="http://schemas.microsoft.com/office/drawing/2014/main" id="{11EB6ED1-4B19-95D3-012C-846B39B1DA2C}"/>
              </a:ext>
            </a:extLst>
          </p:cNvPr>
          <p:cNvSpPr txBox="1">
            <a:spLocks/>
          </p:cNvSpPr>
          <p:nvPr/>
        </p:nvSpPr>
        <p:spPr>
          <a:xfrm>
            <a:off x="0" y="147286"/>
            <a:ext cx="12192000" cy="1399387"/>
          </a:xfrm>
          <a:prstGeom prst="rect">
            <a:avLst/>
          </a:prstGeom>
        </p:spPr>
        <p:txBody>
          <a:bodyPr>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IN" b="1" dirty="0" err="1">
                <a:latin typeface="CMU Sans Serif" panose="02000603000000000000" pitchFamily="2" charset="0"/>
                <a:ea typeface="CMU Sans Serif" panose="02000603000000000000" pitchFamily="2" charset="0"/>
                <a:cs typeface="CMU Sans Serif" panose="02000603000000000000" pitchFamily="2" charset="0"/>
              </a:rPr>
              <a:t>Refinitive</a:t>
            </a:r>
            <a:r>
              <a:rPr lang="en-IN" b="1" dirty="0">
                <a:latin typeface="CMU Sans Serif" panose="02000603000000000000" pitchFamily="2" charset="0"/>
                <a:ea typeface="CMU Sans Serif" panose="02000603000000000000" pitchFamily="2" charset="0"/>
                <a:cs typeface="CMU Sans Serif" panose="02000603000000000000" pitchFamily="2" charset="0"/>
              </a:rPr>
              <a:t> uses 70-170 data points per company out of ~500 data points’ pool based on the company categorization.</a:t>
            </a:r>
          </a:p>
          <a:p>
            <a:pPr marL="0" indent="0">
              <a:buFont typeface="Wingdings" pitchFamily="2" charset="2"/>
              <a:buNone/>
            </a:pPr>
            <a:r>
              <a:rPr lang="en-IN" dirty="0">
                <a:latin typeface="CMU Sans Serif" panose="02000603000000000000" pitchFamily="2" charset="0"/>
                <a:ea typeface="CMU Sans Serif" panose="02000603000000000000" pitchFamily="2" charset="0"/>
                <a:cs typeface="CMU Sans Serif" panose="02000603000000000000" pitchFamily="2" charset="0"/>
                <a:hlinkClick r:id="rId2"/>
              </a:rPr>
              <a:t>Company Categorization(TRCB)</a:t>
            </a:r>
            <a:r>
              <a:rPr lang="en-IN" dirty="0">
                <a:latin typeface="CMU Sans Serif" panose="02000603000000000000" pitchFamily="2" charset="0"/>
                <a:ea typeface="CMU Sans Serif" panose="02000603000000000000" pitchFamily="2" charset="0"/>
                <a:cs typeface="CMU Sans Serif" panose="02000603000000000000" pitchFamily="2" charset="0"/>
              </a:rPr>
              <a:t> </a:t>
            </a:r>
            <a:r>
              <a:rPr lang="en-IN" dirty="0">
                <a:latin typeface="CMU Sans Serif" panose="02000603000000000000" pitchFamily="2" charset="0"/>
                <a:ea typeface="CMU Sans Serif" panose="02000603000000000000" pitchFamily="2" charset="0"/>
                <a:cs typeface="CMU Sans Serif" panose="02000603000000000000" pitchFamily="2" charset="0"/>
                <a:hlinkClick r:id="rId3" action="ppaction://hlinkfile"/>
              </a:rPr>
              <a:t>Description of all the data point variables used</a:t>
            </a:r>
            <a:endParaRPr lang="en-IN" dirty="0">
              <a:latin typeface="CMU Sans Serif" panose="02000603000000000000" pitchFamily="2" charset="0"/>
              <a:ea typeface="CMU Sans Serif" panose="02000603000000000000" pitchFamily="2" charset="0"/>
              <a:cs typeface="CMU Sans Serif" panose="02000603000000000000" pitchFamily="2" charset="0"/>
            </a:endParaRPr>
          </a:p>
          <a:p>
            <a:pPr marL="0" indent="0">
              <a:buFont typeface="Wingdings" pitchFamily="2" charset="2"/>
              <a:buNone/>
            </a:pPr>
            <a:endParaRPr lang="en-IN" b="1"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5" name="Content Placeholder 2">
            <a:extLst>
              <a:ext uri="{FF2B5EF4-FFF2-40B4-BE49-F238E27FC236}">
                <a16:creationId xmlns:a16="http://schemas.microsoft.com/office/drawing/2014/main" id="{EAF1ACF1-7284-3617-27A7-2DFC5ACEBD49}"/>
              </a:ext>
            </a:extLst>
          </p:cNvPr>
          <p:cNvSpPr txBox="1">
            <a:spLocks/>
          </p:cNvSpPr>
          <p:nvPr/>
        </p:nvSpPr>
        <p:spPr>
          <a:xfrm>
            <a:off x="0" y="3554010"/>
            <a:ext cx="12192000" cy="3239552"/>
          </a:xfrm>
          <a:prstGeom prst="rect">
            <a:avLst/>
          </a:prstGeom>
        </p:spPr>
        <p:txBody>
          <a:bodyPr>
            <a:normAutofit lnSpcReduction="100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IN" dirty="0">
                <a:latin typeface="CMU Sans Serif" panose="02000603000000000000" pitchFamily="2" charset="0"/>
                <a:ea typeface="CMU Sans Serif" panose="02000603000000000000" pitchFamily="2" charset="0"/>
                <a:cs typeface="CMU Sans Serif" panose="02000603000000000000" pitchFamily="2" charset="0"/>
              </a:rPr>
              <a:t>Each category consists of numerous data points and a simple sum is taken to compute category score. Each data point score is calculated as follows:</a:t>
            </a:r>
          </a:p>
          <a:p>
            <a:pPr marL="0" indent="0">
              <a:buFont typeface="Wingdings" pitchFamily="2" charset="2"/>
              <a:buNone/>
            </a:pPr>
            <a:endParaRPr lang="en-IN" dirty="0">
              <a:latin typeface="CMU Sans Serif" panose="02000603000000000000" pitchFamily="2" charset="0"/>
              <a:ea typeface="CMU Sans Serif" panose="02000603000000000000" pitchFamily="2" charset="0"/>
              <a:cs typeface="CMU Sans Serif" panose="02000603000000000000" pitchFamily="2" charset="0"/>
            </a:endParaRPr>
          </a:p>
          <a:p>
            <a:pPr marL="0" indent="0">
              <a:buFont typeface="Wingdings" pitchFamily="2" charset="2"/>
              <a:buNone/>
            </a:pPr>
            <a:endParaRPr lang="en-IN" dirty="0">
              <a:latin typeface="CMU Sans Serif" panose="02000603000000000000" pitchFamily="2" charset="0"/>
              <a:ea typeface="CMU Sans Serif" panose="02000603000000000000" pitchFamily="2" charset="0"/>
              <a:cs typeface="CMU Sans Serif" panose="02000603000000000000" pitchFamily="2" charset="0"/>
            </a:endParaRPr>
          </a:p>
          <a:p>
            <a:pPr marL="0" indent="0">
              <a:buFont typeface="Wingdings" pitchFamily="2" charset="2"/>
              <a:buNone/>
            </a:pPr>
            <a:endParaRPr lang="en-IN" dirty="0">
              <a:latin typeface="CMU Sans Serif" panose="02000603000000000000" pitchFamily="2" charset="0"/>
              <a:ea typeface="CMU Sans Serif" panose="02000603000000000000" pitchFamily="2" charset="0"/>
              <a:cs typeface="CMU Sans Serif" panose="02000603000000000000" pitchFamily="2" charset="0"/>
              <a:hlinkClick r:id="rId4" action="ppaction://hlinkfile"/>
            </a:endParaRPr>
          </a:p>
          <a:p>
            <a:pPr marL="0" indent="0">
              <a:buFont typeface="Wingdings" pitchFamily="2" charset="2"/>
              <a:buNone/>
            </a:pPr>
            <a:r>
              <a:rPr lang="en-IN" dirty="0">
                <a:latin typeface="CMU Sans Serif" panose="02000603000000000000" pitchFamily="2" charset="0"/>
                <a:ea typeface="CMU Sans Serif" panose="02000603000000000000" pitchFamily="2" charset="0"/>
                <a:cs typeface="CMU Sans Serif" panose="02000603000000000000" pitchFamily="2" charset="0"/>
                <a:hlinkClick r:id="rId4" action="ppaction://hlinkfile"/>
              </a:rPr>
              <a:t>Working example</a:t>
            </a:r>
            <a:r>
              <a:rPr lang="en-IN" dirty="0">
                <a:latin typeface="CMU Sans Serif" panose="02000603000000000000" pitchFamily="2" charset="0"/>
                <a:ea typeface="CMU Sans Serif" panose="02000603000000000000" pitchFamily="2" charset="0"/>
                <a:cs typeface="CMU Sans Serif" panose="02000603000000000000" pitchFamily="2" charset="0"/>
              </a:rPr>
              <a:t> </a:t>
            </a:r>
          </a:p>
          <a:p>
            <a:pPr marL="0" indent="0">
              <a:buFont typeface="Wingdings" pitchFamily="2" charset="2"/>
              <a:buNone/>
            </a:pPr>
            <a:r>
              <a:rPr lang="en-IN" dirty="0">
                <a:latin typeface="CMU Sans Serif" panose="02000603000000000000" pitchFamily="2" charset="0"/>
                <a:ea typeface="CMU Sans Serif" panose="02000603000000000000" pitchFamily="2" charset="0"/>
                <a:cs typeface="CMU Sans Serif" panose="02000603000000000000" pitchFamily="2" charset="0"/>
              </a:rPr>
              <a:t>These categorical scores are then multiplied with the categorical weights(according to materiality matrix – which depend on the TRCB company classification)</a:t>
            </a:r>
          </a:p>
        </p:txBody>
      </p:sp>
      <p:sp>
        <p:nvSpPr>
          <p:cNvPr id="7" name="AutoShape 4" descr="Untitled">
            <a:extLst>
              <a:ext uri="{FF2B5EF4-FFF2-40B4-BE49-F238E27FC236}">
                <a16:creationId xmlns:a16="http://schemas.microsoft.com/office/drawing/2014/main" id="{3847A7F7-8DE1-B424-F07F-60435B10DC5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7CA579C3-7C34-B5EA-A125-AE7F2B4D7EBF}"/>
              </a:ext>
            </a:extLst>
          </p:cNvPr>
          <p:cNvPicPr>
            <a:picLocks noChangeAspect="1"/>
          </p:cNvPicPr>
          <p:nvPr/>
        </p:nvPicPr>
        <p:blipFill>
          <a:blip r:embed="rId5"/>
          <a:stretch>
            <a:fillRect/>
          </a:stretch>
        </p:blipFill>
        <p:spPr>
          <a:xfrm>
            <a:off x="-42958" y="4272650"/>
            <a:ext cx="12192000" cy="1123405"/>
          </a:xfrm>
          <a:prstGeom prst="rect">
            <a:avLst/>
          </a:prstGeom>
        </p:spPr>
      </p:pic>
    </p:spTree>
    <p:extLst>
      <p:ext uri="{BB962C8B-B14F-4D97-AF65-F5344CB8AC3E}">
        <p14:creationId xmlns:p14="http://schemas.microsoft.com/office/powerpoint/2010/main" val="1433680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11EB6ED1-4B19-95D3-012C-846B39B1DA2C}"/>
                  </a:ext>
                </a:extLst>
              </p:cNvPr>
              <p:cNvSpPr txBox="1">
                <a:spLocks/>
              </p:cNvSpPr>
              <p:nvPr/>
            </p:nvSpPr>
            <p:spPr>
              <a:xfrm>
                <a:off x="0" y="147286"/>
                <a:ext cx="12192000" cy="6523538"/>
              </a:xfrm>
              <a:prstGeom prst="rect">
                <a:avLst/>
              </a:prstGeom>
            </p:spPr>
            <p:txBody>
              <a:bodyPr>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IN" b="1" dirty="0">
                    <a:latin typeface="CMU Sans Serif" panose="02000603000000000000" pitchFamily="2" charset="0"/>
                    <a:ea typeface="CMU Sans Serif" panose="02000603000000000000" pitchFamily="2" charset="0"/>
                    <a:cs typeface="CMU Sans Serif" panose="02000603000000000000" pitchFamily="2" charset="0"/>
                  </a:rPr>
                  <a:t>Categorical Weights are decided based on sector by LSEG(process not disclosed)</a:t>
                </a:r>
              </a:p>
              <a:p>
                <a:r>
                  <a:rPr lang="en-IN" b="1" dirty="0">
                    <a:latin typeface="CMU Sans Serif" panose="02000603000000000000" pitchFamily="2" charset="0"/>
                    <a:ea typeface="CMU Sans Serif" panose="02000603000000000000" pitchFamily="2" charset="0"/>
                    <a:cs typeface="CMU Sans Serif" panose="02000603000000000000" pitchFamily="2" charset="0"/>
                  </a:rPr>
                  <a:t>These category weights are then normalized </a:t>
                </a:r>
                <a:r>
                  <a:rPr lang="en-IN" b="1" dirty="0" err="1">
                    <a:latin typeface="CMU Sans Serif" panose="02000603000000000000" pitchFamily="2" charset="0"/>
                    <a:ea typeface="CMU Sans Serif" panose="02000603000000000000" pitchFamily="2" charset="0"/>
                    <a:cs typeface="CMU Sans Serif" panose="02000603000000000000" pitchFamily="2" charset="0"/>
                  </a:rPr>
                  <a:t>wrt</a:t>
                </a:r>
                <a:r>
                  <a:rPr lang="en-IN" b="1" dirty="0">
                    <a:latin typeface="CMU Sans Serif" panose="02000603000000000000" pitchFamily="2" charset="0"/>
                    <a:ea typeface="CMU Sans Serif" panose="02000603000000000000" pitchFamily="2" charset="0"/>
                    <a:cs typeface="CMU Sans Serif" panose="02000603000000000000" pitchFamily="2" charset="0"/>
                  </a:rPr>
                  <a:t> to E/S/G thus forming pillar weights.</a:t>
                </a:r>
              </a:p>
              <a:p>
                <a:pPr marL="0" indent="0">
                  <a:buNone/>
                </a:pPr>
                <a:endParaRPr lang="en-IN" b="1" dirty="0">
                  <a:latin typeface="CMU Sans Serif" panose="02000603000000000000" pitchFamily="2" charset="0"/>
                  <a:ea typeface="CMU Sans Serif" panose="02000603000000000000" pitchFamily="2" charset="0"/>
                  <a:cs typeface="CMU Sans Serif" panose="02000603000000000000" pitchFamily="2" charset="0"/>
                </a:endParaRPr>
              </a:p>
              <a:p>
                <a:pPr marL="0" indent="0">
                  <a:buNone/>
                </a:pPr>
                <a:r>
                  <a:rPr lang="en-IN" b="1" dirty="0">
                    <a:latin typeface="CMU Sans Serif" panose="02000603000000000000" pitchFamily="2" charset="0"/>
                    <a:ea typeface="CMU Sans Serif" panose="02000603000000000000" pitchFamily="2" charset="0"/>
                    <a:cs typeface="CMU Sans Serif" panose="02000603000000000000" pitchFamily="2" charset="0"/>
                  </a:rPr>
                  <a:t>Final score:</a:t>
                </a:r>
              </a:p>
              <a:p>
                <a:pPr marL="0" indent="0">
                  <a:buNone/>
                </a:pPr>
                <a:endParaRPr lang="en-IN" b="1" dirty="0">
                  <a:latin typeface="CMU Sans Serif" panose="02000603000000000000" pitchFamily="2" charset="0"/>
                  <a:ea typeface="CMU Sans Serif" panose="02000603000000000000" pitchFamily="2" charset="0"/>
                  <a:cs typeface="CMU Sans Serif" panose="02000603000000000000" pitchFamily="2" charset="0"/>
                </a:endParaRPr>
              </a:p>
              <a:p>
                <a:pPr marL="0" indent="0">
                  <a:buNone/>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MU Sans Serif" panose="02000603000000000000" pitchFamily="2" charset="0"/>
                          <a:cs typeface="CMU Sans Serif" panose="02000603000000000000" pitchFamily="2" charset="0"/>
                        </a:rPr>
                        <m:t> </m:t>
                      </m:r>
                      <m:sSub>
                        <m:sSubPr>
                          <m:ctrlPr>
                            <a:rPr lang="en-IN" b="1" i="1" smtClean="0">
                              <a:latin typeface="Cambria Math" panose="02040503050406030204" pitchFamily="18" charset="0"/>
                              <a:ea typeface="CMU Sans Serif" panose="02000603000000000000" pitchFamily="2" charset="0"/>
                              <a:cs typeface="CMU Sans Serif" panose="02000603000000000000" pitchFamily="2" charset="0"/>
                            </a:rPr>
                          </m:ctrlPr>
                        </m:sSubPr>
                        <m:e>
                          <m:r>
                            <a:rPr lang="en-IN" b="1" i="1" smtClean="0">
                              <a:latin typeface="Cambria Math" panose="02040503050406030204" pitchFamily="18" charset="0"/>
                              <a:ea typeface="CMU Sans Serif" panose="02000603000000000000" pitchFamily="2" charset="0"/>
                              <a:cs typeface="CMU Sans Serif" panose="02000603000000000000" pitchFamily="2" charset="0"/>
                            </a:rPr>
                            <m:t>𝒇</m:t>
                          </m:r>
                        </m:e>
                        <m:sub>
                          <m:sSub>
                            <m:sSubPr>
                              <m:ctrlPr>
                                <a:rPr lang="en-IN" b="1" i="1" smtClean="0">
                                  <a:latin typeface="Cambria Math" panose="02040503050406030204" pitchFamily="18" charset="0"/>
                                  <a:ea typeface="CMU Sans Serif" panose="02000603000000000000" pitchFamily="2" charset="0"/>
                                  <a:cs typeface="CMU Sans Serif" panose="02000603000000000000" pitchFamily="2" charset="0"/>
                                </a:rPr>
                              </m:ctrlPr>
                            </m:sSubPr>
                            <m:e>
                              <m:r>
                                <a:rPr lang="en-IN" b="1" i="1" smtClean="0">
                                  <a:latin typeface="Cambria Math" panose="02040503050406030204" pitchFamily="18" charset="0"/>
                                  <a:ea typeface="CMU Sans Serif" panose="02000603000000000000" pitchFamily="2" charset="0"/>
                                  <a:cs typeface="CMU Sans Serif" panose="02000603000000000000" pitchFamily="2" charset="0"/>
                                </a:rPr>
                                <m:t>𝑿</m:t>
                              </m:r>
                            </m:e>
                            <m:sub>
                              <m:r>
                                <a:rPr lang="en-IN" b="1" i="1" smtClean="0">
                                  <a:latin typeface="Cambria Math" panose="02040503050406030204" pitchFamily="18" charset="0"/>
                                  <a:ea typeface="CMU Sans Serif" panose="02000603000000000000" pitchFamily="2" charset="0"/>
                                  <a:cs typeface="CMU Sans Serif" panose="02000603000000000000" pitchFamily="2" charset="0"/>
                                </a:rPr>
                                <m:t>𝑪</m:t>
                              </m:r>
                            </m:sub>
                          </m:sSub>
                        </m:sub>
                      </m:sSub>
                      <m:r>
                        <a:rPr lang="en-IN" b="1" i="1" smtClean="0">
                          <a:latin typeface="Cambria Math" panose="02040503050406030204" pitchFamily="18" charset="0"/>
                          <a:ea typeface="CMU Sans Serif" panose="02000603000000000000" pitchFamily="2" charset="0"/>
                          <a:cs typeface="CMU Sans Serif" panose="02000603000000000000" pitchFamily="2" charset="0"/>
                        </a:rPr>
                        <m:t>=</m:t>
                      </m:r>
                      <m:nary>
                        <m:naryPr>
                          <m:chr m:val="∑"/>
                          <m:supHide m:val="on"/>
                          <m:ctrlPr>
                            <a:rPr lang="en-IN" b="1" i="1" smtClean="0">
                              <a:latin typeface="Cambria Math" panose="02040503050406030204" pitchFamily="18" charset="0"/>
                              <a:ea typeface="CMU Sans Serif" panose="02000603000000000000" pitchFamily="2" charset="0"/>
                              <a:cs typeface="CMU Sans Serif" panose="02000603000000000000" pitchFamily="2" charset="0"/>
                            </a:rPr>
                          </m:ctrlPr>
                        </m:naryPr>
                        <m:sub>
                          <m:r>
                            <m:rPr>
                              <m:brk m:alnAt="7"/>
                            </m:rPr>
                            <a:rPr lang="en-IN" b="1" i="1" smtClean="0">
                              <a:latin typeface="Cambria Math" panose="02040503050406030204" pitchFamily="18" charset="0"/>
                              <a:ea typeface="CMU Sans Serif" panose="02000603000000000000" pitchFamily="2" charset="0"/>
                              <a:cs typeface="CMU Sans Serif" panose="02000603000000000000" pitchFamily="2" charset="0"/>
                            </a:rPr>
                            <m:t>𝒄</m:t>
                          </m:r>
                          <m:r>
                            <a:rPr lang="en-IN" b="1" i="1" smtClean="0">
                              <a:latin typeface="Cambria Math" panose="02040503050406030204" pitchFamily="18" charset="0"/>
                              <a:ea typeface="CMU Sans Serif" panose="02000603000000000000" pitchFamily="2" charset="0"/>
                              <a:cs typeface="CMU Sans Serif" panose="02000603000000000000" pitchFamily="2" charset="0"/>
                            </a:rPr>
                            <m:t>𝒂</m:t>
                          </m:r>
                          <m:sSub>
                            <m:sSubPr>
                              <m:ctrlPr>
                                <a:rPr lang="en-IN" b="1" i="1" smtClean="0">
                                  <a:latin typeface="Cambria Math" panose="02040503050406030204" pitchFamily="18" charset="0"/>
                                  <a:ea typeface="CMU Sans Serif" panose="02000603000000000000" pitchFamily="2" charset="0"/>
                                  <a:cs typeface="CMU Sans Serif" panose="02000603000000000000" pitchFamily="2" charset="0"/>
                                </a:rPr>
                              </m:ctrlPr>
                            </m:sSubPr>
                            <m:e>
                              <m:r>
                                <m:rPr>
                                  <m:brk m:alnAt="7"/>
                                </m:rPr>
                                <a:rPr lang="en-IN" b="1" i="1" smtClean="0">
                                  <a:latin typeface="Cambria Math" panose="02040503050406030204" pitchFamily="18" charset="0"/>
                                  <a:ea typeface="CMU Sans Serif" panose="02000603000000000000" pitchFamily="2" charset="0"/>
                                  <a:cs typeface="CMU Sans Serif" panose="02000603000000000000" pitchFamily="2" charset="0"/>
                                </a:rPr>
                                <m:t>𝒕</m:t>
                              </m:r>
                            </m:e>
                            <m:sub>
                              <m:r>
                                <m:rPr>
                                  <m:brk m:alnAt="7"/>
                                </m:rPr>
                                <a:rPr lang="en-IN" b="1" i="1" smtClean="0">
                                  <a:latin typeface="Cambria Math" panose="02040503050406030204" pitchFamily="18" charset="0"/>
                                  <a:ea typeface="CMU Sans Serif" panose="02000603000000000000" pitchFamily="2" charset="0"/>
                                  <a:cs typeface="CMU Sans Serif" panose="02000603000000000000" pitchFamily="2" charset="0"/>
                                </a:rPr>
                                <m:t>𝒊</m:t>
                              </m:r>
                            </m:sub>
                          </m:sSub>
                        </m:sub>
                        <m:sup/>
                        <m:e>
                          <m:sSub>
                            <m:sSubPr>
                              <m:ctrlPr>
                                <a:rPr lang="en-IN" b="1" i="1" smtClean="0">
                                  <a:latin typeface="Cambria Math" panose="02040503050406030204" pitchFamily="18" charset="0"/>
                                  <a:ea typeface="CMU Sans Serif" panose="02000603000000000000" pitchFamily="2" charset="0"/>
                                  <a:cs typeface="CMU Sans Serif" panose="02000603000000000000" pitchFamily="2" charset="0"/>
                                </a:rPr>
                              </m:ctrlPr>
                            </m:sSubPr>
                            <m:e>
                              <m:r>
                                <a:rPr lang="en-IN" b="1" i="1" smtClean="0">
                                  <a:latin typeface="Cambria Math" panose="02040503050406030204" pitchFamily="18" charset="0"/>
                                  <a:ea typeface="CMU Sans Serif" panose="02000603000000000000" pitchFamily="2" charset="0"/>
                                  <a:cs typeface="CMU Sans Serif" panose="02000603000000000000" pitchFamily="2" charset="0"/>
                                </a:rPr>
                                <m:t>𝒙</m:t>
                              </m:r>
                            </m:e>
                            <m:sub>
                              <m:r>
                                <a:rPr lang="en-IN" b="1" i="1" smtClean="0">
                                  <a:latin typeface="Cambria Math" panose="02040503050406030204" pitchFamily="18" charset="0"/>
                                  <a:ea typeface="CMU Sans Serif" panose="02000603000000000000" pitchFamily="2" charset="0"/>
                                  <a:cs typeface="CMU Sans Serif" panose="02000603000000000000" pitchFamily="2" charset="0"/>
                                </a:rPr>
                                <m:t>𝒋</m:t>
                              </m:r>
                            </m:sub>
                          </m:sSub>
                        </m:e>
                      </m:nary>
                      <m:d>
                        <m:dPr>
                          <m:ctrlPr>
                            <a:rPr lang="en-IN" b="1" i="1" smtClean="0">
                              <a:latin typeface="Cambria Math" panose="02040503050406030204" pitchFamily="18" charset="0"/>
                              <a:ea typeface="CMU Sans Serif" panose="02000603000000000000" pitchFamily="2" charset="0"/>
                              <a:cs typeface="CMU Sans Serif" panose="02000603000000000000" pitchFamily="2" charset="0"/>
                            </a:rPr>
                          </m:ctrlPr>
                        </m:dPr>
                        <m:e>
                          <m:r>
                            <a:rPr lang="en-IN" b="1" i="1" smtClean="0">
                              <a:latin typeface="Cambria Math" panose="02040503050406030204" pitchFamily="18" charset="0"/>
                              <a:ea typeface="CMU Sans Serif" panose="02000603000000000000" pitchFamily="2" charset="0"/>
                              <a:cs typeface="CMU Sans Serif" panose="02000603000000000000" pitchFamily="2" charset="0"/>
                            </a:rPr>
                            <m:t>𝒑</m:t>
                          </m:r>
                          <m:sSub>
                            <m:sSubPr>
                              <m:ctrlPr>
                                <a:rPr lang="en-IN" b="1" i="1" smtClean="0">
                                  <a:latin typeface="Cambria Math" panose="02040503050406030204" pitchFamily="18" charset="0"/>
                                  <a:ea typeface="CMU Sans Serif" panose="02000603000000000000" pitchFamily="2" charset="0"/>
                                  <a:cs typeface="CMU Sans Serif" panose="02000603000000000000" pitchFamily="2" charset="0"/>
                                </a:rPr>
                              </m:ctrlPr>
                            </m:sSubPr>
                            <m:e>
                              <m:r>
                                <a:rPr lang="en-IN" b="1" i="1" smtClean="0">
                                  <a:latin typeface="Cambria Math" panose="02040503050406030204" pitchFamily="18" charset="0"/>
                                  <a:ea typeface="CMU Sans Serif" panose="02000603000000000000" pitchFamily="2" charset="0"/>
                                  <a:cs typeface="CMU Sans Serif" panose="02000603000000000000" pitchFamily="2" charset="0"/>
                                </a:rPr>
                                <m:t>𝒘</m:t>
                              </m:r>
                            </m:e>
                            <m:sub>
                              <m:r>
                                <a:rPr lang="en-IN" b="1" i="1" smtClean="0">
                                  <a:latin typeface="Cambria Math" panose="02040503050406030204" pitchFamily="18" charset="0"/>
                                  <a:ea typeface="CMU Sans Serif" panose="02000603000000000000" pitchFamily="2" charset="0"/>
                                  <a:cs typeface="CMU Sans Serif" panose="02000603000000000000" pitchFamily="2" charset="0"/>
                                </a:rPr>
                                <m:t>𝒋</m:t>
                              </m:r>
                              <m:r>
                                <a:rPr lang="en-IN" b="1" i="1" smtClean="0">
                                  <a:latin typeface="Cambria Math" panose="02040503050406030204" pitchFamily="18" charset="0"/>
                                  <a:ea typeface="CMU Sans Serif" panose="02000603000000000000" pitchFamily="2" charset="0"/>
                                  <a:cs typeface="CMU Sans Serif" panose="02000603000000000000" pitchFamily="2" charset="0"/>
                                </a:rPr>
                                <m:t>,</m:t>
                              </m:r>
                              <m:r>
                                <a:rPr lang="en-IN" b="1" i="1" smtClean="0">
                                  <a:latin typeface="Cambria Math" panose="02040503050406030204" pitchFamily="18" charset="0"/>
                                  <a:ea typeface="CMU Sans Serif" panose="02000603000000000000" pitchFamily="2" charset="0"/>
                                  <a:cs typeface="CMU Sans Serif" panose="02000603000000000000" pitchFamily="2" charset="0"/>
                                </a:rPr>
                                <m:t>𝒊</m:t>
                              </m:r>
                            </m:sub>
                          </m:sSub>
                        </m:e>
                      </m:d>
                      <m:r>
                        <a:rPr lang="en-IN" b="1" i="1" smtClean="0">
                          <a:latin typeface="Cambria Math" panose="02040503050406030204" pitchFamily="18" charset="0"/>
                          <a:ea typeface="CMU Sans Serif" panose="02000603000000000000" pitchFamily="2" charset="0"/>
                          <a:cs typeface="CMU Sans Serif" panose="02000603000000000000" pitchFamily="2" charset="0"/>
                        </a:rPr>
                        <m:t> | </m:t>
                      </m:r>
                      <m:sSub>
                        <m:sSubPr>
                          <m:ctrlPr>
                            <a:rPr lang="en-IN" b="1" i="1" smtClean="0">
                              <a:latin typeface="Cambria Math" panose="02040503050406030204" pitchFamily="18" charset="0"/>
                              <a:ea typeface="CMU Sans Serif" panose="02000603000000000000" pitchFamily="2" charset="0"/>
                              <a:cs typeface="CMU Sans Serif" panose="02000603000000000000" pitchFamily="2" charset="0"/>
                            </a:rPr>
                          </m:ctrlPr>
                        </m:sSubPr>
                        <m:e>
                          <m:r>
                            <a:rPr lang="en-IN" b="1" i="1" smtClean="0">
                              <a:latin typeface="Cambria Math" panose="02040503050406030204" pitchFamily="18" charset="0"/>
                              <a:ea typeface="CMU Sans Serif" panose="02000603000000000000" pitchFamily="2" charset="0"/>
                              <a:cs typeface="CMU Sans Serif" panose="02000603000000000000" pitchFamily="2" charset="0"/>
                            </a:rPr>
                            <m:t>𝒙</m:t>
                          </m:r>
                        </m:e>
                        <m:sub>
                          <m:r>
                            <a:rPr lang="en-IN" b="1" i="1" smtClean="0">
                              <a:latin typeface="Cambria Math" panose="02040503050406030204" pitchFamily="18" charset="0"/>
                              <a:ea typeface="CMU Sans Serif" panose="02000603000000000000" pitchFamily="2" charset="0"/>
                              <a:cs typeface="CMU Sans Serif" panose="02000603000000000000" pitchFamily="2" charset="0"/>
                            </a:rPr>
                            <m:t>𝒋</m:t>
                          </m:r>
                        </m:sub>
                      </m:sSub>
                      <m:r>
                        <a:rPr lang="en-IN" b="1" i="1" smtClean="0">
                          <a:latin typeface="Cambria Math" panose="02040503050406030204" pitchFamily="18" charset="0"/>
                          <a:ea typeface="CMU Sans Serif" panose="02000603000000000000" pitchFamily="2" charset="0"/>
                          <a:cs typeface="CMU Sans Serif" panose="02000603000000000000" pitchFamily="2" charset="0"/>
                        </a:rPr>
                        <m:t>∈</m:t>
                      </m:r>
                      <m:sSub>
                        <m:sSubPr>
                          <m:ctrlPr>
                            <a:rPr lang="en-IN" b="1" i="1" smtClean="0">
                              <a:latin typeface="Cambria Math" panose="02040503050406030204" pitchFamily="18" charset="0"/>
                              <a:ea typeface="CMU Sans Serif" panose="02000603000000000000" pitchFamily="2" charset="0"/>
                              <a:cs typeface="CMU Sans Serif" panose="02000603000000000000" pitchFamily="2" charset="0"/>
                            </a:rPr>
                          </m:ctrlPr>
                        </m:sSubPr>
                        <m:e>
                          <m:r>
                            <a:rPr lang="en-IN" b="1" i="1" smtClean="0">
                              <a:latin typeface="Cambria Math" panose="02040503050406030204" pitchFamily="18" charset="0"/>
                              <a:ea typeface="CMU Sans Serif" panose="02000603000000000000" pitchFamily="2" charset="0"/>
                              <a:cs typeface="CMU Sans Serif" panose="02000603000000000000" pitchFamily="2" charset="0"/>
                            </a:rPr>
                            <m:t>𝑿</m:t>
                          </m:r>
                        </m:e>
                        <m:sub>
                          <m:r>
                            <a:rPr lang="en-IN" b="1" i="1" smtClean="0">
                              <a:latin typeface="Cambria Math" panose="02040503050406030204" pitchFamily="18" charset="0"/>
                              <a:ea typeface="CMU Sans Serif" panose="02000603000000000000" pitchFamily="2" charset="0"/>
                              <a:cs typeface="CMU Sans Serif" panose="02000603000000000000" pitchFamily="2" charset="0"/>
                            </a:rPr>
                            <m:t>𝑪</m:t>
                          </m:r>
                        </m:sub>
                      </m:sSub>
                    </m:oMath>
                  </m:oMathPara>
                </a14:m>
                <a:endParaRPr lang="en-IN" b="1" i="1" dirty="0">
                  <a:latin typeface="Cambria Math" panose="02040503050406030204" pitchFamily="18" charset="0"/>
                  <a:ea typeface="CMU Sans Serif" panose="02000603000000000000" pitchFamily="2" charset="0"/>
                  <a:cs typeface="CMU Sans Serif" panose="02000603000000000000" pitchFamily="2" charset="0"/>
                </a:endParaRPr>
              </a:p>
              <a:p>
                <a:pPr marL="0" indent="0">
                  <a:buNone/>
                </a:pPr>
                <a:endParaRPr lang="en-IN" b="1" dirty="0">
                  <a:latin typeface="CMU Sans Serif" panose="02000603000000000000" pitchFamily="2" charset="0"/>
                  <a:ea typeface="CMU Sans Serif" panose="02000603000000000000" pitchFamily="2" charset="0"/>
                  <a:cs typeface="CMU Sans Serif" panose="02000603000000000000" pitchFamily="2" charset="0"/>
                </a:endParaRPr>
              </a:p>
              <a:p>
                <a:pPr marL="0" indent="0">
                  <a:buFont typeface="Wingdings" pitchFamily="2" charset="2"/>
                  <a:buNone/>
                </a:pPr>
                <a:r>
                  <a:rPr lang="en-IN" b="1" dirty="0">
                    <a:latin typeface="CMU Sans Serif" panose="02000603000000000000" pitchFamily="2" charset="0"/>
                    <a:ea typeface="CMU Sans Serif" panose="02000603000000000000" pitchFamily="2" charset="0"/>
                    <a:cs typeface="CMU Sans Serif" panose="02000603000000000000" pitchFamily="2" charset="0"/>
                    <a:hlinkClick r:id="rId2" action="ppaction://hlinkfile"/>
                  </a:rPr>
                  <a:t>Working Example</a:t>
                </a:r>
                <a:endParaRPr lang="en-IN" b="1" dirty="0">
                  <a:latin typeface="CMU Sans Serif" panose="02000603000000000000" pitchFamily="2" charset="0"/>
                  <a:ea typeface="CMU Sans Serif" panose="02000603000000000000" pitchFamily="2" charset="0"/>
                  <a:cs typeface="CMU Sans Serif" panose="02000603000000000000" pitchFamily="2" charset="0"/>
                </a:endParaRPr>
              </a:p>
            </p:txBody>
          </p:sp>
        </mc:Choice>
        <mc:Fallback>
          <p:sp>
            <p:nvSpPr>
              <p:cNvPr id="4" name="Content Placeholder 2">
                <a:extLst>
                  <a:ext uri="{FF2B5EF4-FFF2-40B4-BE49-F238E27FC236}">
                    <a16:creationId xmlns:a16="http://schemas.microsoft.com/office/drawing/2014/main" id="{11EB6ED1-4B19-95D3-012C-846B39B1DA2C}"/>
                  </a:ext>
                </a:extLst>
              </p:cNvPr>
              <p:cNvSpPr txBox="1">
                <a:spLocks noRot="1" noChangeAspect="1" noMove="1" noResize="1" noEditPoints="1" noAdjustHandles="1" noChangeArrowheads="1" noChangeShapeType="1" noTextEdit="1"/>
              </p:cNvSpPr>
              <p:nvPr/>
            </p:nvSpPr>
            <p:spPr>
              <a:xfrm>
                <a:off x="0" y="147286"/>
                <a:ext cx="12192000" cy="6523538"/>
              </a:xfrm>
              <a:prstGeom prst="rect">
                <a:avLst/>
              </a:prstGeom>
              <a:blipFill>
                <a:blip r:embed="rId3"/>
                <a:stretch>
                  <a:fillRect l="-650" t="-1308"/>
                </a:stretch>
              </a:blipFill>
            </p:spPr>
            <p:txBody>
              <a:bodyPr/>
              <a:lstStyle/>
              <a:p>
                <a:r>
                  <a:rPr lang="en-IN">
                    <a:noFill/>
                  </a:rPr>
                  <a:t> </a:t>
                </a:r>
              </a:p>
            </p:txBody>
          </p:sp>
        </mc:Fallback>
      </mc:AlternateContent>
      <p:sp>
        <p:nvSpPr>
          <p:cNvPr id="7" name="AutoShape 4" descr="Untitled">
            <a:extLst>
              <a:ext uri="{FF2B5EF4-FFF2-40B4-BE49-F238E27FC236}">
                <a16:creationId xmlns:a16="http://schemas.microsoft.com/office/drawing/2014/main" id="{3847A7F7-8DE1-B424-F07F-60435B10DC5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643466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6">
      <a:dk1>
        <a:sysClr val="windowText" lastClr="000000"/>
      </a:dk1>
      <a:lt1>
        <a:sysClr val="window" lastClr="FFFFFF"/>
      </a:lt1>
      <a:dk2>
        <a:srgbClr val="454551"/>
      </a:dk2>
      <a:lt2>
        <a:srgbClr val="D8D9DC"/>
      </a:lt2>
      <a:accent1>
        <a:srgbClr val="EE81BD"/>
      </a:accent1>
      <a:accent2>
        <a:srgbClr val="EA68AF"/>
      </a:accent2>
      <a:accent3>
        <a:srgbClr val="4EA6DC"/>
      </a:accent3>
      <a:accent4>
        <a:srgbClr val="18567C"/>
      </a:accent4>
      <a:accent5>
        <a:srgbClr val="8971E1"/>
      </a:accent5>
      <a:accent6>
        <a:srgbClr val="D54773"/>
      </a:accent6>
      <a:hlink>
        <a:srgbClr val="6B9F25"/>
      </a:hlink>
      <a:folHlink>
        <a:srgbClr val="8C8C8C"/>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Banded</Template>
  <TotalTime>1971</TotalTime>
  <Words>1082</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Cambria Math</vt:lpstr>
      <vt:lpstr>CMU Bright</vt:lpstr>
      <vt:lpstr>CMU Sans Serif</vt:lpstr>
      <vt:lpstr>CMU Sans Serif Demi Condensed</vt:lpstr>
      <vt:lpstr>Corbel</vt:lpstr>
      <vt:lpstr>Wingdings</vt:lpstr>
      <vt:lpstr>Banded</vt:lpstr>
      <vt:lpstr>ESG Methodology and the Current Market scenario</vt:lpstr>
      <vt:lpstr>What is ESG?</vt:lpstr>
      <vt:lpstr>ESG Investing in Recent Times</vt:lpstr>
      <vt:lpstr>The Big 3 (ESG Rating Agencies)</vt:lpstr>
      <vt:lpstr>PowerPoint Presentation</vt:lpstr>
      <vt:lpstr>High Level Overview of the Score Computation</vt:lpstr>
      <vt:lpstr>Detailed Methodology</vt:lpstr>
      <vt:lpstr>PowerPoint Presentation</vt:lpstr>
      <vt:lpstr>PowerPoint Presentation</vt:lpstr>
      <vt:lpstr>Role of Frameworks(GRI and SASB)</vt:lpstr>
      <vt:lpstr>Role of Frameworks(GRI and SASB) …for Rating Agencies</vt:lpstr>
      <vt:lpstr>PowerPoint Presentation</vt:lpstr>
      <vt:lpstr>Comparison to Corporate Credit Ratings</vt:lpstr>
      <vt:lpstr>PowerPoint Presentation</vt:lpstr>
      <vt:lpstr>Scope of Our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Rishab Patil</dc:creator>
  <cp:lastModifiedBy>Rishab Patil</cp:lastModifiedBy>
  <cp:revision>2</cp:revision>
  <dcterms:created xsi:type="dcterms:W3CDTF">2024-08-09T10:07:05Z</dcterms:created>
  <dcterms:modified xsi:type="dcterms:W3CDTF">2024-08-11T10:37:20Z</dcterms:modified>
</cp:coreProperties>
</file>