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96460-124E-4C82-B188-FCA7EC039084}" v="1537" dt="2024-12-17T17:41:05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>
                    <a:lumMod val="49000"/>
                    <a:lumOff val="51000"/>
                  </a:schemeClr>
                </a:solidFill>
                <a:latin typeface="Franklin Gothic"/>
              </a:rPr>
              <a:t>ZOMATO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76000"/>
                    <a:lumOff val="24000"/>
                  </a:schemeClr>
                </a:solidFill>
                <a:latin typeface="Aptos Display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8B88-0DE9-3A6C-3737-3418963D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Online order </a:t>
            </a:r>
            <a:br>
              <a:rPr 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</a:br>
            <a:r>
              <a:rPr 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Yes 3727 </a:t>
            </a:r>
            <a:br>
              <a:rPr 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</a:br>
            <a:r>
              <a:rPr 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No 3378</a:t>
            </a:r>
            <a:endParaRPr lang="en-US" sz="2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pic>
        <p:nvPicPr>
          <p:cNvPr id="4" name="Content Placeholder 3" descr="A blue and orange pie chart&#10;&#10;Description automatically generated">
            <a:extLst>
              <a:ext uri="{FF2B5EF4-FFF2-40B4-BE49-F238E27FC236}">
                <a16:creationId xmlns:a16="http://schemas.microsoft.com/office/drawing/2014/main" id="{63A574BD-555B-7959-E7EF-1A4C0340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177" y="1986121"/>
            <a:ext cx="4799965" cy="4619625"/>
          </a:xfrm>
        </p:spPr>
      </p:pic>
    </p:spTree>
    <p:extLst>
      <p:ext uri="{BB962C8B-B14F-4D97-AF65-F5344CB8AC3E}">
        <p14:creationId xmlns:p14="http://schemas.microsoft.com/office/powerpoint/2010/main" val="322208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7FEB-39FD-6C3F-C951-E75224EF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2228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300" b="1" dirty="0"/>
              <a:t>INSIGHT 8 </a:t>
            </a:r>
            <a:r>
              <a:rPr lang="en-US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:</a:t>
            </a:r>
            <a:r>
              <a:rPr lang="en-US" sz="77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 </a:t>
            </a:r>
            <a:r>
              <a:rPr lang="en-US" sz="22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GROUP BY LOCAL ADDRESS AND CALCULATE THE MEAN OF AVG COST (TWO PEOPLE)</a:t>
            </a:r>
            <a:br>
              <a:rPr lang="en-US" sz="22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</a:br>
            <a:r>
              <a:rPr lang="en-US" sz="22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WHICH ADDRESS HAS MAXIMUM AVERAGE COST OF TWO PEOPLE </a:t>
            </a:r>
          </a:p>
          <a:p>
            <a:endParaRPr lang="en-US" sz="2200" b="1" dirty="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5F2FEE3-5C4C-56BE-6C83-C19BF4937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520575"/>
              </p:ext>
            </p:extLst>
          </p:nvPr>
        </p:nvGraphicFramePr>
        <p:xfrm>
          <a:off x="-1874510" y="1825625"/>
          <a:ext cx="10515599" cy="448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42710">
                  <a:extLst>
                    <a:ext uri="{9D8B030D-6E8A-4147-A177-3AD203B41FA5}">
                      <a16:colId xmlns:a16="http://schemas.microsoft.com/office/drawing/2014/main" val="1086666813"/>
                    </a:ext>
                  </a:extLst>
                </a:gridCol>
                <a:gridCol w="5672889">
                  <a:extLst>
                    <a:ext uri="{9D8B030D-6E8A-4147-A177-3AD203B41FA5}">
                      <a16:colId xmlns:a16="http://schemas.microsoft.com/office/drawing/2014/main" val="305858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avg cost (two people)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00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local address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033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Sankey Road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2886.363636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112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Lavelle Road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1548.648649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69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Race Course Road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1373.214286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626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MG Road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1340.476190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801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Residency Road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1205.769231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66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Infantry Road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1086.363636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36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Langford Town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93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Richmond Road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957.500000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390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Seshadripuram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905.128205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62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St. Marks Road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897.619048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11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67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5A59-EC07-26FE-6061-626BFAFB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-63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GRAPH OF LOCAL ADDRESS AND MEAN OF AVG COST (TWO PEOPLE)</a:t>
            </a:r>
            <a:b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</a:br>
            <a:endParaRPr lang="en-US" sz="2000">
              <a:latin typeface="Consolas"/>
            </a:endParaRPr>
          </a:p>
        </p:txBody>
      </p:sp>
      <p:pic>
        <p:nvPicPr>
          <p:cNvPr id="4" name="Content Placeholder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0B346FE-2D39-C71D-45D9-CE07D0B6F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642" y="1120934"/>
            <a:ext cx="9154795" cy="5537200"/>
          </a:xfrm>
        </p:spPr>
      </p:pic>
    </p:spTree>
    <p:extLst>
      <p:ext uri="{BB962C8B-B14F-4D97-AF65-F5344CB8AC3E}">
        <p14:creationId xmlns:p14="http://schemas.microsoft.com/office/powerpoint/2010/main" val="11302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6CA6-FB48-4761-F222-2B6D2BED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RESULT :----     SANKEY ROAD HAS HIGHEST AVERAGE COST OF TWO PEOPLE 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FF59-E1C9-3303-9387-66BD085B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  <a:p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TOP 3</a:t>
            </a: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1 :- SANKY ROAD      2886.363636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2 :- LAVELLE ROAD    1548.648649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3 :- RACE COURSE ROAD       1373.214286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9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F7AB-4637-1E20-6CAF-B24C3FF2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669925"/>
            <a:ext cx="10515600" cy="1325563"/>
          </a:xfrm>
        </p:spPr>
        <p:txBody>
          <a:bodyPr/>
          <a:lstStyle/>
          <a:p>
            <a:r>
              <a:rPr lang="en-US" sz="2100" b="1" dirty="0">
                <a:solidFill>
                  <a:srgbClr val="000000"/>
                </a:solidFill>
                <a:latin typeface="Aptos Display"/>
              </a:rPr>
              <a:t>INSIGHT 9 </a:t>
            </a:r>
            <a:r>
              <a:rPr lang="en-US" sz="4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Aptos Display"/>
              </a:rPr>
              <a:t>:</a:t>
            </a: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GROUP BY RESTAURNT TYPE AND CALCULATE THE MEAN OF RATINGS</a:t>
            </a:r>
            <a:endParaRPr lang="en-US" sz="20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sz="72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869FE0-35DE-2695-AFB6-176EF4AD8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720578"/>
              </p:ext>
            </p:extLst>
          </p:nvPr>
        </p:nvGraphicFramePr>
        <p:xfrm>
          <a:off x="0" y="1534160"/>
          <a:ext cx="9519786" cy="4831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84112">
                  <a:extLst>
                    <a:ext uri="{9D8B030D-6E8A-4147-A177-3AD203B41FA5}">
                      <a16:colId xmlns:a16="http://schemas.microsoft.com/office/drawing/2014/main" val="843754581"/>
                    </a:ext>
                  </a:extLst>
                </a:gridCol>
                <a:gridCol w="5135674">
                  <a:extLst>
                    <a:ext uri="{9D8B030D-6E8A-4147-A177-3AD203B41FA5}">
                      <a16:colId xmlns:a16="http://schemas.microsoft.com/office/drawing/2014/main" val="2562515214"/>
                    </a:ext>
                  </a:extLst>
                </a:gridCol>
              </a:tblGrid>
              <a:tr h="601460">
                <a:tc>
                  <a:txBody>
                    <a:bodyPr/>
                    <a:lstStyle/>
                    <a:p>
                      <a:pPr algn="r" fontAlgn="ctr"/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rate (out of 5)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0575877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restaurant type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141763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Bar, Pub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4.600000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970272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Microbrewery, Pub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4.462500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377265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Cafe, Lounge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850124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Microbrewery, Bar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467666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Fine Dining, Lounge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894507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Casual Dining, Irani Cafee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193416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Pub, Microbrewery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008460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Fine Dining, Microbrewery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4.300000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130037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Casual Dining, Microbrewery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4.260000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76181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Fine Dining, Bar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4.250000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2247"/>
                  </a:ext>
                </a:extLst>
              </a:tr>
              <a:tr h="335429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Microbrewery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4.216667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83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80DB-71A6-A468-C287-27DDB0A2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GRAPH OF RESTAURNT TYPE VS THE MEAN OF RATINGS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pic>
        <p:nvPicPr>
          <p:cNvPr id="4" name="Content Placeholder 3" descr="A bar graph with blue and white stripes&#10;&#10;Description automatically generated">
            <a:extLst>
              <a:ext uri="{FF2B5EF4-FFF2-40B4-BE49-F238E27FC236}">
                <a16:creationId xmlns:a16="http://schemas.microsoft.com/office/drawing/2014/main" id="{4B802B7D-B65E-9E6D-AC6B-B0203986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" y="1396841"/>
            <a:ext cx="9067800" cy="5462905"/>
          </a:xfrm>
        </p:spPr>
      </p:pic>
    </p:spTree>
    <p:extLst>
      <p:ext uri="{BB962C8B-B14F-4D97-AF65-F5344CB8AC3E}">
        <p14:creationId xmlns:p14="http://schemas.microsoft.com/office/powerpoint/2010/main" val="217954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38B7-068D-704B-D7E9-63BC9748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4452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WRITE TOP 3 RESTRAUNTS OF HIGHEST RATINGS </a:t>
            </a:r>
            <a:endParaRPr lang="en-US" sz="20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19AD-EF5C-77A7-A024-05B4350F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5434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RESULT 1:---- TOP 3 RESTRAUNT TYPE OF HIGHEST RATINGS ARE</a:t>
            </a:r>
            <a:endParaRPr lang="en-US" sz="20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   A. BAR,PUB    4.600000</a:t>
            </a:r>
            <a:endParaRPr lang="en-US" sz="20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   B. MICROBREWERY, PUB   4.462500</a:t>
            </a:r>
            <a:endParaRPr lang="en-US" sz="20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   C. CAFE,LOUNGE    4.400000</a:t>
            </a:r>
            <a:endParaRPr lang="en-US" sz="20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3AFC-125C-FD98-B8A2-E800C078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2. WHICH RESTARUNTS HAS SAME NUMBER OF RATING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2F05-50D6-C657-BEFA-BF57CFD4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RESULT 2 :----   Cafe, Lounge   Microbrewery, Bar   Fine Dining, Lounge Casual Dining, Irani </a:t>
            </a:r>
            <a:r>
              <a:rPr lang="en-US" sz="2000" dirty="0" err="1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Cafee</a:t>
            </a:r>
            <a:r>
              <a:rPr lang="en-US" sz="20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  Pub, Microbrewery HAS SAME RATING OF    4.400000  </a:t>
            </a:r>
            <a:endParaRPr lang="en-US" sz="20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AND   Cafe, Bar, Lounge HAS SAME RATING OF  4.100000</a:t>
            </a:r>
            <a:endParaRPr lang="en-US" sz="20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CB5C-5462-EB0B-9402-804AE5BB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649605"/>
            <a:ext cx="10515600" cy="1325563"/>
          </a:xfrm>
        </p:spPr>
        <p:txBody>
          <a:bodyPr/>
          <a:lstStyle/>
          <a:p>
            <a:r>
              <a:rPr lang="en-US" sz="2100" b="1" dirty="0"/>
              <a:t>INSIGHT 10 </a:t>
            </a:r>
            <a:r>
              <a:rPr lang="en-US" sz="40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: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TOTAL NUMBER OF RATING BY AREA</a:t>
            </a:r>
            <a:br>
              <a:rPr lang="en-US" sz="3600" dirty="0">
                <a:latin typeface="Consolas"/>
              </a:rPr>
            </a:br>
            <a:r>
              <a:rPr lang="en-US" sz="36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  </a:t>
            </a:r>
            <a:r>
              <a:rPr lang="en-US" sz="4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GROUP BY AREA AND SUM OF THE NUMBER OF RATINGS</a:t>
            </a:r>
            <a:endParaRPr lang="en-US" sz="2000" b="1" dirty="0">
              <a:solidFill>
                <a:schemeClr val="tx1">
                  <a:lumMod val="76000"/>
                  <a:lumOff val="24000"/>
                </a:schemeClr>
              </a:solidFill>
              <a:latin typeface="Aptos Display" panose="020F0302020204030204"/>
            </a:endParaRPr>
          </a:p>
          <a:p>
            <a:endParaRPr lang="en-US" sz="3600" dirty="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  <a:p>
            <a:endParaRPr lang="en-US" sz="40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7FE3-A185-D3E6-D426-0EA84503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825625"/>
            <a:ext cx="9936480" cy="396525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area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Byresandra,Tavarekere,Madiwala            204951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Brigade Road                                                     153342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Indiranagar                                                         151834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Bellandur                                                             88538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Malleshwaram                                                  77879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Brookefield                                                         77138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Bannerghatta Road                                        70353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Banashankari                                                    60459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Whitefield                                                           50527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Koramangala 4th Block                                45520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Name: num of ratings, dtype: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6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C99A-EA28-C55C-5EF8-FAC986FF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GRAPH OF AREA VS SUM OF RATING</a:t>
            </a:r>
          </a:p>
        </p:txBody>
      </p:sp>
      <p:pic>
        <p:nvPicPr>
          <p:cNvPr id="4" name="Content Placeholder 3" descr="A graph with blue bars and white text&#10;&#10;Description automatically generated">
            <a:extLst>
              <a:ext uri="{FF2B5EF4-FFF2-40B4-BE49-F238E27FC236}">
                <a16:creationId xmlns:a16="http://schemas.microsoft.com/office/drawing/2014/main" id="{A2DAC132-13BD-9F26-A5B9-14F555769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582" y="1437481"/>
            <a:ext cx="8946515" cy="5147945"/>
          </a:xfrm>
        </p:spPr>
      </p:pic>
    </p:spTree>
    <p:extLst>
      <p:ext uri="{BB962C8B-B14F-4D97-AF65-F5344CB8AC3E}">
        <p14:creationId xmlns:p14="http://schemas.microsoft.com/office/powerpoint/2010/main" val="5489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D854-8D9E-EBC6-FC85-3198A28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087"/>
            <a:ext cx="10515600" cy="809748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INSIGHT 1</a:t>
            </a:r>
            <a:r>
              <a:rPr lang="en-US" sz="2800" b="1" dirty="0"/>
              <a:t> :</a:t>
            </a:r>
            <a:r>
              <a:rPr lang="en-US" sz="6700" b="1" dirty="0"/>
              <a:t> </a:t>
            </a:r>
            <a:r>
              <a:rPr lang="en-US" sz="31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REPRESENTING THE FIRST FEW INTITIES OF THE DATASET</a:t>
            </a:r>
            <a:endParaRPr lang="en-US" sz="31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sz="67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2EEAA9-C4D3-A5EF-73C6-5E48E0ED9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729094"/>
              </p:ext>
            </p:extLst>
          </p:nvPr>
        </p:nvGraphicFramePr>
        <p:xfrm>
          <a:off x="575093" y="2458527"/>
          <a:ext cx="11045179" cy="49704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571">
                  <a:extLst>
                    <a:ext uri="{9D8B030D-6E8A-4147-A177-3AD203B41FA5}">
                      <a16:colId xmlns:a16="http://schemas.microsoft.com/office/drawing/2014/main" val="1374627607"/>
                    </a:ext>
                  </a:extLst>
                </a:gridCol>
                <a:gridCol w="838571">
                  <a:extLst>
                    <a:ext uri="{9D8B030D-6E8A-4147-A177-3AD203B41FA5}">
                      <a16:colId xmlns:a16="http://schemas.microsoft.com/office/drawing/2014/main" val="1342215236"/>
                    </a:ext>
                  </a:extLst>
                </a:gridCol>
                <a:gridCol w="838571">
                  <a:extLst>
                    <a:ext uri="{9D8B030D-6E8A-4147-A177-3AD203B41FA5}">
                      <a16:colId xmlns:a16="http://schemas.microsoft.com/office/drawing/2014/main" val="3529127050"/>
                    </a:ext>
                  </a:extLst>
                </a:gridCol>
                <a:gridCol w="838571">
                  <a:extLst>
                    <a:ext uri="{9D8B030D-6E8A-4147-A177-3AD203B41FA5}">
                      <a16:colId xmlns:a16="http://schemas.microsoft.com/office/drawing/2014/main" val="542410446"/>
                    </a:ext>
                  </a:extLst>
                </a:gridCol>
                <a:gridCol w="838571">
                  <a:extLst>
                    <a:ext uri="{9D8B030D-6E8A-4147-A177-3AD203B41FA5}">
                      <a16:colId xmlns:a16="http://schemas.microsoft.com/office/drawing/2014/main" val="3252584162"/>
                    </a:ext>
                  </a:extLst>
                </a:gridCol>
                <a:gridCol w="838571">
                  <a:extLst>
                    <a:ext uri="{9D8B030D-6E8A-4147-A177-3AD203B41FA5}">
                      <a16:colId xmlns:a16="http://schemas.microsoft.com/office/drawing/2014/main" val="2393068346"/>
                    </a:ext>
                  </a:extLst>
                </a:gridCol>
                <a:gridCol w="812426">
                  <a:extLst>
                    <a:ext uri="{9D8B030D-6E8A-4147-A177-3AD203B41FA5}">
                      <a16:colId xmlns:a16="http://schemas.microsoft.com/office/drawing/2014/main" val="2367178127"/>
                    </a:ext>
                  </a:extLst>
                </a:gridCol>
                <a:gridCol w="864717">
                  <a:extLst>
                    <a:ext uri="{9D8B030D-6E8A-4147-A177-3AD203B41FA5}">
                      <a16:colId xmlns:a16="http://schemas.microsoft.com/office/drawing/2014/main" val="3751792541"/>
                    </a:ext>
                  </a:extLst>
                </a:gridCol>
                <a:gridCol w="838571">
                  <a:extLst>
                    <a:ext uri="{9D8B030D-6E8A-4147-A177-3AD203B41FA5}">
                      <a16:colId xmlns:a16="http://schemas.microsoft.com/office/drawing/2014/main" val="3191780148"/>
                    </a:ext>
                  </a:extLst>
                </a:gridCol>
                <a:gridCol w="838571">
                  <a:extLst>
                    <a:ext uri="{9D8B030D-6E8A-4147-A177-3AD203B41FA5}">
                      <a16:colId xmlns:a16="http://schemas.microsoft.com/office/drawing/2014/main" val="417531495"/>
                    </a:ext>
                  </a:extLst>
                </a:gridCol>
                <a:gridCol w="838571">
                  <a:extLst>
                    <a:ext uri="{9D8B030D-6E8A-4147-A177-3AD203B41FA5}">
                      <a16:colId xmlns:a16="http://schemas.microsoft.com/office/drawing/2014/main" val="4229105610"/>
                    </a:ext>
                  </a:extLst>
                </a:gridCol>
                <a:gridCol w="838571">
                  <a:extLst>
                    <a:ext uri="{9D8B030D-6E8A-4147-A177-3AD203B41FA5}">
                      <a16:colId xmlns:a16="http://schemas.microsoft.com/office/drawing/2014/main" val="3892641152"/>
                    </a:ext>
                  </a:extLst>
                </a:gridCol>
                <a:gridCol w="982326">
                  <a:extLst>
                    <a:ext uri="{9D8B030D-6E8A-4147-A177-3AD203B41FA5}">
                      <a16:colId xmlns:a16="http://schemas.microsoft.com/office/drawing/2014/main" val="2672117807"/>
                    </a:ext>
                  </a:extLst>
                </a:gridCol>
              </a:tblGrid>
              <a:tr h="1488334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Unnamed: 0.1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Unnamed: 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restaurant name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restaurant type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rate (out of 5)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num of ratings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avg cost (two people)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online_order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table booking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cuisines type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area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local address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2055128"/>
                  </a:ext>
                </a:extLst>
              </a:tr>
              <a:tr h="926698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#FeelTheROLL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Quick Bites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200.0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Fast Food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Bellandur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Bellandur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579525"/>
                  </a:ext>
                </a:extLst>
              </a:tr>
              <a:tr h="1769151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#L-81 Cafe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Quick Bites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400.0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Fast Food, Beverages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Byresandra,Tavarekere,Madiwala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HSR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928694"/>
                  </a:ext>
                </a:extLst>
              </a:tr>
              <a:tr h="786288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b="0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01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84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F11F-2DFB-888D-84A4-3EAD7619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1360805"/>
            <a:ext cx="10515600" cy="1325563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WHICH AREA HAS THE MOST CUSTOMER ENGAGEMENT BASED ON RATINGS?</a:t>
            </a:r>
            <a:endParaRPr lang="en-US" sz="20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sz="72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592B-DF64-6F5D-88E0-174D87D4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  <a:p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  <a:p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RESULT :----- </a:t>
            </a:r>
            <a:r>
              <a:rPr lang="en-US" sz="2400" dirty="0" err="1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Byresandra,Tavarekere,Madiwala</a:t>
            </a: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 HAS HIGHEST NUMBER OF RATING OF   204951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sz="54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46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E6FD-4BFA-890A-419E-D49877FD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781685"/>
            <a:ext cx="10515600" cy="1325563"/>
          </a:xfrm>
        </p:spPr>
        <p:txBody>
          <a:bodyPr/>
          <a:lstStyle/>
          <a:p>
            <a:r>
              <a:rPr lang="en-US" sz="2100" b="1" dirty="0"/>
              <a:t>INSIGHT 10 : </a:t>
            </a: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AVERAGE COST BY CUIZINE TYPE</a:t>
            </a:r>
            <a:b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</a:br>
            <a:r>
              <a:rPr lang="en-US" sz="1100" dirty="0">
                <a:solidFill>
                  <a:srgbClr val="CCCCCC"/>
                </a:solidFill>
                <a:latin typeface="Consolas"/>
              </a:rPr>
              <a:t>                   </a:t>
            </a:r>
            <a:r>
              <a:rPr lang="en-US" sz="2000" b="1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GROUP BY CUISINE TYPE AND COMPUTE THE AVERAGE OF AVERAGE COST    </a:t>
            </a: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(TWO PEOPLE)</a:t>
            </a:r>
            <a:endParaRPr lang="en-US" sz="2000" b="1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sz="4000" b="1" dirty="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  <a:p>
            <a:endParaRPr lang="en-US" sz="2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442E-C492-47A9-A48E-36EFB5E6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cuisines type</a:t>
            </a:r>
            <a:endParaRPr lang="en-US" sz="180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French, Italian                                                                                                  6000.0</a:t>
            </a: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North Indian, Continental, Japanese, Chinese, South Indian    4100.0</a:t>
            </a:r>
            <a:endParaRPr lang="en-US" sz="18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Steak, Mediterranean, Grill                                                                        4000.0</a:t>
            </a: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North Indian, Kashmiri, Mughlai                                                              3700.0</a:t>
            </a: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North Indian, Italian, Asian, Continental, Mediterranean           3500.0</a:t>
            </a: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Thai, Japanese, Chinese                                                                             3500.0</a:t>
            </a: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Mangalorean, Konkan, Seafood, Kerala                                              3500.0</a:t>
            </a: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North Indian, European, Thai                                                                   3400.0</a:t>
            </a: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North Indian, Italian, Chinese, Japanese                                           3400.0</a:t>
            </a: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American, North Indian, European, Tex-Mex                                    3000.0</a:t>
            </a: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Japanese, Chinese, Thai                                                                            3000.0</a:t>
            </a: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sz="1100" dirty="0">
              <a:solidFill>
                <a:srgbClr val="CCCCC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524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26F3-CDF5-6E4A-B6EE-C4F4A4E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GRAPH OF AVERAGE COST VS CUIZINE TYPE</a:t>
            </a:r>
            <a:b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</a:br>
            <a:endParaRPr lang="en-US" sz="1100">
              <a:latin typeface="Consolas"/>
            </a:endParaRPr>
          </a:p>
        </p:txBody>
      </p:sp>
      <p:pic>
        <p:nvPicPr>
          <p:cNvPr id="4" name="Content Placeholder 3" descr="A bar graph with blue and white text&#10;&#10;Description automatically generated">
            <a:extLst>
              <a:ext uri="{FF2B5EF4-FFF2-40B4-BE49-F238E27FC236}">
                <a16:creationId xmlns:a16="http://schemas.microsoft.com/office/drawing/2014/main" id="{4C9557E8-83DD-86B6-942A-43C34DF3D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" y="1466374"/>
            <a:ext cx="10104120" cy="4592320"/>
          </a:xfrm>
        </p:spPr>
      </p:pic>
    </p:spTree>
    <p:extLst>
      <p:ext uri="{BB962C8B-B14F-4D97-AF65-F5344CB8AC3E}">
        <p14:creationId xmlns:p14="http://schemas.microsoft.com/office/powerpoint/2010/main" val="278867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4311-5850-222F-CF64-C5A5E8D4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WHICH CUISINE ARE MORE EXPENSIVE ?</a:t>
            </a:r>
            <a:endParaRPr lang="en-US" sz="20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7AF9-94E4-64AE-832C-C958A922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" y="1876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RESULT :---- THE MOST EXPENSIVE CUISINE IS FRENCH , ITALIAN OF AVERAGE COST OF TWO PEOPLE AS 6000.00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sz="54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9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9368-51FC-27CF-C390-2F7C3D68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65976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100" b="1" dirty="0"/>
              <a:t>INSIGHT 10 :</a:t>
            </a: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PROPORTION OF RESTAURANTS OFFERING ONINE ORDERS OR TABLE BOOKING</a:t>
            </a:r>
            <a:endParaRPr lang="en-US" sz="20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           GROUPBY AREA OR RESTAURENT TYPE AND CALCULATE THE PROPORTION OF YES IN   ONLINE ORDER OR TABLE BOOKING . </a:t>
            </a:r>
            <a:endParaRPr lang="en-US" sz="20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            PREVALENT ARE ONLINE ORDERS AND TABLE BOOKINGS IN DIFFERENT AREAS ?</a:t>
            </a:r>
            <a:endParaRPr lang="en-US" sz="20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dirty="0"/>
          </a:p>
          <a:p>
            <a:endParaRPr lang="en-US" sz="21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3CFC17-D787-D84C-671A-982098A78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25329"/>
              </p:ext>
            </p:extLst>
          </p:nvPr>
        </p:nvGraphicFramePr>
        <p:xfrm>
          <a:off x="838200" y="1825625"/>
          <a:ext cx="10515600" cy="4754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138831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259139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822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online_order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table booking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120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area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313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Banashankari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0.629526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0.055710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28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Bannerghatta Road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0.661232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0.077899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98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Basavanagudi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0.457944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0.088785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24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Bellandur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0.692521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0.102493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84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Brigade Road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0.405172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0.191810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982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Brookefield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0.672956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0.075472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71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Byresandra,Tavarekere,Madiwala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0.614035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0.111529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5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Church Street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0.246753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0.194805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703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Electronic City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0.496278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0.076923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28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Frazer Town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0.515873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0.039683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913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HSR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0.464730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0.087137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5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3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568C-16BA-B6C1-0AB3-9DF63261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GRAPH OF AREA OR RESTAURENT TYPE VS THE PROPORTION OF YES IN ONLINE ORDER OR TABLE BOOKING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pic>
        <p:nvPicPr>
          <p:cNvPr id="4" name="Content Placeholder 3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43C2E3A9-EF54-6F23-0EC4-DC350E941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508601"/>
            <a:ext cx="9045575" cy="5178425"/>
          </a:xfrm>
        </p:spPr>
      </p:pic>
    </p:spTree>
    <p:extLst>
      <p:ext uri="{BB962C8B-B14F-4D97-AF65-F5344CB8AC3E}">
        <p14:creationId xmlns:p14="http://schemas.microsoft.com/office/powerpoint/2010/main" val="238166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E777-BCD2-6ECF-49E9-70104F09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659765"/>
            <a:ext cx="10515600" cy="1325563"/>
          </a:xfrm>
        </p:spPr>
        <p:txBody>
          <a:bodyPr/>
          <a:lstStyle/>
          <a:p>
            <a:r>
              <a:rPr lang="en-US" sz="1900" b="1" dirty="0">
                <a:solidFill>
                  <a:srgbClr val="000000"/>
                </a:solidFill>
                <a:latin typeface="Aptos Display"/>
              </a:rPr>
              <a:t>INSIGHT 10 : </a:t>
            </a:r>
            <a:r>
              <a:rPr lang="en-US" sz="18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RATING COMPARISON ACROSS AREAS</a:t>
            </a:r>
            <a:endParaRPr lang="en-US" sz="1800" b="1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           CREATE A PIVOT TABLE WITH AREA AS ROWS AND RESTAURENT TYPE AS COLUMN AND AVERAGERATE (OUT OF 5) AS VALUES</a:t>
            </a:r>
            <a:endParaRPr lang="en-US" sz="1800" b="1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sz="66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pic>
        <p:nvPicPr>
          <p:cNvPr id="7" name="Content Placeholder 6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0435AEF4-5E28-BC63-9BE6-B9E8016A9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513" y="1307465"/>
            <a:ext cx="7064973" cy="5153978"/>
          </a:xfrm>
        </p:spPr>
      </p:pic>
    </p:spTree>
    <p:extLst>
      <p:ext uri="{BB962C8B-B14F-4D97-AF65-F5344CB8AC3E}">
        <p14:creationId xmlns:p14="http://schemas.microsoft.com/office/powerpoint/2010/main" val="1601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7C82-B52D-E642-A22C-29628AB8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INSIGHT 2 </a:t>
            </a:r>
            <a:r>
              <a:rPr lang="en-US" sz="54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: </a:t>
            </a:r>
            <a:r>
              <a:rPr lang="en-US" sz="28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TO FIND THE TOTAL NUMBER OF ROWS AND COLUMNS IN A TABLE</a:t>
            </a:r>
            <a:endParaRPr lang="en-US" sz="28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sz="54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67CF-BE5E-B49A-3424-E1A03482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Data.shape()</a:t>
            </a:r>
          </a:p>
          <a:p>
            <a:r>
              <a:rPr lang="en-US" sz="32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(7105, 12)</a:t>
            </a:r>
            <a:endParaRPr lang="en-US" sz="3200" dirty="0">
              <a:solidFill>
                <a:schemeClr val="tx1">
                  <a:lumMod val="76000"/>
                  <a:lumOff val="24000"/>
                </a:schemeClr>
              </a:solidFill>
              <a:latin typeface="Aptos" panose="020B0004020202020204"/>
            </a:endParaRPr>
          </a:p>
          <a:p>
            <a:endParaRPr lang="en-US" sz="3200" dirty="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  <a:p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THE DATASET CONTAIN 7105 ROWS AND 12 COLUMNS</a:t>
            </a:r>
          </a:p>
          <a:p>
            <a:endParaRPr lang="en-US" sz="3200" dirty="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742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E86-BEAB-5706-172B-C8878984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50165"/>
            <a:ext cx="10515600" cy="1325563"/>
          </a:xfrm>
        </p:spPr>
        <p:txBody>
          <a:bodyPr/>
          <a:lstStyle/>
          <a:p>
            <a:r>
              <a:rPr lang="en-US" sz="2800" b="1" dirty="0"/>
              <a:t>INSIGHT 3 </a:t>
            </a:r>
            <a:r>
              <a:rPr lang="en-US" sz="2500" b="1" dirty="0"/>
              <a:t>:</a:t>
            </a:r>
            <a:r>
              <a:rPr lang="en-US" sz="6000" b="1" dirty="0"/>
              <a:t> </a:t>
            </a:r>
            <a:r>
              <a:rPr lang="en-US" sz="28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STATICAL ANALYSIS OF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EBB73A-2281-9ACC-3F68-8EEB65BC3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248897"/>
              </p:ext>
            </p:extLst>
          </p:nvPr>
        </p:nvGraphicFramePr>
        <p:xfrm>
          <a:off x="822960" y="1371600"/>
          <a:ext cx="10515600" cy="490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762630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2320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503414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911858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05782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8429277"/>
                    </a:ext>
                  </a:extLst>
                </a:gridCol>
              </a:tblGrid>
              <a:tr h="888360">
                <a:tc>
                  <a:txBody>
                    <a:bodyPr/>
                    <a:lstStyle/>
                    <a:p>
                      <a:pPr algn="r" fontAlgn="ctr"/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Unnamed: 0.1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Unnamed: 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rate (out of 5)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num of ratings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avg cost (two people)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78902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count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7105.000000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7105.000000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7037.000000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7105.000000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7048.000000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923179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mean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3552.000000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3552.000000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3.514253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188.921042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540.286464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801264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std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2051.181164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2051.181164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0.463249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592.171049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462.902305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599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min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1.800000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29731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25%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1776.000000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1776.000000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3.200000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300.000000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24454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50%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3552.000000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3552.000000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3.500000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400.000000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435156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75%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5328.000000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5328.000000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3.800000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128.000000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600.000000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451814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max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7104.000000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7104.000000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16345.000000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6000.000000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59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3C2-A30C-98B5-6A2C-1525FB7A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762635"/>
            <a:ext cx="10505440" cy="3103563"/>
          </a:xfrm>
        </p:spPr>
        <p:txBody>
          <a:bodyPr>
            <a:normAutofit/>
          </a:bodyPr>
          <a:lstStyle/>
          <a:p>
            <a:r>
              <a:rPr lang="en-US" sz="2800" b="1" dirty="0"/>
              <a:t>INSIGHT 4 </a:t>
            </a:r>
            <a:r>
              <a:rPr lang="en-US" sz="54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: </a:t>
            </a:r>
            <a:r>
              <a:rPr lang="en-US" sz="31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DROP THE NON INFORMATIONAL COLUMN</a:t>
            </a:r>
            <a:br>
              <a:rPr lang="en-US" sz="31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</a:br>
            <a:r>
              <a:rPr lang="en-US" sz="3100" dirty="0">
                <a:solidFill>
                  <a:schemeClr val="tx1">
                    <a:lumMod val="76000"/>
                    <a:lumOff val="24000"/>
                  </a:schemeClr>
                </a:solidFill>
              </a:rPr>
              <a:t>FIRST TWO COLUMNS OF THE TABLE IS REMOVED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03CE38-2F7C-568F-DF7D-6B1B9E586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657602"/>
              </p:ext>
            </p:extLst>
          </p:nvPr>
        </p:nvGraphicFramePr>
        <p:xfrm>
          <a:off x="726450" y="2333625"/>
          <a:ext cx="10515599" cy="33223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1294">
                  <a:extLst>
                    <a:ext uri="{9D8B030D-6E8A-4147-A177-3AD203B41FA5}">
                      <a16:colId xmlns:a16="http://schemas.microsoft.com/office/drawing/2014/main" val="2563046202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1686782266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3509071298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494693149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1534446340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3883294001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1487161693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75972664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66209383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4240398009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3586568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restaurant name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restaurant type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rate (out of 5)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num of ratings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avg cost (two people)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 err="1">
                          <a:effectLst/>
                        </a:rPr>
                        <a:t>online_order</a:t>
                      </a:r>
                      <a:endParaRPr lang="en-US" dirty="0" err="1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table booking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cuisines type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area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local address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2749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#FeelTheROLL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Quick Bites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3.4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200.0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No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No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Fast Food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Bellandur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Bellandur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99587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#L-81 Cafe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Quick Bites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3.9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48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400.0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Yes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No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Fast Food, Beverages</a:t>
                      </a:r>
                      <a:endParaRPr lang="en-US" dirty="0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>
                          <a:effectLst/>
                        </a:rPr>
                        <a:t>Byresandra,Tavarekere,Madiwala</a:t>
                      </a:r>
                      <a:endParaRPr lang="en-US" dirty="0" err="1"/>
                    </a:p>
                  </a:txBody>
                  <a:tcPr marL="76200" marR="76200" marT="38099" marB="3809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HSR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61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98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9819-2072-CE6C-22F1-AD41A317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INSIGHT 5 </a:t>
            </a:r>
            <a:r>
              <a:rPr lang="en-US" sz="54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: </a:t>
            </a:r>
            <a:r>
              <a:rPr lang="en-US" sz="28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TO FIND THE NAME OF ALL THE COLUMNS OF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92D5-93EF-3FDC-F3EC-5B406332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  <a:p>
            <a:endParaRPr lang="en-US" sz="3200" dirty="0">
              <a:solidFill>
                <a:schemeClr val="tx1">
                  <a:lumMod val="76000"/>
                  <a:lumOff val="24000"/>
                </a:schemeClr>
              </a:solidFill>
              <a:latin typeface="Consolas"/>
            </a:endParaRPr>
          </a:p>
          <a:p>
            <a:r>
              <a:rPr lang="en-US" sz="32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Index(['restaurant name', 'restaurant type', 'rate (out of 5)', 'num of ratings', 'avg cost (two people)', '</a:t>
            </a:r>
            <a:r>
              <a:rPr lang="en-US" sz="3200" dirty="0" err="1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online_order</a:t>
            </a:r>
            <a:r>
              <a:rPr lang="en-US" sz="32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', 'table booking', 'cuisines type', 'area', 'local address'], </a:t>
            </a:r>
            <a:r>
              <a:rPr lang="en-US" sz="3200" dirty="0" err="1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dtype</a:t>
            </a:r>
            <a:r>
              <a:rPr lang="en-US" sz="32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='object')</a:t>
            </a:r>
            <a:endParaRPr lang="en-US" sz="320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6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6494-963D-D4A2-A18A-CC9763AE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INSIGHT 6 </a:t>
            </a:r>
            <a:r>
              <a:rPr lang="en-US" sz="54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:</a:t>
            </a:r>
            <a:r>
              <a:rPr lang="en-US" sz="96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</a:t>
            </a:r>
            <a:r>
              <a:rPr lang="en-US" sz="27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EXPLORATORY DATA ANALYSIS</a:t>
            </a:r>
            <a:endParaRPr lang="en-US" sz="2700" b="1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 sz="27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THIS WILL REPRESENT THE NUMBER OF ORDERS FROM A GIVEN RESTRAUNT IN DESCENDING ORDER (TOP 10)</a:t>
            </a:r>
            <a:endParaRPr lang="en-US" sz="2700" b="1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sz="5400" b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7298-0AE6-8AB4-F2A4-5DCF1527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restaurant type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Quick Bites                          2840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Casual Dining                     1634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Cafe                                          403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Delivery                                   358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Takeaway, Delivery            289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Dessert Parlor                      217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Bakery                                     154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Casual Dining, Bar            123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Beverage Shop                    118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Bar                                              82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Name: count, </a:t>
            </a:r>
            <a:r>
              <a:rPr lang="en-US" dirty="0" err="1">
                <a:ea typeface="+mn-lt"/>
                <a:cs typeface="+mn-lt"/>
              </a:rPr>
              <a:t>dtype</a:t>
            </a:r>
            <a:r>
              <a:rPr lang="en-US" dirty="0">
                <a:ea typeface="+mn-lt"/>
                <a:cs typeface="+mn-lt"/>
              </a:rPr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6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1C65-A765-B21A-9C41-761C95D3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GRAPH OF TOP 20 RESTRAUNT IN WHICH Y AXIS REPRESENT NAME OF RESTRAUNT AND X REPRESENT THE VALUE COUNTS OF ORDERS</a:t>
            </a:r>
            <a:endParaRPr lang="en-US" sz="80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DAF7F2F3-C2EF-AFEB-C19C-6FD7B020A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95" y="1313021"/>
            <a:ext cx="10687050" cy="5315585"/>
          </a:xfrm>
        </p:spPr>
      </p:pic>
    </p:spTree>
    <p:extLst>
      <p:ext uri="{BB962C8B-B14F-4D97-AF65-F5344CB8AC3E}">
        <p14:creationId xmlns:p14="http://schemas.microsoft.com/office/powerpoint/2010/main" val="395755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5620-64D6-FD16-51B2-7E175A93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500" b="1" dirty="0"/>
              <a:t>INSIGHT 7 </a:t>
            </a:r>
            <a:r>
              <a:rPr lang="en-US" sz="49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:</a:t>
            </a:r>
            <a:r>
              <a:rPr lang="en-US" sz="86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GRAPH TO REPRESENT THAT ONLINE ORDERS ARE MORE THEN DINE IN</a:t>
            </a:r>
          </a:p>
          <a:p>
            <a:endParaRPr lang="en-US" sz="8600" b="1" dirty="0">
              <a:solidFill>
                <a:schemeClr val="tx1">
                  <a:lumMod val="76000"/>
                  <a:lumOff val="24000"/>
                </a:schemeClr>
              </a:solidFill>
              <a:latin typeface="Aptos Display"/>
            </a:endParaRPr>
          </a:p>
        </p:txBody>
      </p:sp>
      <p:pic>
        <p:nvPicPr>
          <p:cNvPr id="5" name="Content Placeholder 4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994BFCFD-125A-0E37-3FC2-2B0A3ADD2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542" y="1292701"/>
            <a:ext cx="10013315" cy="5193665"/>
          </a:xfrm>
        </p:spPr>
      </p:pic>
    </p:spTree>
    <p:extLst>
      <p:ext uri="{BB962C8B-B14F-4D97-AF65-F5344CB8AC3E}">
        <p14:creationId xmlns:p14="http://schemas.microsoft.com/office/powerpoint/2010/main" val="169760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ZOMATO DATA ANALYSIS</vt:lpstr>
      <vt:lpstr>INSIGHT 1 : REPRESENTING THE FIRST FEW INTITIES OF THE DATASET </vt:lpstr>
      <vt:lpstr>INSIGHT 2 : TO FIND THE TOTAL NUMBER OF ROWS AND COLUMNS IN A TABLE </vt:lpstr>
      <vt:lpstr>INSIGHT 3 : STATICAL ANALYSIS OF DATA</vt:lpstr>
      <vt:lpstr>INSIGHT 4 : DROP THE NON INFORMATIONAL COLUMN FIRST TWO COLUMNS OF THE TABLE IS REMOVED</vt:lpstr>
      <vt:lpstr>INSIGHT 5 : TO FIND THE NAME OF ALL THE COLUMNS OF THE TABLE</vt:lpstr>
      <vt:lpstr>INSIGHT 6 : EXPLORATORY DATA ANALYSIS THIS WILL REPRESENT THE NUMBER OF ORDERS FROM A GIVEN RESTRAUNT IN DESCENDING ORDER (TOP 10) </vt:lpstr>
      <vt:lpstr>GRAPH OF TOP 20 RESTRAUNT IN WHICH Y AXIS REPRESENT NAME OF RESTRAUNT AND X REPRESENT THE VALUE COUNTS OF ORDERS </vt:lpstr>
      <vt:lpstr>INSIGHT 7 : GRAPH TO REPRESENT THAT ONLINE ORDERS ARE MORE THEN DINE IN </vt:lpstr>
      <vt:lpstr>Online order  Yes 3727  No 3378</vt:lpstr>
      <vt:lpstr>INSIGHT 8 :  GROUP BY LOCAL ADDRESS AND CALCULATE THE MEAN OF AVG COST (TWO PEOPLE) WHICH ADDRESS HAS MAXIMUM AVERAGE COST OF TWO PEOPLE  </vt:lpstr>
      <vt:lpstr>GRAPH OF LOCAL ADDRESS AND MEAN OF AVG COST (TWO PEOPLE) </vt:lpstr>
      <vt:lpstr>RESULT :----     SANKEY ROAD HAS HIGHEST AVERAGE COST OF TWO PEOPLE </vt:lpstr>
      <vt:lpstr>INSIGHT 9 :GROUP BY RESTAURNT TYPE AND CALCULATE THE MEAN OF RATINGS </vt:lpstr>
      <vt:lpstr>GRAPH OF RESTAURNT TYPE VS THE MEAN OF RATINGS</vt:lpstr>
      <vt:lpstr>WRITE TOP 3 RESTRAUNTS OF HIGHEST RATINGS  </vt:lpstr>
      <vt:lpstr>2. WHICH RESTARUNTS HAS SAME NUMBER OF RATING  </vt:lpstr>
      <vt:lpstr>INSIGHT 10 : TOTAL NUMBER OF RATING BY AREA    GROUP BY AREA AND SUM OF THE NUMBER OF RATINGS  </vt:lpstr>
      <vt:lpstr>GRAPH OF AREA VS SUM OF RATING</vt:lpstr>
      <vt:lpstr>WHICH AREA HAS THE MOST CUSTOMER ENGAGEMENT BASED ON RATINGS? </vt:lpstr>
      <vt:lpstr>INSIGHT 10 : AVERAGE COST BY CUIZINE TYPE                    GROUP BY CUISINE TYPE AND COMPUTE THE AVERAGE OF AVERAGE COST    (TWO PEOPLE)  </vt:lpstr>
      <vt:lpstr>GRAPH OF AVERAGE COST VS CUIZINE TYPE </vt:lpstr>
      <vt:lpstr>WHICH CUISINE ARE MORE EXPENSIVE ? </vt:lpstr>
      <vt:lpstr>INSIGHT 10 :PROPORTION OF RESTAURANTS OFFERING ONINE ORDERS OR TABLE BOOKING            GROUPBY AREA OR RESTAURENT TYPE AND CALCULATE THE PROPORTION OF YES IN   ONLINE ORDER OR TABLE BOOKING .              PREVALENT ARE ONLINE ORDERS AND TABLE BOOKINGS IN DIFFERENT AREAS ?  </vt:lpstr>
      <vt:lpstr>GRAPH OF AREA OR RESTAURENT TYPE VS THE PROPORTION OF YES IN ONLINE ORDER OR TABLE BOOKING</vt:lpstr>
      <vt:lpstr>INSIGHT 10 : RATING COMPARISON ACROSS AREAS            CREATE A PIVOT TABLE WITH AREA AS ROWS AND RESTAURENT TYPE AS COLUMN AND AVERAGERATE (OUT OF 5) AS VALUES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431</cp:revision>
  <dcterms:created xsi:type="dcterms:W3CDTF">2024-12-17T14:49:57Z</dcterms:created>
  <dcterms:modified xsi:type="dcterms:W3CDTF">2024-12-17T17:44:43Z</dcterms:modified>
</cp:coreProperties>
</file>