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59" r:id="rId4"/>
    <p:sldId id="260" r:id="rId5"/>
    <p:sldId id="261" r:id="rId6"/>
    <p:sldId id="263" r:id="rId7"/>
    <p:sldId id="264" r:id="rId8"/>
    <p:sldId id="273" r:id="rId9"/>
    <p:sldId id="274" r:id="rId10"/>
    <p:sldId id="275" r:id="rId11"/>
    <p:sldId id="276" r:id="rId12"/>
    <p:sldId id="282" r:id="rId13"/>
    <p:sldId id="287" r:id="rId14"/>
    <p:sldId id="283" r:id="rId15"/>
    <p:sldId id="284" r:id="rId16"/>
    <p:sldId id="285" r:id="rId17"/>
    <p:sldId id="286" r:id="rId18"/>
    <p:sldId id="265" r:id="rId19"/>
    <p:sldId id="268" r:id="rId20"/>
    <p:sldId id="266" r:id="rId21"/>
    <p:sldId id="267" r:id="rId22"/>
    <p:sldId id="269" r:id="rId23"/>
    <p:sldId id="270" r:id="rId24"/>
    <p:sldId id="271" r:id="rId25"/>
    <p:sldId id="272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B697-488A-441A-A2BE-B62474C47D5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A708-8520-489A-91B3-002965B2D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B697-488A-441A-A2BE-B62474C47D5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A708-8520-489A-91B3-002965B2D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B697-488A-441A-A2BE-B62474C47D5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A708-8520-489A-91B3-002965B2D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B697-488A-441A-A2BE-B62474C47D5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A708-8520-489A-91B3-002965B2D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B697-488A-441A-A2BE-B62474C47D5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A708-8520-489A-91B3-002965B2D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B697-488A-441A-A2BE-B62474C47D5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A708-8520-489A-91B3-002965B2D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B697-488A-441A-A2BE-B62474C47D5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A708-8520-489A-91B3-002965B2D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B697-488A-441A-A2BE-B62474C47D5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A708-8520-489A-91B3-002965B2D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B697-488A-441A-A2BE-B62474C47D5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A708-8520-489A-91B3-002965B2D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B697-488A-441A-A2BE-B62474C47D5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A708-8520-489A-91B3-002965B2D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B697-488A-441A-A2BE-B62474C47D5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A708-8520-489A-91B3-002965B2D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B697-488A-441A-A2BE-B62474C47D5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708-8520-489A-91B3-002965B2D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sz="4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ctr">
              <a:buNone/>
            </a:pPr>
            <a:r>
              <a:rPr lang="en-GB" sz="4800" dirty="0" smtClean="0">
                <a:latin typeface="Times New Roman" pitchFamily="18" charset="0"/>
                <a:cs typeface="Times New Roman" pitchFamily="18" charset="0"/>
              </a:rPr>
              <a:t>Inheritance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class room2 extends room   //inheriting room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height;</a:t>
            </a:r>
          </a:p>
          <a:p>
            <a:r>
              <a:rPr lang="en-US" dirty="0" smtClean="0"/>
              <a:t>room2(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</a:t>
            </a:r>
            <a:r>
              <a:rPr lang="en-US" dirty="0" err="1" smtClean="0"/>
              <a:t>y,int</a:t>
            </a:r>
            <a:r>
              <a:rPr lang="en-US" dirty="0" smtClean="0"/>
              <a:t> z)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super(</a:t>
            </a:r>
            <a:r>
              <a:rPr lang="en-US" dirty="0" err="1" smtClean="0"/>
              <a:t>x,y</a:t>
            </a:r>
            <a:r>
              <a:rPr lang="en-US" dirty="0" smtClean="0"/>
              <a:t>);      //pass value to super class</a:t>
            </a:r>
          </a:p>
          <a:p>
            <a:r>
              <a:rPr lang="en-US" dirty="0" smtClean="0"/>
              <a:t>height=z;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volume()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return(length*</a:t>
            </a:r>
            <a:r>
              <a:rPr lang="en-US" dirty="0" err="1" smtClean="0"/>
              <a:t>bredth</a:t>
            </a:r>
            <a:r>
              <a:rPr lang="en-US" dirty="0" smtClean="0"/>
              <a:t>*height);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inher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room2 r=new room2(14,12,10);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area1=</a:t>
            </a:r>
            <a:r>
              <a:rPr lang="en-US" dirty="0" err="1" smtClean="0"/>
              <a:t>r.area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volume1=</a:t>
            </a:r>
            <a:r>
              <a:rPr lang="en-US" dirty="0" err="1" smtClean="0"/>
              <a:t>r.volume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(+area1);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(+volume1);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INTERFACES:MULTIPLE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classname</a:t>
            </a:r>
            <a:r>
              <a:rPr lang="en-US" b="1" dirty="0" smtClean="0"/>
              <a:t> implements interface name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classname</a:t>
            </a:r>
            <a:r>
              <a:rPr lang="en-US" b="1" dirty="0" smtClean="0"/>
              <a:t> extends </a:t>
            </a:r>
            <a:r>
              <a:rPr lang="en-US" b="1" dirty="0" err="1" smtClean="0"/>
              <a:t>classname</a:t>
            </a:r>
            <a:r>
              <a:rPr lang="en-US" b="1" dirty="0" smtClean="0"/>
              <a:t> implements interface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class student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rollno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void </a:t>
            </a:r>
            <a:r>
              <a:rPr lang="en-US" b="1" dirty="0" err="1" smtClean="0"/>
              <a:t>getnumber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n)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rollno</a:t>
            </a:r>
            <a:r>
              <a:rPr lang="en-US" b="1" dirty="0" smtClean="0"/>
              <a:t>=n;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void </a:t>
            </a:r>
            <a:r>
              <a:rPr lang="en-US" b="1" dirty="0" err="1" smtClean="0"/>
              <a:t>putnumber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</a:t>
            </a:r>
            <a:r>
              <a:rPr lang="en-US" b="1" dirty="0" err="1" smtClean="0"/>
              <a:t>rollno</a:t>
            </a:r>
            <a:r>
              <a:rPr lang="en-US" b="1" dirty="0" smtClean="0"/>
              <a:t>:"+</a:t>
            </a:r>
            <a:r>
              <a:rPr lang="en-US" b="1" dirty="0" err="1" smtClean="0"/>
              <a:t>rollno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class test extends student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float part1,part2;</a:t>
            </a:r>
          </a:p>
          <a:p>
            <a:pPr>
              <a:buNone/>
            </a:pPr>
            <a:r>
              <a:rPr lang="en-US" b="1" dirty="0" smtClean="0"/>
              <a:t>void </a:t>
            </a:r>
            <a:r>
              <a:rPr lang="en-US" b="1" dirty="0" err="1" smtClean="0"/>
              <a:t>getmarks</a:t>
            </a:r>
            <a:r>
              <a:rPr lang="en-US" b="1" dirty="0" smtClean="0"/>
              <a:t>(float m1,float m2)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part1=m1;</a:t>
            </a:r>
          </a:p>
          <a:p>
            <a:pPr>
              <a:buNone/>
            </a:pPr>
            <a:r>
              <a:rPr lang="en-US" b="1" dirty="0" smtClean="0"/>
              <a:t>part2=m2;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void </a:t>
            </a:r>
            <a:r>
              <a:rPr lang="en-US" b="1" dirty="0" err="1" smtClean="0"/>
              <a:t>putmarks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("marks obtained");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("part1:"+part1);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("part2:"+part2);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interface sports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float </a:t>
            </a:r>
            <a:r>
              <a:rPr lang="en-US" b="1" dirty="0" err="1" smtClean="0"/>
              <a:t>sportswt</a:t>
            </a:r>
            <a:r>
              <a:rPr lang="en-US" b="1" dirty="0" smtClean="0"/>
              <a:t>=6.0F;</a:t>
            </a:r>
          </a:p>
          <a:p>
            <a:pPr>
              <a:buNone/>
            </a:pPr>
            <a:r>
              <a:rPr lang="en-US" b="1" dirty="0" smtClean="0"/>
              <a:t>void </a:t>
            </a:r>
            <a:r>
              <a:rPr lang="en-US" b="1" dirty="0" err="1" smtClean="0"/>
              <a:t>putwt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class results extends test implements sports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float total;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putwt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</a:t>
            </a:r>
            <a:r>
              <a:rPr lang="en-US" b="1" dirty="0" err="1" smtClean="0"/>
              <a:t>sportswt</a:t>
            </a:r>
            <a:r>
              <a:rPr lang="en-US" b="1" dirty="0" smtClean="0"/>
              <a:t>:"+</a:t>
            </a:r>
            <a:r>
              <a:rPr lang="en-US" b="1" dirty="0" err="1" smtClean="0"/>
              <a:t>sportswt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void display()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total=part1+part2+sportswt;</a:t>
            </a:r>
          </a:p>
          <a:p>
            <a:pPr>
              <a:buNone/>
            </a:pPr>
            <a:r>
              <a:rPr lang="en-US" b="1" dirty="0" err="1" smtClean="0"/>
              <a:t>putnumber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err="1" smtClean="0"/>
              <a:t>putmarks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err="1" smtClean="0"/>
              <a:t>putwt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("total score"+total);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class hybrid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static void main(String </a:t>
            </a:r>
            <a:r>
              <a:rPr lang="en-US" b="1" dirty="0" err="1" smtClean="0"/>
              <a:t>args</a:t>
            </a:r>
            <a:r>
              <a:rPr lang="en-US" b="1" dirty="0" smtClean="0"/>
              <a:t>[])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results s1=new results();</a:t>
            </a:r>
          </a:p>
          <a:p>
            <a:pPr>
              <a:buNone/>
            </a:pPr>
            <a:r>
              <a:rPr lang="en-US" b="1" dirty="0" smtClean="0"/>
              <a:t>s1.getnumber(1234);</a:t>
            </a:r>
          </a:p>
          <a:p>
            <a:pPr>
              <a:buNone/>
            </a:pPr>
            <a:r>
              <a:rPr lang="en-US" b="1" dirty="0" smtClean="0"/>
              <a:t>s1.getmarks(27.5F,33.0F);</a:t>
            </a:r>
          </a:p>
          <a:p>
            <a:pPr>
              <a:buNone/>
            </a:pPr>
            <a:r>
              <a:rPr lang="en-US" b="1" dirty="0" smtClean="0"/>
              <a:t>s1.display();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invoke a parent constructor you must place a call to super in the first line of the constructor</a:t>
            </a:r>
          </a:p>
          <a:p>
            <a:r>
              <a:rPr lang="en-US" dirty="0" smtClean="0"/>
              <a:t>You can call a specific parent constructor by the argument that you use in the call to super.</a:t>
            </a:r>
          </a:p>
          <a:p>
            <a:r>
              <a:rPr lang="en-US" dirty="0" smtClean="0"/>
              <a:t>If no this or super call is used in a constructor then the compiler adds an implicit call to super() which calls the parent default constructor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Inheritance is a fundamental Object Oriented concept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 class can be defined as a "subclass" of another class.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subclass inherits all data attributes of its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subclass inherits all methods of its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subclass inherits all associations of its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 subclass can: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Add new functionality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Use inherited functionality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Override inherited functionality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dirty="0" smtClean="0"/>
              <a:t>class main extends b</a:t>
            </a:r>
          </a:p>
          <a:p>
            <a:pPr>
              <a:buNone/>
            </a:pPr>
            <a:r>
              <a:rPr lang="en-US" sz="8000" dirty="0" smtClean="0"/>
              <a:t>{</a:t>
            </a:r>
          </a:p>
          <a:p>
            <a:pPr>
              <a:buNone/>
            </a:pPr>
            <a:r>
              <a:rPr lang="en-US" sz="8000" dirty="0" smtClean="0"/>
              <a:t>public main()</a:t>
            </a:r>
          </a:p>
          <a:p>
            <a:pPr>
              <a:buNone/>
            </a:pPr>
            <a:r>
              <a:rPr lang="en-US" sz="8000" dirty="0" smtClean="0"/>
              <a:t>{</a:t>
            </a:r>
          </a:p>
          <a:p>
            <a:pPr>
              <a:buNone/>
            </a:pPr>
            <a:r>
              <a:rPr lang="en-US" sz="8000" dirty="0" smtClean="0"/>
              <a:t>super(5);</a:t>
            </a:r>
          </a:p>
          <a:p>
            <a:pPr>
              <a:buNone/>
            </a:pPr>
            <a:r>
              <a:rPr lang="en-US" sz="8000" dirty="0" err="1" smtClean="0"/>
              <a:t>System.out.println</a:t>
            </a:r>
            <a:r>
              <a:rPr lang="en-US" sz="8000" dirty="0" smtClean="0"/>
              <a:t>("main");</a:t>
            </a:r>
          </a:p>
          <a:p>
            <a:pPr>
              <a:buNone/>
            </a:pPr>
            <a:r>
              <a:rPr lang="en-US" sz="8000" dirty="0" smtClean="0"/>
              <a:t>}</a:t>
            </a:r>
          </a:p>
          <a:p>
            <a:pPr>
              <a:buNone/>
            </a:pPr>
            <a:r>
              <a:rPr lang="en-US" sz="8000" dirty="0" smtClean="0"/>
              <a:t>public void </a:t>
            </a:r>
            <a:r>
              <a:rPr lang="en-US" sz="8000" dirty="0" err="1" smtClean="0"/>
              <a:t>callsuper</a:t>
            </a:r>
            <a:r>
              <a:rPr lang="en-US" sz="8000" dirty="0" smtClean="0"/>
              <a:t>()</a:t>
            </a:r>
          </a:p>
          <a:p>
            <a:pPr>
              <a:buNone/>
            </a:pPr>
            <a:r>
              <a:rPr lang="en-US" sz="8000" dirty="0" smtClean="0"/>
              <a:t>{</a:t>
            </a:r>
          </a:p>
          <a:p>
            <a:pPr>
              <a:buNone/>
            </a:pPr>
            <a:r>
              <a:rPr lang="en-US" sz="8000" dirty="0" smtClean="0"/>
              <a:t>super.abc();</a:t>
            </a:r>
          </a:p>
          <a:p>
            <a:pPr>
              <a:buNone/>
            </a:pPr>
            <a:r>
              <a:rPr lang="en-US" sz="8000" dirty="0" smtClean="0"/>
              <a:t>}</a:t>
            </a:r>
          </a:p>
          <a:p>
            <a:pPr>
              <a:buNone/>
            </a:pPr>
            <a:r>
              <a:rPr lang="en-US" sz="8000" dirty="0" smtClean="0"/>
              <a:t>public static void main(String </a:t>
            </a:r>
            <a:r>
              <a:rPr lang="en-US" sz="8000" dirty="0" err="1" smtClean="0"/>
              <a:t>args</a:t>
            </a:r>
            <a:r>
              <a:rPr lang="en-US" sz="8000" dirty="0" smtClean="0"/>
              <a:t>[])</a:t>
            </a:r>
          </a:p>
          <a:p>
            <a:pPr>
              <a:buNone/>
            </a:pPr>
            <a:r>
              <a:rPr lang="en-US" sz="8000" dirty="0" smtClean="0"/>
              <a:t>{</a:t>
            </a:r>
          </a:p>
          <a:p>
            <a:pPr>
              <a:buNone/>
            </a:pPr>
            <a:r>
              <a:rPr lang="en-US" sz="8000" dirty="0" smtClean="0"/>
              <a:t>main </a:t>
            </a:r>
            <a:r>
              <a:rPr lang="en-US" sz="8000" dirty="0" err="1" smtClean="0"/>
              <a:t>obj</a:t>
            </a:r>
            <a:r>
              <a:rPr lang="en-US" sz="8000" dirty="0" smtClean="0"/>
              <a:t>=new main();</a:t>
            </a:r>
          </a:p>
          <a:p>
            <a:pPr>
              <a:buNone/>
            </a:pPr>
            <a:endParaRPr lang="en-US" sz="8000" dirty="0" smtClean="0"/>
          </a:p>
          <a:p>
            <a:pPr>
              <a:buNone/>
            </a:pPr>
            <a:r>
              <a:rPr lang="en-US" sz="8000" dirty="0" err="1" smtClean="0"/>
              <a:t>obj.callsuper</a:t>
            </a:r>
            <a:r>
              <a:rPr lang="en-US" sz="8000" dirty="0" smtClean="0"/>
              <a:t>();</a:t>
            </a:r>
          </a:p>
          <a:p>
            <a:pPr>
              <a:buNone/>
            </a:pPr>
            <a:r>
              <a:rPr lang="en-US" sz="8000" dirty="0" smtClean="0"/>
              <a:t>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}</a:t>
            </a:r>
            <a:endParaRPr lang="en-US" sz="8000" dirty="0" smtClean="0"/>
          </a:p>
          <a:p>
            <a:r>
              <a:rPr lang="en-US" sz="8000" dirty="0" smtClean="0"/>
              <a:t>class b extends c</a:t>
            </a:r>
          </a:p>
          <a:p>
            <a:r>
              <a:rPr lang="en-US" sz="8000" dirty="0" smtClean="0"/>
              <a:t>{</a:t>
            </a:r>
          </a:p>
          <a:p>
            <a:r>
              <a:rPr lang="en-US" sz="8000" dirty="0" smtClean="0"/>
              <a:t>public b(</a:t>
            </a:r>
            <a:r>
              <a:rPr lang="en-US" sz="8000" dirty="0" err="1" smtClean="0"/>
              <a:t>int</a:t>
            </a:r>
            <a:r>
              <a:rPr lang="en-US" sz="8000" dirty="0" smtClean="0"/>
              <a:t> x)</a:t>
            </a:r>
          </a:p>
          <a:p>
            <a:r>
              <a:rPr lang="en-US" sz="8000" dirty="0" smtClean="0"/>
              <a:t>{</a:t>
            </a:r>
          </a:p>
          <a:p>
            <a:r>
              <a:rPr lang="en-US" sz="8000" dirty="0" err="1" smtClean="0"/>
              <a:t>System.out.println</a:t>
            </a:r>
            <a:r>
              <a:rPr lang="en-US" sz="8000" dirty="0" smtClean="0"/>
              <a:t>(x);</a:t>
            </a:r>
          </a:p>
          <a:p>
            <a:r>
              <a:rPr lang="en-US" sz="8000" dirty="0" smtClean="0"/>
              <a:t>}</a:t>
            </a:r>
          </a:p>
          <a:p>
            <a:r>
              <a:rPr lang="en-US" sz="8000" dirty="0" smtClean="0"/>
              <a:t>}</a:t>
            </a:r>
          </a:p>
          <a:p>
            <a:r>
              <a:rPr lang="en-US" sz="8000" dirty="0" smtClean="0"/>
              <a:t>class c</a:t>
            </a:r>
          </a:p>
          <a:p>
            <a:r>
              <a:rPr lang="en-US" sz="8000" dirty="0" smtClean="0"/>
              <a:t>{</a:t>
            </a:r>
          </a:p>
          <a:p>
            <a:r>
              <a:rPr lang="en-US" sz="8000" dirty="0" smtClean="0"/>
              <a:t>public c()</a:t>
            </a:r>
          </a:p>
          <a:p>
            <a:r>
              <a:rPr lang="en-US" sz="8000" dirty="0" smtClean="0"/>
              <a:t>{</a:t>
            </a:r>
          </a:p>
          <a:p>
            <a:r>
              <a:rPr lang="en-US" sz="8000" dirty="0" err="1" smtClean="0"/>
              <a:t>System.out.println</a:t>
            </a:r>
            <a:r>
              <a:rPr lang="en-US" sz="8000" dirty="0" smtClean="0"/>
              <a:t>("c");</a:t>
            </a:r>
          </a:p>
          <a:p>
            <a:r>
              <a:rPr lang="en-US" sz="8000" dirty="0" smtClean="0"/>
              <a:t>}</a:t>
            </a:r>
          </a:p>
          <a:p>
            <a:r>
              <a:rPr lang="en-US" sz="8000" dirty="0" smtClean="0"/>
              <a:t>public void </a:t>
            </a:r>
            <a:r>
              <a:rPr lang="en-US" sz="8000" dirty="0" err="1" smtClean="0"/>
              <a:t>abc</a:t>
            </a:r>
            <a:r>
              <a:rPr lang="en-US" sz="8000" dirty="0" smtClean="0"/>
              <a:t>()</a:t>
            </a:r>
          </a:p>
          <a:p>
            <a:r>
              <a:rPr lang="en-US" sz="8000" dirty="0" smtClean="0"/>
              <a:t>{</a:t>
            </a:r>
          </a:p>
          <a:p>
            <a:r>
              <a:rPr lang="en-US" sz="8000" dirty="0" err="1" smtClean="0"/>
              <a:t>System.out.println</a:t>
            </a:r>
            <a:r>
              <a:rPr lang="en-US" sz="8000" dirty="0" smtClean="0"/>
              <a:t>("message from </a:t>
            </a:r>
            <a:r>
              <a:rPr lang="en-US" sz="8000" dirty="0" err="1" smtClean="0"/>
              <a:t>abc</a:t>
            </a:r>
            <a:r>
              <a:rPr lang="en-US" sz="8000" dirty="0" smtClean="0"/>
              <a:t> method");</a:t>
            </a:r>
          </a:p>
          <a:p>
            <a:r>
              <a:rPr lang="en-US" sz="8000" dirty="0" smtClean="0"/>
              <a:t>}</a:t>
            </a:r>
          </a:p>
          <a:p>
            <a:r>
              <a:rPr lang="en-US" sz="8000" dirty="0" smtClean="0"/>
              <a:t>}</a:t>
            </a:r>
          </a:p>
          <a:p>
            <a:endParaRPr 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copy exist for the entire class</a:t>
            </a:r>
          </a:p>
          <a:p>
            <a:r>
              <a:rPr lang="en-US" dirty="0" smtClean="0"/>
              <a:t>Static methods and block may access only static data member.</a:t>
            </a:r>
          </a:p>
          <a:p>
            <a:r>
              <a:rPr lang="en-US" dirty="0" smtClean="0"/>
              <a:t>Static methods and blocks can call always static methods</a:t>
            </a:r>
          </a:p>
          <a:p>
            <a:r>
              <a:rPr lang="en-US" dirty="0" smtClean="0"/>
              <a:t>They cannot refer to this or super in anyway</a:t>
            </a:r>
          </a:p>
          <a:p>
            <a:r>
              <a:rPr lang="en-US" dirty="0" smtClean="0"/>
              <a:t>This and super are non static member. They  cannot be used in main class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function is declared static then only one copy of that function exist for many no. of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52400"/>
            <a:ext cx="8458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 smtClean="0"/>
              <a:t>staticex</a:t>
            </a:r>
            <a:endParaRPr lang="en-US" sz="2800" dirty="0" smtClean="0"/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static </a:t>
            </a:r>
            <a:r>
              <a:rPr lang="en-US" sz="2800" dirty="0" err="1" smtClean="0"/>
              <a:t>int</a:t>
            </a:r>
            <a:r>
              <a:rPr lang="en-US" sz="2800" dirty="0" smtClean="0"/>
              <a:t> count=0;</a:t>
            </a:r>
          </a:p>
          <a:p>
            <a:r>
              <a:rPr lang="en-US" sz="2800" dirty="0" smtClean="0"/>
              <a:t>public </a:t>
            </a:r>
            <a:r>
              <a:rPr lang="en-US" sz="2800" dirty="0" err="1" smtClean="0"/>
              <a:t>staticex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count=count+1;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new </a:t>
            </a:r>
            <a:r>
              <a:rPr lang="en-US" sz="2800" dirty="0" err="1" smtClean="0"/>
              <a:t>staticex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new </a:t>
            </a:r>
            <a:r>
              <a:rPr lang="en-US" sz="2800" dirty="0" err="1" smtClean="0"/>
              <a:t>staticex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new </a:t>
            </a:r>
            <a:r>
              <a:rPr lang="en-US" sz="2800" dirty="0" err="1" smtClean="0"/>
              <a:t>staticex</a:t>
            </a:r>
            <a:r>
              <a:rPr lang="en-US" sz="2800" dirty="0" smtClean="0"/>
              <a:t>();</a:t>
            </a:r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(count);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that declares the existence of method but not the implementation is called an abstract class</a:t>
            </a:r>
          </a:p>
          <a:p>
            <a:r>
              <a:rPr lang="en-US" dirty="0" smtClean="0"/>
              <a:t>You can declare a class as abstract by marking it with abstract keyword</a:t>
            </a:r>
          </a:p>
          <a:p>
            <a:r>
              <a:rPr lang="en-US" dirty="0" smtClean="0"/>
              <a:t>An abstract class can contain member variable and non abstract methods also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of abstract class cannot be declared. it can only be inherited</a:t>
            </a:r>
          </a:p>
          <a:p>
            <a:r>
              <a:rPr lang="en-US" dirty="0" smtClean="0"/>
              <a:t>Wherever abstract class is inherited it is necessary to declare body of a function in the inherited class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Private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can be accessed only within the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declaring class</a:t>
            </a:r>
          </a:p>
          <a:p>
            <a:r>
              <a:rPr lang="en-US" b="1" dirty="0" smtClean="0"/>
              <a:t>Protected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can be </a:t>
            </a:r>
            <a:r>
              <a:rPr lang="en-US" dirty="0" err="1" smtClean="0"/>
              <a:t>accesed</a:t>
            </a:r>
            <a:r>
              <a:rPr lang="en-US" dirty="0" smtClean="0"/>
              <a:t> in the declaring                    class as well as derived class, and all other class in the same package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global scope. Can be used in any package or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4"/>
          <p:cNvSpPr>
            <a:spLocks noGrp="1" noChangeArrowheads="1"/>
          </p:cNvSpPr>
          <p:nvPr>
            <p:ph idx="1"/>
          </p:nvPr>
        </p:nvSpPr>
        <p:spPr bwMode="auto">
          <a:xfrm>
            <a:off x="1905000" y="1600200"/>
            <a:ext cx="5486400" cy="1132618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 dirty="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 dirty="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 dirty="0">
                <a:latin typeface="Times" charset="0"/>
              </a:rPr>
              <a:t>- </a:t>
            </a:r>
            <a:r>
              <a:rPr lang="en-GB" sz="1600" dirty="0" err="1">
                <a:latin typeface="Times" charset="0"/>
              </a:rPr>
              <a:t>dob</a:t>
            </a:r>
            <a:r>
              <a:rPr lang="en-GB" sz="1600" dirty="0">
                <a:latin typeface="Times" charset="0"/>
              </a:rPr>
              <a:t>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endParaRPr lang="en-GB" sz="1600" dirty="0">
              <a:latin typeface="Times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 flipV="1">
            <a:off x="4495800" y="2819400"/>
            <a:ext cx="7620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057400" y="4724400"/>
            <a:ext cx="5334000" cy="990600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 dirty="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 dirty="0">
                <a:latin typeface="Times" charset="0"/>
              </a:rPr>
              <a:t>- </a:t>
            </a:r>
            <a:r>
              <a:rPr lang="en-GB" sz="1600" dirty="0" err="1">
                <a:latin typeface="Times" charset="0"/>
              </a:rPr>
              <a:t>employeeID</a:t>
            </a:r>
            <a:r>
              <a:rPr lang="en-GB" sz="1600" dirty="0">
                <a:latin typeface="Times" charset="0"/>
              </a:rPr>
              <a:t>: </a:t>
            </a:r>
            <a:r>
              <a:rPr lang="en-GB" sz="1600" dirty="0" err="1">
                <a:latin typeface="Times" charset="0"/>
              </a:rPr>
              <a:t>int</a:t>
            </a:r>
            <a:endParaRPr lang="en-GB" sz="16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 dirty="0">
                <a:latin typeface="Times" charset="0"/>
              </a:rPr>
              <a:t>- salary: </a:t>
            </a:r>
            <a:r>
              <a:rPr lang="en-GB" sz="1600" dirty="0" err="1">
                <a:latin typeface="Times" charset="0"/>
              </a:rPr>
              <a:t>int</a:t>
            </a:r>
            <a:endParaRPr lang="en-GB" sz="16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 dirty="0">
                <a:latin typeface="Times" charset="0"/>
              </a:rPr>
              <a:t>- </a:t>
            </a:r>
            <a:r>
              <a:rPr lang="en-GB" sz="1600" dirty="0" err="1">
                <a:latin typeface="Times" charset="0"/>
              </a:rPr>
              <a:t>startDate</a:t>
            </a:r>
            <a:r>
              <a:rPr lang="en-GB" sz="1600" dirty="0">
                <a:latin typeface="Times" charset="0"/>
              </a:rPr>
              <a:t>: 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057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 class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876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3505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Is a 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Helvetica" charset="0"/>
              </a:rPr>
              <a:t>When an object is created using new, the system must allocate enough memory to hold all its instance variables.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Helvetica" charset="0"/>
              </a:rPr>
              <a:t>This includes any inherited instance variables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 dirty="0" smtClean="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Helvetica" charset="0"/>
              </a:rPr>
              <a:t>In this example, we can say that an Employee "is a kind of" Person.  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Helvetica" charset="0"/>
              </a:rPr>
              <a:t>An Employee object inherits all of the attributes, methods and associations of Person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Helvetica" charset="0"/>
              </a:rPr>
              <a:t>Inheritance is declared using the "extends" keyword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200" dirty="0" smtClean="0">
                <a:latin typeface="Helvetica" charset="0"/>
              </a:rPr>
              <a:t>If inheritance is not defined, the class extends a class called Object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subclassname</a:t>
            </a:r>
            <a:r>
              <a:rPr lang="en-US" dirty="0" smtClean="0"/>
              <a:t> extends </a:t>
            </a:r>
            <a:r>
              <a:rPr lang="en-US" dirty="0" err="1" smtClean="0"/>
              <a:t>superclassname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Variable declaration;</a:t>
            </a:r>
          </a:p>
          <a:p>
            <a:pPr>
              <a:buNone/>
            </a:pPr>
            <a:r>
              <a:rPr lang="en-US" dirty="0" smtClean="0"/>
              <a:t>Method declaration;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dirty="0" smtClean="0">
                <a:latin typeface="Courier" charset="0"/>
              </a:rPr>
              <a:t>public class Person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dirty="0" smtClean="0">
                <a:latin typeface="Courier" charset="0"/>
              </a:rPr>
              <a:t>{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dirty="0" smtClean="0">
                <a:latin typeface="Courier" charset="0"/>
              </a:rPr>
              <a:t>	private String name;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dirty="0" smtClean="0">
                <a:latin typeface="Courier" charset="0"/>
              </a:rPr>
              <a:t>	private Date </a:t>
            </a:r>
            <a:r>
              <a:rPr lang="en-GB" dirty="0" err="1" smtClean="0">
                <a:latin typeface="Courier" charset="0"/>
              </a:rPr>
              <a:t>dob</a:t>
            </a:r>
            <a:r>
              <a:rPr lang="en-GB" dirty="0" smtClean="0">
                <a:latin typeface="Courier" charset="0"/>
              </a:rPr>
              <a:t>;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dirty="0" smtClean="0">
                <a:latin typeface="Courier" charset="0"/>
              </a:rPr>
              <a:t>	[...]</a:t>
            </a:r>
          </a:p>
          <a:p>
            <a:endParaRPr lang="en-US" dirty="0" smtClean="0"/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dirty="0" smtClean="0">
                <a:latin typeface="Courier" charset="0"/>
              </a:rPr>
              <a:t>public class Employee extends Person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dirty="0" smtClean="0">
                <a:latin typeface="Courier" charset="0"/>
              </a:rPr>
              <a:t>{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dirty="0" smtClean="0">
                <a:latin typeface="Courier" charset="0"/>
              </a:rPr>
              <a:t>	private </a:t>
            </a:r>
            <a:r>
              <a:rPr lang="en-GB" dirty="0" err="1" smtClean="0">
                <a:latin typeface="Courier" charset="0"/>
              </a:rPr>
              <a:t>int</a:t>
            </a:r>
            <a:r>
              <a:rPr lang="en-GB" dirty="0" smtClean="0">
                <a:latin typeface="Courier" charset="0"/>
              </a:rPr>
              <a:t> </a:t>
            </a:r>
            <a:r>
              <a:rPr lang="en-GB" dirty="0" err="1" smtClean="0">
                <a:latin typeface="Courier" charset="0"/>
              </a:rPr>
              <a:t>employeID</a:t>
            </a:r>
            <a:r>
              <a:rPr lang="en-GB" dirty="0" smtClean="0">
                <a:latin typeface="Courier" charset="0"/>
              </a:rPr>
              <a:t>;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dirty="0" smtClean="0">
                <a:latin typeface="Courier" charset="0"/>
              </a:rPr>
              <a:t>	private </a:t>
            </a:r>
            <a:r>
              <a:rPr lang="en-GB" dirty="0" err="1" smtClean="0">
                <a:latin typeface="Courier" charset="0"/>
              </a:rPr>
              <a:t>int</a:t>
            </a:r>
            <a:r>
              <a:rPr lang="en-GB" dirty="0" smtClean="0">
                <a:latin typeface="Courier" charset="0"/>
              </a:rPr>
              <a:t> salary;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dirty="0" smtClean="0">
                <a:latin typeface="Courier" charset="0"/>
              </a:rPr>
              <a:t>	private Date </a:t>
            </a:r>
            <a:r>
              <a:rPr lang="en-GB" dirty="0" err="1" smtClean="0">
                <a:latin typeface="Courier" charset="0"/>
              </a:rPr>
              <a:t>startDate</a:t>
            </a:r>
            <a:r>
              <a:rPr lang="en-GB" dirty="0" smtClean="0">
                <a:latin typeface="Courier" charset="0"/>
              </a:rPr>
              <a:t>;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dirty="0" smtClean="0">
                <a:latin typeface="Courier" charset="0"/>
              </a:rPr>
              <a:t>	[...]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dirty="0" smtClean="0">
                <a:latin typeface="Courier" charset="0"/>
              </a:rPr>
              <a:t>Employee </a:t>
            </a:r>
            <a:r>
              <a:rPr lang="en-GB" dirty="0" err="1" smtClean="0">
                <a:latin typeface="Courier" charset="0"/>
              </a:rPr>
              <a:t>anEmployee</a:t>
            </a:r>
            <a:r>
              <a:rPr lang="en-GB" dirty="0" smtClean="0">
                <a:latin typeface="Courier" charset="0"/>
              </a:rPr>
              <a:t> = new Employee();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GB" dirty="0" smtClean="0">
              <a:latin typeface="Courier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</a:p>
          <a:p>
            <a:r>
              <a:rPr lang="en-US" dirty="0" smtClean="0"/>
              <a:t>Multilevel inheritance</a:t>
            </a:r>
          </a:p>
          <a:p>
            <a:r>
              <a:rPr lang="en-US" dirty="0" smtClean="0"/>
              <a:t>Multiple inheritance(interfacing)</a:t>
            </a:r>
          </a:p>
          <a:p>
            <a:r>
              <a:rPr lang="en-US" dirty="0" smtClean="0"/>
              <a:t>Hierarchical inheritance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of single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room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length,bredth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room(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y)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length=x;</a:t>
            </a:r>
          </a:p>
          <a:p>
            <a:pPr>
              <a:buNone/>
            </a:pPr>
            <a:r>
              <a:rPr lang="en-US" dirty="0" err="1" smtClean="0"/>
              <a:t>bredth</a:t>
            </a:r>
            <a:r>
              <a:rPr lang="en-US" dirty="0" smtClean="0"/>
              <a:t>=y;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area()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return(length*</a:t>
            </a:r>
            <a:r>
              <a:rPr lang="en-US" dirty="0" err="1" smtClean="0"/>
              <a:t>bredth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833</Words>
  <Application>Microsoft Office PowerPoint</Application>
  <PresentationFormat>On-screen Show (4:3)</PresentationFormat>
  <Paragraphs>234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Types</vt:lpstr>
      <vt:lpstr>Program of single inheritance</vt:lpstr>
      <vt:lpstr>Slide 10</vt:lpstr>
      <vt:lpstr>Slide 11</vt:lpstr>
      <vt:lpstr>INTERFACES:MULTIPLE INHERITANCE</vt:lpstr>
      <vt:lpstr>Slide 13</vt:lpstr>
      <vt:lpstr>Slide 14</vt:lpstr>
      <vt:lpstr>Slide 15</vt:lpstr>
      <vt:lpstr>Slide 16</vt:lpstr>
      <vt:lpstr>Slide 17</vt:lpstr>
      <vt:lpstr>Slide 18</vt:lpstr>
      <vt:lpstr>SUPER KEYWORD</vt:lpstr>
      <vt:lpstr>Slide 20</vt:lpstr>
      <vt:lpstr>Slide 21</vt:lpstr>
      <vt:lpstr>STATIC MEMBER</vt:lpstr>
      <vt:lpstr>Slide 23</vt:lpstr>
      <vt:lpstr>Slide 24</vt:lpstr>
      <vt:lpstr>ABSTRACT CLASS</vt:lpstr>
      <vt:lpstr>Slide 26</vt:lpstr>
      <vt:lpstr>Access specifiers </vt:lpstr>
      <vt:lpstr>Slide 28</vt:lpstr>
    </vt:vector>
  </TitlesOfParts>
  <Company>srit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cslab5</dc:creator>
  <cp:lastModifiedBy>student</cp:lastModifiedBy>
  <cp:revision>17</cp:revision>
  <dcterms:created xsi:type="dcterms:W3CDTF">2017-05-09T07:50:11Z</dcterms:created>
  <dcterms:modified xsi:type="dcterms:W3CDTF">2017-05-22T05:05:48Z</dcterms:modified>
</cp:coreProperties>
</file>