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9" autoAdjust="0"/>
    <p:restoredTop sz="94703" autoAdjust="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/>
              <a:t>Click to edit Master title style</a:t>
            </a:r>
            <a:endParaRPr lang="en-ZA" sz="3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decorative element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0" dirty="0"/>
              <a:t>Ra</a:t>
            </a:r>
          </a:p>
        </p:txBody>
      </p:sp>
      <p:sp>
        <p:nvSpPr>
          <p:cNvPr id="13" name="Rectangle 12" descr="decorative element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decorative element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MSCDA 5510 </a:t>
            </a:r>
            <a:br>
              <a:rPr lang="en-US" sz="4000" dirty="0"/>
            </a:br>
            <a:r>
              <a:rPr lang="en-US" sz="4000" dirty="0"/>
              <a:t>Case 1: Firestone</a:t>
            </a:r>
            <a:endParaRPr lang="en-Z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9152" y="4665887"/>
            <a:ext cx="8649050" cy="1500022"/>
          </a:xfrm>
        </p:spPr>
        <p:txBody>
          <a:bodyPr numCol="2">
            <a:normAutofit/>
          </a:bodyPr>
          <a:lstStyle/>
          <a:p>
            <a:r>
              <a:rPr lang="en-US" dirty="0" err="1"/>
              <a:t>Rishab</a:t>
            </a:r>
            <a:r>
              <a:rPr lang="en-US" dirty="0"/>
              <a:t> Gupta</a:t>
            </a:r>
          </a:p>
          <a:p>
            <a:r>
              <a:rPr lang="en-US" dirty="0" err="1"/>
              <a:t>Vivek</a:t>
            </a:r>
            <a:r>
              <a:rPr lang="en-US" dirty="0"/>
              <a:t> Anand</a:t>
            </a:r>
          </a:p>
          <a:p>
            <a:r>
              <a:rPr lang="en-US" dirty="0" err="1"/>
              <a:t>Mohd</a:t>
            </a:r>
            <a:r>
              <a:rPr lang="en-US" dirty="0"/>
              <a:t> Nawaz Hussain</a:t>
            </a:r>
          </a:p>
          <a:p>
            <a:r>
              <a:rPr lang="en-US" dirty="0"/>
              <a:t>Vinay Govindan</a:t>
            </a:r>
          </a:p>
          <a:p>
            <a:r>
              <a:rPr lang="en-US" dirty="0" err="1"/>
              <a:t>Ravneet</a:t>
            </a:r>
            <a:r>
              <a:rPr lang="en-US" dirty="0"/>
              <a:t> Oberoi</a:t>
            </a:r>
          </a:p>
          <a:p>
            <a:r>
              <a:rPr lang="en-US" dirty="0"/>
              <a:t>Bhagya Shree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08200" y="2230057"/>
            <a:ext cx="1584000" cy="1584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48344" y="3570775"/>
            <a:ext cx="2743200" cy="7290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(Q5)   Should Firestone Go Ahead With The Program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3A10C-5677-6543-974D-1667958B1135}"/>
              </a:ext>
            </a:extLst>
          </p:cNvPr>
          <p:cNvSpPr txBox="1"/>
          <p:nvPr/>
        </p:nvSpPr>
        <p:spPr>
          <a:xfrm>
            <a:off x="282102" y="1750979"/>
            <a:ext cx="11537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Based on the last decade’s data, the probability of refunds range from very low to low (Toronto at 0.1%, London at 2.6% and Vancouver at 19.4%)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Furthermore, the expected value to the consumers of these snow tires to them is high according to our calculations (Toronto at 99.9%, Vancouver at 82.9% and London at 98.2%)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Therefore looking at this information, we conclude that Firestone should go ahead with the program.</a:t>
            </a:r>
          </a:p>
        </p:txBody>
      </p:sp>
    </p:spTree>
    <p:extLst>
      <p:ext uri="{BB962C8B-B14F-4D97-AF65-F5344CB8AC3E}">
        <p14:creationId xmlns:p14="http://schemas.microsoft.com/office/powerpoint/2010/main" val="1178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67428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         (Q1) </a:t>
            </a:r>
            <a:r>
              <a:rPr lang="en-IN" sz="2800" dirty="0"/>
              <a:t>Refund Probabilities Based On Last 10 Years Average Snowfall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20842"/>
              </p:ext>
            </p:extLst>
          </p:nvPr>
        </p:nvGraphicFramePr>
        <p:xfrm>
          <a:off x="1534886" y="1893373"/>
          <a:ext cx="10657116" cy="4322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7696">
                  <a:extLst>
                    <a:ext uri="{9D8B030D-6E8A-4147-A177-3AD203B41FA5}">
                      <a16:colId xmlns:a16="http://schemas.microsoft.com/office/drawing/2014/main" val="2313685614"/>
                    </a:ext>
                  </a:extLst>
                </a:gridCol>
                <a:gridCol w="6840601">
                  <a:extLst>
                    <a:ext uri="{9D8B030D-6E8A-4147-A177-3AD203B41FA5}">
                      <a16:colId xmlns:a16="http://schemas.microsoft.com/office/drawing/2014/main" val="3245020254"/>
                    </a:ext>
                  </a:extLst>
                </a:gridCol>
                <a:gridCol w="2378819">
                  <a:extLst>
                    <a:ext uri="{9D8B030D-6E8A-4147-A177-3AD203B41FA5}">
                      <a16:colId xmlns:a16="http://schemas.microsoft.com/office/drawing/2014/main" val="3243590122"/>
                    </a:ext>
                  </a:extLst>
                </a:gridCol>
              </a:tblGrid>
              <a:tr h="1440790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Mean</a:t>
                      </a:r>
                      <a:r>
                        <a:rPr lang="en-IN" sz="14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:</a:t>
                      </a:r>
                      <a:r>
                        <a:rPr lang="en-IN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137.94</a:t>
                      </a:r>
                    </a:p>
                    <a:p>
                      <a:r>
                        <a:rPr lang="en-IN" sz="14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Std Dev :</a:t>
                      </a:r>
                      <a:r>
                        <a:rPr lang="en-IN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26.69</a:t>
                      </a:r>
                      <a:endParaRPr lang="en-IN" sz="1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P(X&lt;=40%) = ((0.4 * 137.94) -137.94)/26.69 = -3.10 = z</a:t>
                      </a:r>
                      <a:r>
                        <a:rPr lang="en-IN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=0.0010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Refund Probability</a:t>
                      </a:r>
                    </a:p>
                    <a:p>
                      <a:r>
                        <a:rPr lang="en-IN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(June</a:t>
                      </a:r>
                      <a:r>
                        <a:rPr lang="en-IN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1983-May1984)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IN" sz="2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24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0.0010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94907"/>
                  </a:ext>
                </a:extLst>
              </a:tr>
              <a:tr h="144079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Mean :</a:t>
                      </a:r>
                      <a:r>
                        <a:rPr lang="en-IN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44.1</a:t>
                      </a:r>
                    </a:p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Std</a:t>
                      </a:r>
                      <a:r>
                        <a:rPr lang="en-IN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Dev :</a:t>
                      </a:r>
                      <a:r>
                        <a:rPr lang="en-IN" sz="16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30.16</a:t>
                      </a:r>
                      <a:endParaRPr lang="en-IN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P(X&lt;=40%) = ((.4 * 43.22) -43.22)/30.16 =-0.86 =z</a:t>
                      </a:r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=0.1949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latinLnBrk="0" hangingPunct="1"/>
                      <a:r>
                        <a:rPr lang="en-IN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Refund Probability</a:t>
                      </a:r>
                    </a:p>
                    <a:p>
                      <a:pPr marL="0" defTabSz="914400" rtl="0" eaLnBrk="1" latinLnBrk="0" hangingPunct="1"/>
                      <a:r>
                        <a:rPr lang="en-IN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(June</a:t>
                      </a:r>
                      <a:r>
                        <a:rPr lang="en-IN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1983-May1984)</a:t>
                      </a:r>
                      <a:endParaRPr lang="en-IN" sz="1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defTabSz="914400" rtl="0" eaLnBrk="1" latinLnBrk="0" hangingPunct="1"/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24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0.1949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63253"/>
                  </a:ext>
                </a:extLst>
              </a:tr>
              <a:tr h="144079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Mean:</a:t>
                      </a:r>
                      <a:r>
                        <a:rPr lang="en-IN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203.3</a:t>
                      </a:r>
                    </a:p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Std</a:t>
                      </a:r>
                      <a:r>
                        <a:rPr lang="en-IN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Dev: </a:t>
                      </a:r>
                      <a:r>
                        <a:rPr lang="en-IN" sz="16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61.73</a:t>
                      </a:r>
                      <a:endParaRPr lang="en-IN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P(X&lt;=40%) = ((.4 * 199.17) -199.17)/61.73 =-1.94 =z</a:t>
                      </a:r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=0.0264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Refund Probability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IN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(June</a:t>
                      </a:r>
                      <a:r>
                        <a:rPr lang="en-IN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1983-May1984)</a:t>
                      </a:r>
                      <a:endParaRPr lang="en-IN" sz="1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0.0264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63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49499"/>
              </p:ext>
            </p:extLst>
          </p:nvPr>
        </p:nvGraphicFramePr>
        <p:xfrm>
          <a:off x="0" y="1893371"/>
          <a:ext cx="1534886" cy="43223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4886">
                  <a:extLst>
                    <a:ext uri="{9D8B030D-6E8A-4147-A177-3AD203B41FA5}">
                      <a16:colId xmlns:a16="http://schemas.microsoft.com/office/drawing/2014/main" val="26558320"/>
                    </a:ext>
                  </a:extLst>
                </a:gridCol>
              </a:tblGrid>
              <a:tr h="144079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Toronto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79925"/>
                  </a:ext>
                </a:extLst>
              </a:tr>
              <a:tr h="1440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Vancouver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22633"/>
                  </a:ext>
                </a:extLst>
              </a:tr>
              <a:tr h="1440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2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(Q3)   Does the way in which the official mean is computed affect the refund probabilities?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official mean calculated by the insurance company was the period of  10 years till 31st may 1983.</a:t>
            </a:r>
          </a:p>
          <a:p>
            <a:r>
              <a:rPr lang="en-US" dirty="0">
                <a:solidFill>
                  <a:schemeClr val="tx2"/>
                </a:solidFill>
              </a:rPr>
              <a:t>the probability of refund calculated for the 3 cities using the above mean is as follows: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Toronto :         London :          Vancouver: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(Q3)   Does the way in which the official mean is computed affect the refund probabilities?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Lets take a new official mean to be calculated for the entire data set provided for the 3 cities to see if the probability of refund is affected.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 probability of refund calculated as per the new official mean is :</a:t>
            </a:r>
          </a:p>
          <a:p>
            <a:r>
              <a:rPr lang="en-US" dirty="0">
                <a:solidFill>
                  <a:schemeClr val="tx2"/>
                </a:solidFill>
              </a:rPr>
              <a:t>Toronto:          London :           Vancouver :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As seen above the probability of return is high when the entire data set is considered opposed to just 10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Expected value is the sum of: [(each of the possible outcomes) × (the probability of the outcome occurring)] </a:t>
            </a: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E(X)=P(less than 20% snowfall)*(0/100)+</a:t>
            </a: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	P(between 30%-20% snowfall)*(25/100)+</a:t>
            </a: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   P(between 40%-30% snowfall )*(50/100)+</a:t>
            </a: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   P(greater than 40)*(100/100)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=P(X&lt;20)*(0)+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	(P(X&lt;30)-P(X&lt;=20))*(0.25)+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		(P(X&lt;40)-P(X&lt;=30))*(0.5)+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					P(X&gt;=40)*(1)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E(X)=P(X&lt;20)*(0)+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	(P(X&lt;30)-P(X&lt;20))*(0.25)+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		(P(X&lt;40)-P(X&lt;30))*(0.5)+</a:t>
            </a:r>
          </a:p>
          <a:p>
            <a:pPr>
              <a:buNone/>
            </a:pPr>
            <a:r>
              <a:rPr lang="nn-NO" sz="3200" dirty="0">
                <a:solidFill>
                  <a:schemeClr val="tx2">
                    <a:lumMod val="50000"/>
                  </a:schemeClr>
                </a:solidFill>
              </a:rPr>
              <a:t>					(1-P(X&lt;40))*(1) 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7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nn-NO" b="1" u="sng" dirty="0">
                <a:solidFill>
                  <a:schemeClr val="tx2">
                    <a:lumMod val="50000"/>
                  </a:schemeClr>
                </a:solidFill>
              </a:rPr>
              <a:t>For Toronto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P(X&lt;20)=((0.2*199.17)-199.17))/(61.7307423862338)  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 (z&lt;-2.58115 ) =  0.0049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P(X&lt;30)=((0.3*199.17)-199.17))/(61.7307423862338)  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P(Z&lt;-2.2585 ) =  0.0122 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P(X&lt;40)=((0.4*199.17)-199.17))/(61.7307423862338)   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P(Z&lt;-1.93586 ) =  0.0268 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 err="1">
                <a:solidFill>
                  <a:schemeClr val="tx2">
                    <a:lumMod val="50000"/>
                  </a:schemeClr>
                </a:solidFill>
              </a:rPr>
              <a:t>Plugging</a:t>
            </a: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 Value in E(X)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E(</a:t>
            </a:r>
            <a:r>
              <a:rPr lang="nn-NO" dirty="0" err="1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nn-NO" baseline="-25000" dirty="0" err="1">
                <a:solidFill>
                  <a:schemeClr val="tx2">
                    <a:lumMod val="50000"/>
                  </a:schemeClr>
                </a:solidFill>
              </a:rPr>
              <a:t>Toronto</a:t>
            </a: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0.9995 </a:t>
            </a: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2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39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nn-NO" b="1" u="sng" dirty="0">
                <a:solidFill>
                  <a:schemeClr val="tx2">
                    <a:lumMod val="50000"/>
                  </a:schemeClr>
                </a:solidFill>
              </a:rPr>
              <a:t>For Vancouver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P(X&lt;20)=((0.2*43.22)-43.22))/(30.1646150315233)</a:t>
            </a: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P(Z&lt;-1.14624) =  0.1271</a:t>
            </a:r>
          </a:p>
          <a:p>
            <a:pPr>
              <a:lnSpc>
                <a:spcPct val="80000"/>
              </a:lnSpc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P(X&lt;30)=((0.3*43.22)-43.22))/(30.1646150315233) </a:t>
            </a: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P(Z&lt;-1.00296) = 0.1587 </a:t>
            </a:r>
          </a:p>
          <a:p>
            <a:pPr>
              <a:lnSpc>
                <a:spcPct val="80000"/>
              </a:lnSpc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P(X&lt;40)=((0.4*43.22)-43.22))/(30.1646150315233) </a:t>
            </a: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P(Z&lt;-0.85968)  = 0.1977 </a:t>
            </a:r>
          </a:p>
          <a:p>
            <a:pPr>
              <a:lnSpc>
                <a:spcPct val="80000"/>
              </a:lnSpc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sz="1600" dirty="0" err="1">
                <a:solidFill>
                  <a:schemeClr val="tx2">
                    <a:lumMod val="50000"/>
                  </a:schemeClr>
                </a:solidFill>
              </a:rPr>
              <a:t>Plugging</a:t>
            </a:r>
            <a:r>
              <a:rPr lang="nn-NO" sz="1600" dirty="0">
                <a:solidFill>
                  <a:schemeClr val="tx2">
                    <a:lumMod val="50000"/>
                  </a:schemeClr>
                </a:solidFill>
              </a:rPr>
              <a:t> Value in E(X)</a:t>
            </a:r>
          </a:p>
          <a:p>
            <a:pPr>
              <a:buNone/>
            </a:pPr>
            <a:r>
              <a:rPr lang="nn-NO" sz="1600" dirty="0">
                <a:solidFill>
                  <a:schemeClr val="tx2">
                    <a:lumMod val="50000"/>
                  </a:schemeClr>
                </a:solidFill>
              </a:rPr>
              <a:t>E(</a:t>
            </a:r>
            <a:r>
              <a:rPr lang="nn-NO" sz="1600" dirty="0" err="1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nn-NO" sz="1600" baseline="-25000" dirty="0" err="1">
                <a:solidFill>
                  <a:schemeClr val="tx2">
                    <a:lumMod val="50000"/>
                  </a:schemeClr>
                </a:solidFill>
              </a:rPr>
              <a:t>Vancouver</a:t>
            </a:r>
            <a:r>
              <a:rPr lang="nn-NO" sz="1600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0.8297 </a:t>
            </a:r>
            <a:endParaRPr lang="nn-NO" sz="16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3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b="1" u="sng" dirty="0">
                <a:solidFill>
                  <a:schemeClr val="tx2">
                    <a:lumMod val="50000"/>
                  </a:schemeClr>
                </a:solidFill>
              </a:rPr>
              <a:t>For London</a:t>
            </a:r>
          </a:p>
          <a:p>
            <a:pPr algn="ctr">
              <a:buNone/>
            </a:pPr>
            <a:endParaRPr lang="en-IN" b="1" u="sng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endParaRPr lang="en-IN" b="1" u="sng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endParaRPr lang="en-IN" b="1" u="sng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P(X&lt;20)=((0.2*199.17)-199.17))/(61.7307423862338) 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 -2.58115) = 0.0049 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P(X&lt;30)=((0.3*199.17)-199.17))/(61.7307423862338)   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P(Z&lt;-2.2585 ) =  0.0122 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P(X&lt;40)=((0.4*199.17)-199.17))/(61.7307423862338)   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P(Z&lt;-1.93586 ) =  0.0268 </a:t>
            </a:r>
          </a:p>
          <a:p>
            <a:pPr>
              <a:buNone/>
            </a:pP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nn-NO" dirty="0" err="1">
                <a:solidFill>
                  <a:schemeClr val="tx2">
                    <a:lumMod val="50000"/>
                  </a:schemeClr>
                </a:solidFill>
              </a:rPr>
              <a:t>Plugging</a:t>
            </a: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 Values in E(X)</a:t>
            </a:r>
          </a:p>
          <a:p>
            <a:pPr>
              <a:buNone/>
            </a:pP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E(</a:t>
            </a:r>
            <a:r>
              <a:rPr lang="nn-NO" dirty="0" err="1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nn-NO" baseline="-25000" dirty="0" err="1">
                <a:solidFill>
                  <a:schemeClr val="tx2">
                    <a:lumMod val="50000"/>
                  </a:schemeClr>
                </a:solidFill>
              </a:rPr>
              <a:t>London</a:t>
            </a:r>
            <a:r>
              <a:rPr lang="nn-NO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0.982325 </a:t>
            </a:r>
            <a:endParaRPr lang="nn-NO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96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tting to Know Your Classmate_SL_v5" id="{F7BDBF93-F99E-477E-80E5-70B80526AC74}" vid="{0E473229-F23F-4015-B78F-8AF7719C5B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165FA1-54F4-4811-8922-8A0B39611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0A2498-0E80-4BD8-B955-2DA7BEA40D5A}">
  <ds:schemaRefs>
    <ds:schemaRef ds:uri="http://purl.org/dc/dcmitype/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purl.org/dc/terms/"/>
    <ds:schemaRef ds:uri="6dc4bcd6-49db-4c07-9060-8acfc67cef9f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96E4C0-B315-4C7B-B90A-75B6C747CB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Macintosh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2</vt:lpstr>
      <vt:lpstr>Frame</vt:lpstr>
      <vt:lpstr>MSCDA 5510  Case 1: Firestone</vt:lpstr>
      <vt:lpstr>         (Q1) Refund Probabilities Based On Last 10 Years Average Snowfall </vt:lpstr>
      <vt:lpstr>(Q3)   Does the way in which the official mean is computed affect the refund probabilities?</vt:lpstr>
      <vt:lpstr>(Q3)   Does the way in which the official mean is computed affect the refund probabilities?</vt:lpstr>
      <vt:lpstr>(Q4)   Expected value of the program to the consumer buying a snow tire in these cities? </vt:lpstr>
      <vt:lpstr>(Q4)   Expected value of the program to the consumer buying a snow tire in these cities? </vt:lpstr>
      <vt:lpstr>(Q4)   Expected value of the program to the consumer buying a snow tire in these cities? </vt:lpstr>
      <vt:lpstr>(Q4)   Expected value of the program to the consumer buying a snow tire in these cities? </vt:lpstr>
      <vt:lpstr>(Q4)   Expected value of the program to the consumer buying a snow tire in these cities </vt:lpstr>
      <vt:lpstr>(Q5)   Should Firestone Go Ahead With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2018-09-12T02:03:21Z</dcterms:created>
  <dcterms:modified xsi:type="dcterms:W3CDTF">2018-09-13T13:51:48Z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