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3640" r:id="rId2"/>
    <p:sldId id="3694" r:id="rId3"/>
    <p:sldId id="3697" r:id="rId4"/>
    <p:sldId id="3701" r:id="rId5"/>
    <p:sldId id="3702" r:id="rId6"/>
    <p:sldId id="3707" r:id="rId7"/>
    <p:sldId id="3708" r:id="rId8"/>
    <p:sldId id="3709" r:id="rId9"/>
    <p:sldId id="3729" r:id="rId10"/>
    <p:sldId id="3730" r:id="rId11"/>
    <p:sldId id="3703" r:id="rId12"/>
    <p:sldId id="3712" r:id="rId13"/>
    <p:sldId id="3713" r:id="rId14"/>
    <p:sldId id="3714" r:id="rId15"/>
    <p:sldId id="3715" r:id="rId16"/>
    <p:sldId id="3716" r:id="rId17"/>
    <p:sldId id="3717" r:id="rId18"/>
    <p:sldId id="3718" r:id="rId19"/>
    <p:sldId id="3719" r:id="rId20"/>
    <p:sldId id="3720" r:id="rId21"/>
    <p:sldId id="3721" r:id="rId22"/>
    <p:sldId id="3704" r:id="rId23"/>
    <p:sldId id="3722" r:id="rId24"/>
    <p:sldId id="3723" r:id="rId25"/>
    <p:sldId id="3724" r:id="rId26"/>
    <p:sldId id="3725" r:id="rId27"/>
    <p:sldId id="3726" r:id="rId28"/>
    <p:sldId id="3727" r:id="rId29"/>
    <p:sldId id="3728" r:id="rId30"/>
    <p:sldId id="3731" r:id="rId31"/>
    <p:sldId id="3732" r:id="rId32"/>
    <p:sldId id="3733" r:id="rId33"/>
    <p:sldId id="3734" r:id="rId34"/>
    <p:sldId id="3735" r:id="rId35"/>
    <p:sldId id="3736" r:id="rId36"/>
    <p:sldId id="3737" r:id="rId37"/>
    <p:sldId id="3744" r:id="rId38"/>
    <p:sldId id="3745" r:id="rId39"/>
    <p:sldId id="3738" r:id="rId40"/>
    <p:sldId id="3739" r:id="rId41"/>
    <p:sldId id="3740" r:id="rId42"/>
    <p:sldId id="3741" r:id="rId43"/>
    <p:sldId id="3742" r:id="rId44"/>
    <p:sldId id="3743" r:id="rId45"/>
    <p:sldId id="3705" r:id="rId46"/>
    <p:sldId id="3706" r:id="rId47"/>
    <p:sldId id="3641"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36FF"/>
    <a:srgbClr val="4AAEFC"/>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13" autoAdjust="0"/>
    <p:restoredTop sz="96327"/>
  </p:normalViewPr>
  <p:slideViewPr>
    <p:cSldViewPr snapToGrid="0" snapToObjects="1">
      <p:cViewPr varScale="1">
        <p:scale>
          <a:sx n="89" d="100"/>
          <a:sy n="89" d="100"/>
        </p:scale>
        <p:origin x="307" y="7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4/28/2025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4/28/2025</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4/28/2025</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cbioportal.org/study/summary?id=lusc_tcga_pan_can_atlas_2018" TargetMode="External"/><Relationship Id="rId2" Type="http://schemas.openxmlformats.org/officeDocument/2006/relationships/hyperlink" Target="https://www.cbioportal.org/study/summary?id=luad_tcga_pan_can_atlas_2018"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2745377" y="1617786"/>
            <a:ext cx="6701245" cy="923330"/>
          </a:xfrm>
          <a:prstGeom prst="rect">
            <a:avLst/>
          </a:prstGeom>
          <a:noFill/>
        </p:spPr>
        <p:txBody>
          <a:bodyPr wrap="square" rtlCol="0">
            <a:spAutoFit/>
          </a:bodyPr>
          <a:lstStyle/>
          <a:p>
            <a:pPr algn="ctr"/>
            <a:r>
              <a:rPr lang="en-IN" sz="5400" dirty="0"/>
              <a:t>Term Project</a:t>
            </a:r>
          </a:p>
        </p:txBody>
      </p:sp>
      <p:sp>
        <p:nvSpPr>
          <p:cNvPr id="4" name="TextBox 3"/>
          <p:cNvSpPr txBox="1"/>
          <p:nvPr/>
        </p:nvSpPr>
        <p:spPr>
          <a:xfrm>
            <a:off x="1180999" y="2842786"/>
            <a:ext cx="9948555" cy="1077218"/>
          </a:xfrm>
          <a:prstGeom prst="rect">
            <a:avLst/>
          </a:prstGeom>
          <a:noFill/>
        </p:spPr>
        <p:txBody>
          <a:bodyPr wrap="square" rtlCol="0">
            <a:spAutoFit/>
          </a:bodyPr>
          <a:lstStyle/>
          <a:p>
            <a:pPr algn="ctr"/>
            <a:r>
              <a:rPr lang="en-IN" sz="3200" dirty="0"/>
              <a:t>Title:</a:t>
            </a:r>
            <a:r>
              <a:rPr lang="en-US" sz="3200" dirty="0"/>
              <a:t>AI and Explainable Machine Learning in Predicting Biomarkers for Drug Discovery</a:t>
            </a:r>
            <a:endParaRPr lang="en-IN" sz="3200" dirty="0"/>
          </a:p>
        </p:txBody>
      </p:sp>
      <p:sp>
        <p:nvSpPr>
          <p:cNvPr id="6" name="TextBox 5"/>
          <p:cNvSpPr txBox="1"/>
          <p:nvPr/>
        </p:nvSpPr>
        <p:spPr>
          <a:xfrm>
            <a:off x="218565" y="5900221"/>
            <a:ext cx="3174275" cy="646331"/>
          </a:xfrm>
          <a:prstGeom prst="rect">
            <a:avLst/>
          </a:prstGeom>
          <a:noFill/>
        </p:spPr>
        <p:txBody>
          <a:bodyPr wrap="square" rtlCol="0">
            <a:spAutoFit/>
          </a:bodyPr>
          <a:lstStyle/>
          <a:p>
            <a:r>
              <a:rPr lang="en-IN" dirty="0"/>
              <a:t>Presented by:</a:t>
            </a:r>
          </a:p>
          <a:p>
            <a:r>
              <a:rPr lang="en-IN" dirty="0"/>
              <a:t>R2142221020  -Rishabh Verma</a:t>
            </a:r>
          </a:p>
        </p:txBody>
      </p:sp>
      <p:sp>
        <p:nvSpPr>
          <p:cNvPr id="9" name="TextBox 8"/>
          <p:cNvSpPr txBox="1"/>
          <p:nvPr/>
        </p:nvSpPr>
        <p:spPr>
          <a:xfrm>
            <a:off x="10288848" y="5917227"/>
            <a:ext cx="1503461" cy="646331"/>
          </a:xfrm>
          <a:prstGeom prst="rect">
            <a:avLst/>
          </a:prstGeom>
          <a:noFill/>
        </p:spPr>
        <p:txBody>
          <a:bodyPr wrap="square" rtlCol="0">
            <a:spAutoFit/>
          </a:bodyPr>
          <a:lstStyle/>
          <a:p>
            <a:r>
              <a:rPr lang="en-IN" dirty="0"/>
              <a:t>Submitted to:</a:t>
            </a:r>
          </a:p>
          <a:p>
            <a:r>
              <a:rPr lang="en-IN" dirty="0"/>
              <a:t>Pooja Sarin</a:t>
            </a:r>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8BDB09-7773-9A52-9E01-1CFA5F7283F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8AC20E1-8C4E-CF55-A1D1-805D04649787}"/>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6CF782EE-F45C-3C6D-B954-4B7FFAD1903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Acquired </a:t>
            </a:r>
            <a:r>
              <a:rPr kumimoji="0" lang="en-US" altLang="en-US" sz="1800" b="1" i="0" u="none" strike="noStrike" cap="none" normalizeH="0" baseline="0">
                <a:ln>
                  <a:noFill/>
                </a:ln>
                <a:solidFill>
                  <a:schemeClr val="tx1"/>
                </a:solidFill>
                <a:effectLst/>
                <a:latin typeface="Arial" panose="020B0604020202020204" pitchFamily="34" charset="0"/>
              </a:rPr>
              <a:t>Copy Number Alteration (CNA)</a:t>
            </a:r>
            <a:r>
              <a:rPr kumimoji="0" lang="en-US" altLang="en-US" sz="1800" b="0" i="0" u="none" strike="noStrike" cap="none" normalizeH="0" baseline="0">
                <a:ln>
                  <a:noFill/>
                </a:ln>
                <a:solidFill>
                  <a:schemeClr val="tx1"/>
                </a:solidFill>
                <a:effectLst/>
                <a:latin typeface="Arial" panose="020B0604020202020204" pitchFamily="34" charset="0"/>
              </a:rPr>
              <a:t> and </a:t>
            </a:r>
            <a:r>
              <a:rPr kumimoji="0" lang="en-US" altLang="en-US" sz="1800" b="1" i="0" u="none" strike="noStrike" cap="none" normalizeH="0" baseline="0">
                <a:ln>
                  <a:noFill/>
                </a:ln>
                <a:solidFill>
                  <a:schemeClr val="tx1"/>
                </a:solidFill>
                <a:effectLst/>
                <a:latin typeface="Arial" panose="020B0604020202020204" pitchFamily="34" charset="0"/>
              </a:rPr>
              <a:t>DNA methylation</a:t>
            </a:r>
            <a:r>
              <a:rPr kumimoji="0" lang="en-US" altLang="en-US" sz="1800" b="0" i="0" u="none" strike="noStrike" cap="none" normalizeH="0" baseline="0">
                <a:ln>
                  <a:noFill/>
                </a:ln>
                <a:solidFill>
                  <a:schemeClr val="tx1"/>
                </a:solidFill>
                <a:effectLst/>
                <a:latin typeface="Arial" panose="020B0604020202020204" pitchFamily="34" charset="0"/>
              </a:rPr>
              <a:t> profiles from TCGA datasets.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41729AAB-FC1F-A99A-77C2-774CFE42251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0245" y="735330"/>
            <a:ext cx="5731510" cy="5387340"/>
          </a:xfrm>
          <a:prstGeom prst="rect">
            <a:avLst/>
          </a:prstGeom>
          <a:noFill/>
        </p:spPr>
      </p:pic>
    </p:spTree>
    <p:extLst>
      <p:ext uri="{BB962C8B-B14F-4D97-AF65-F5344CB8AC3E}">
        <p14:creationId xmlns:p14="http://schemas.microsoft.com/office/powerpoint/2010/main" val="736981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err="1">
                <a:solidFill>
                  <a:srgbClr val="46B0FA"/>
                </a:solidFill>
                <a:latin typeface="Arial" panose="020B0604020202020204" pitchFamily="34" charset="0"/>
                <a:cs typeface="Arial" panose="020B0604020202020204" pitchFamily="34" charset="0"/>
              </a:rPr>
              <a:t>RNASeq</a:t>
            </a:r>
            <a:r>
              <a:rPr lang="en-US" sz="3200" b="1" dirty="0">
                <a:solidFill>
                  <a:srgbClr val="46B0FA"/>
                </a:solidFill>
                <a:latin typeface="Arial" panose="020B0604020202020204" pitchFamily="34" charset="0"/>
                <a:cs typeface="Arial" panose="020B0604020202020204" pitchFamily="34" charset="0"/>
              </a:rPr>
              <a:t> Model</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208162"/>
            <a:ext cx="9901002" cy="984885"/>
          </a:xfrm>
          <a:prstGeom prst="rect">
            <a:avLst/>
          </a:prstGeom>
          <a:noFill/>
        </p:spPr>
        <p:txBody>
          <a:bodyPr wrap="square" rtlCol="0">
            <a:spAutoFit/>
          </a:bodyPr>
          <a:lstStyle/>
          <a:p>
            <a:r>
              <a:rPr lang="en-US" sz="2000" dirty="0" err="1">
                <a:solidFill>
                  <a:schemeClr val="accent2"/>
                </a:solidFill>
                <a:latin typeface="Arial" panose="020B0604020202020204" pitchFamily="34" charset="0"/>
                <a:cs typeface="Arial" panose="020B0604020202020204" pitchFamily="34" charset="0"/>
              </a:rPr>
              <a:t>RNASeq</a:t>
            </a:r>
            <a:r>
              <a:rPr lang="en-US" sz="2000" dirty="0">
                <a:solidFill>
                  <a:schemeClr val="accent2"/>
                </a:solidFill>
                <a:latin typeface="Arial" panose="020B0604020202020204" pitchFamily="34" charset="0"/>
                <a:cs typeface="Arial" panose="020B0604020202020204" pitchFamily="34" charset="0"/>
              </a:rPr>
              <a:t> Multi-Layer Perceptron Model Architecture:-</a:t>
            </a: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99FCE1F6-5E05-23FF-E18B-DEA642D9F877}"/>
              </a:ext>
            </a:extLst>
          </p:cNvPr>
          <p:cNvGraphicFramePr>
            <a:graphicFrameLocks noGrp="1"/>
          </p:cNvGraphicFramePr>
          <p:nvPr>
            <p:extLst>
              <p:ext uri="{D42A27DB-BD31-4B8C-83A1-F6EECF244321}">
                <p14:modId xmlns:p14="http://schemas.microsoft.com/office/powerpoint/2010/main" val="2393005564"/>
              </p:ext>
            </p:extLst>
          </p:nvPr>
        </p:nvGraphicFramePr>
        <p:xfrm>
          <a:off x="1071154" y="2011548"/>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685864534"/>
                    </a:ext>
                  </a:extLst>
                </a:gridCol>
                <a:gridCol w="2709333">
                  <a:extLst>
                    <a:ext uri="{9D8B030D-6E8A-4147-A177-3AD203B41FA5}">
                      <a16:colId xmlns:a16="http://schemas.microsoft.com/office/drawing/2014/main" val="359363476"/>
                    </a:ext>
                  </a:extLst>
                </a:gridCol>
                <a:gridCol w="2709333">
                  <a:extLst>
                    <a:ext uri="{9D8B030D-6E8A-4147-A177-3AD203B41FA5}">
                      <a16:colId xmlns:a16="http://schemas.microsoft.com/office/drawing/2014/main" val="121309678"/>
                    </a:ext>
                  </a:extLst>
                </a:gridCol>
              </a:tblGrid>
              <a:tr h="370840">
                <a:tc>
                  <a:txBody>
                    <a:bodyPr/>
                    <a:lstStyle/>
                    <a:p>
                      <a:pPr algn="ctr"/>
                      <a:r>
                        <a:rPr lang="en-IN" dirty="0"/>
                        <a:t>Input Layer</a:t>
                      </a:r>
                    </a:p>
                  </a:txBody>
                  <a:tcPr/>
                </a:tc>
                <a:tc>
                  <a:txBody>
                    <a:bodyPr/>
                    <a:lstStyle/>
                    <a:p>
                      <a:pPr algn="ctr"/>
                      <a:r>
                        <a:rPr lang="en-IN" dirty="0"/>
                        <a:t>Hidden Layer</a:t>
                      </a:r>
                    </a:p>
                  </a:txBody>
                  <a:tcPr/>
                </a:tc>
                <a:tc>
                  <a:txBody>
                    <a:bodyPr/>
                    <a:lstStyle/>
                    <a:p>
                      <a:pPr algn="ctr"/>
                      <a:r>
                        <a:rPr lang="en-IN" dirty="0"/>
                        <a:t>Output Layer</a:t>
                      </a:r>
                    </a:p>
                  </a:txBody>
                  <a:tcPr/>
                </a:tc>
                <a:extLst>
                  <a:ext uri="{0D108BD9-81ED-4DB2-BD59-A6C34878D82A}">
                    <a16:rowId xmlns:a16="http://schemas.microsoft.com/office/drawing/2014/main" val="2203258635"/>
                  </a:ext>
                </a:extLst>
              </a:tr>
              <a:tr h="370840">
                <a:tc>
                  <a:txBody>
                    <a:bodyPr/>
                    <a:lstStyle/>
                    <a:p>
                      <a:pPr algn="ctr"/>
                      <a:r>
                        <a:rPr lang="en-IN" dirty="0"/>
                        <a:t>128 neurons</a:t>
                      </a:r>
                    </a:p>
                  </a:txBody>
                  <a:tcPr/>
                </a:tc>
                <a:tc>
                  <a:txBody>
                    <a:bodyPr/>
                    <a:lstStyle/>
                    <a:p>
                      <a:pPr algn="ctr"/>
                      <a:r>
                        <a:rPr lang="en-IN" dirty="0"/>
                        <a:t>64 neurons</a:t>
                      </a:r>
                    </a:p>
                  </a:txBody>
                  <a:tcPr/>
                </a:tc>
                <a:tc>
                  <a:txBody>
                    <a:bodyPr/>
                    <a:lstStyle/>
                    <a:p>
                      <a:pPr algn="ctr"/>
                      <a:r>
                        <a:rPr lang="en-IN" dirty="0"/>
                        <a:t>2 neurons</a:t>
                      </a:r>
                    </a:p>
                  </a:txBody>
                  <a:tcPr/>
                </a:tc>
                <a:extLst>
                  <a:ext uri="{0D108BD9-81ED-4DB2-BD59-A6C34878D82A}">
                    <a16:rowId xmlns:a16="http://schemas.microsoft.com/office/drawing/2014/main" val="3042140414"/>
                  </a:ext>
                </a:extLst>
              </a:tr>
              <a:tr h="370840">
                <a:tc>
                  <a:txBody>
                    <a:bodyPr/>
                    <a:lstStyle/>
                    <a:p>
                      <a:pPr algn="ctr"/>
                      <a:r>
                        <a:rPr lang="en-IN" dirty="0"/>
                        <a:t>Dropout=50% </a:t>
                      </a:r>
                    </a:p>
                  </a:txBody>
                  <a:tcPr/>
                </a:tc>
                <a:tc>
                  <a:txBody>
                    <a:bodyPr/>
                    <a:lstStyle/>
                    <a:p>
                      <a:pPr algn="ctr"/>
                      <a:r>
                        <a:rPr lang="en-IN" dirty="0"/>
                        <a:t>Dropout=40%</a:t>
                      </a:r>
                    </a:p>
                  </a:txBody>
                  <a:tcPr/>
                </a:tc>
                <a:tc>
                  <a:txBody>
                    <a:bodyPr/>
                    <a:lstStyle/>
                    <a:p>
                      <a:pPr algn="ctr"/>
                      <a:r>
                        <a:rPr lang="en-IN" dirty="0"/>
                        <a:t>No Dropout</a:t>
                      </a:r>
                    </a:p>
                  </a:txBody>
                  <a:tcPr/>
                </a:tc>
                <a:extLst>
                  <a:ext uri="{0D108BD9-81ED-4DB2-BD59-A6C34878D82A}">
                    <a16:rowId xmlns:a16="http://schemas.microsoft.com/office/drawing/2014/main" val="2416703958"/>
                  </a:ext>
                </a:extLst>
              </a:tr>
              <a:tr h="370840">
                <a:tc>
                  <a:txBody>
                    <a:bodyPr/>
                    <a:lstStyle/>
                    <a:p>
                      <a:pPr algn="ctr"/>
                      <a:r>
                        <a:rPr lang="en-IN" dirty="0" err="1"/>
                        <a:t>Relu</a:t>
                      </a:r>
                      <a:r>
                        <a:rPr lang="en-IN" dirty="0"/>
                        <a:t> Activation function</a:t>
                      </a:r>
                    </a:p>
                  </a:txBody>
                  <a:tcPr/>
                </a:tc>
                <a:tc>
                  <a:txBody>
                    <a:bodyPr/>
                    <a:lstStyle/>
                    <a:p>
                      <a:pPr algn="ctr"/>
                      <a:r>
                        <a:rPr lang="en-IN" dirty="0" err="1"/>
                        <a:t>Relu</a:t>
                      </a:r>
                      <a:r>
                        <a:rPr lang="en-IN" dirty="0"/>
                        <a:t> Activation Function</a:t>
                      </a:r>
                    </a:p>
                  </a:txBody>
                  <a:tcPr/>
                </a:tc>
                <a:tc>
                  <a:txBody>
                    <a:bodyPr/>
                    <a:lstStyle/>
                    <a:p>
                      <a:pPr algn="ctr"/>
                      <a:r>
                        <a:rPr lang="en-IN" dirty="0" err="1"/>
                        <a:t>Softmax</a:t>
                      </a:r>
                      <a:endParaRPr lang="en-IN" dirty="0"/>
                    </a:p>
                  </a:txBody>
                  <a:tcPr/>
                </a:tc>
                <a:extLst>
                  <a:ext uri="{0D108BD9-81ED-4DB2-BD59-A6C34878D82A}">
                    <a16:rowId xmlns:a16="http://schemas.microsoft.com/office/drawing/2014/main" val="2544475369"/>
                  </a:ext>
                </a:extLst>
              </a:tr>
            </a:tbl>
          </a:graphicData>
        </a:graphic>
      </p:graphicFrame>
      <p:sp>
        <p:nvSpPr>
          <p:cNvPr id="5" name="TextBox 4">
            <a:extLst>
              <a:ext uri="{FF2B5EF4-FFF2-40B4-BE49-F238E27FC236}">
                <a16:creationId xmlns:a16="http://schemas.microsoft.com/office/drawing/2014/main" id="{4C5B3880-00F8-F9F2-DFFB-2703A9396B90}"/>
              </a:ext>
            </a:extLst>
          </p:cNvPr>
          <p:cNvSpPr txBox="1"/>
          <p:nvPr/>
        </p:nvSpPr>
        <p:spPr>
          <a:xfrm>
            <a:off x="1071154" y="3717984"/>
            <a:ext cx="4287328" cy="1200329"/>
          </a:xfrm>
          <a:prstGeom prst="rect">
            <a:avLst/>
          </a:prstGeom>
          <a:noFill/>
        </p:spPr>
        <p:txBody>
          <a:bodyPr wrap="square" rtlCol="0">
            <a:spAutoFit/>
          </a:bodyPr>
          <a:lstStyle/>
          <a:p>
            <a:r>
              <a:rPr lang="en-IN" dirty="0"/>
              <a:t>Learning rate:0.001</a:t>
            </a:r>
          </a:p>
          <a:p>
            <a:r>
              <a:rPr lang="en-IN" dirty="0"/>
              <a:t>Loss </a:t>
            </a:r>
            <a:r>
              <a:rPr lang="en-IN" dirty="0" err="1"/>
              <a:t>function:Log</a:t>
            </a:r>
            <a:r>
              <a:rPr lang="en-IN" dirty="0"/>
              <a:t> loss function</a:t>
            </a:r>
          </a:p>
          <a:p>
            <a:r>
              <a:rPr lang="en-IN" dirty="0" err="1"/>
              <a:t>Optimizer:Adam</a:t>
            </a:r>
            <a:endParaRPr lang="en-IN" dirty="0"/>
          </a:p>
          <a:p>
            <a:r>
              <a:rPr lang="en-IN" dirty="0"/>
              <a:t>Cross Validation: Stratified Cross Validation</a:t>
            </a:r>
          </a:p>
        </p:txBody>
      </p:sp>
      <p:pic>
        <p:nvPicPr>
          <p:cNvPr id="7" name="Picture 6">
            <a:extLst>
              <a:ext uri="{FF2B5EF4-FFF2-40B4-BE49-F238E27FC236}">
                <a16:creationId xmlns:a16="http://schemas.microsoft.com/office/drawing/2014/main" id="{B75B1AE4-3561-1AB9-27D8-075F8FF50270}"/>
              </a:ext>
            </a:extLst>
          </p:cNvPr>
          <p:cNvPicPr>
            <a:picLocks noChangeAspect="1"/>
          </p:cNvPicPr>
          <p:nvPr/>
        </p:nvPicPr>
        <p:blipFill>
          <a:blip r:embed="rId2"/>
          <a:stretch>
            <a:fillRect/>
          </a:stretch>
        </p:blipFill>
        <p:spPr>
          <a:xfrm>
            <a:off x="1146509" y="5254495"/>
            <a:ext cx="3791479" cy="790685"/>
          </a:xfrm>
          <a:prstGeom prst="rect">
            <a:avLst/>
          </a:prstGeom>
        </p:spPr>
      </p:pic>
    </p:spTree>
    <p:extLst>
      <p:ext uri="{BB962C8B-B14F-4D97-AF65-F5344CB8AC3E}">
        <p14:creationId xmlns:p14="http://schemas.microsoft.com/office/powerpoint/2010/main" val="2374755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D94445-AF62-6221-A81F-E7716DA79F50}"/>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Evaluation Metrics</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328E395-A6E9-494A-A91E-FD7309BA6A40}"/>
              </a:ext>
            </a:extLst>
          </p:cNvPr>
          <p:cNvSpPr txBox="1"/>
          <p:nvPr/>
        </p:nvSpPr>
        <p:spPr>
          <a:xfrm>
            <a:off x="491707" y="1268083"/>
            <a:ext cx="6820852" cy="369332"/>
          </a:xfrm>
          <a:prstGeom prst="rect">
            <a:avLst/>
          </a:prstGeom>
          <a:noFill/>
        </p:spPr>
        <p:txBody>
          <a:bodyPr wrap="square" rtlCol="0">
            <a:spAutoFit/>
          </a:bodyPr>
          <a:lstStyle/>
          <a:p>
            <a:r>
              <a:rPr lang="en-IN" b="1" dirty="0"/>
              <a:t>Confusion Matrix, Precision, Recall and F1-Score</a:t>
            </a:r>
          </a:p>
        </p:txBody>
      </p:sp>
      <p:pic>
        <p:nvPicPr>
          <p:cNvPr id="6" name="Picture 5">
            <a:extLst>
              <a:ext uri="{FF2B5EF4-FFF2-40B4-BE49-F238E27FC236}">
                <a16:creationId xmlns:a16="http://schemas.microsoft.com/office/drawing/2014/main" id="{59429E90-09A8-6D60-6A66-2D27A205D933}"/>
              </a:ext>
            </a:extLst>
          </p:cNvPr>
          <p:cNvPicPr>
            <a:picLocks noChangeAspect="1"/>
          </p:cNvPicPr>
          <p:nvPr/>
        </p:nvPicPr>
        <p:blipFill>
          <a:blip r:embed="rId2"/>
          <a:stretch>
            <a:fillRect/>
          </a:stretch>
        </p:blipFill>
        <p:spPr>
          <a:xfrm>
            <a:off x="569344" y="1698125"/>
            <a:ext cx="6820852" cy="2857899"/>
          </a:xfrm>
          <a:prstGeom prst="rect">
            <a:avLst/>
          </a:prstGeom>
        </p:spPr>
      </p:pic>
      <p:sp>
        <p:nvSpPr>
          <p:cNvPr id="7" name="TextBox 6">
            <a:extLst>
              <a:ext uri="{FF2B5EF4-FFF2-40B4-BE49-F238E27FC236}">
                <a16:creationId xmlns:a16="http://schemas.microsoft.com/office/drawing/2014/main" id="{4959414C-4E7D-42A7-81B4-96DA3A2BD3E2}"/>
              </a:ext>
            </a:extLst>
          </p:cNvPr>
          <p:cNvSpPr txBox="1"/>
          <p:nvPr/>
        </p:nvSpPr>
        <p:spPr>
          <a:xfrm>
            <a:off x="672860" y="5158596"/>
            <a:ext cx="2277374" cy="646331"/>
          </a:xfrm>
          <a:prstGeom prst="rect">
            <a:avLst/>
          </a:prstGeom>
          <a:noFill/>
        </p:spPr>
        <p:txBody>
          <a:bodyPr wrap="square" rtlCol="0">
            <a:spAutoFit/>
          </a:bodyPr>
          <a:lstStyle/>
          <a:p>
            <a:r>
              <a:rPr lang="en-IN" dirty="0"/>
              <a:t>0:LUAD</a:t>
            </a:r>
          </a:p>
          <a:p>
            <a:r>
              <a:rPr lang="en-IN" dirty="0"/>
              <a:t>1:LUSC</a:t>
            </a:r>
          </a:p>
        </p:txBody>
      </p:sp>
    </p:spTree>
    <p:extLst>
      <p:ext uri="{BB962C8B-B14F-4D97-AF65-F5344CB8AC3E}">
        <p14:creationId xmlns:p14="http://schemas.microsoft.com/office/powerpoint/2010/main" val="2246861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AD6F8C-DA8B-CDE7-7774-58046697850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34FA219-725C-346C-828B-A53ADA022B78}"/>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Evaluation Metrics</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FD242AFF-BFAE-5370-8D78-2B3EBC28889A}"/>
              </a:ext>
            </a:extLst>
          </p:cNvPr>
          <p:cNvSpPr txBox="1"/>
          <p:nvPr/>
        </p:nvSpPr>
        <p:spPr>
          <a:xfrm>
            <a:off x="491707" y="1268083"/>
            <a:ext cx="6820852" cy="369332"/>
          </a:xfrm>
          <a:prstGeom prst="rect">
            <a:avLst/>
          </a:prstGeom>
          <a:noFill/>
        </p:spPr>
        <p:txBody>
          <a:bodyPr wrap="square" rtlCol="0">
            <a:spAutoFit/>
          </a:bodyPr>
          <a:lstStyle/>
          <a:p>
            <a:r>
              <a:rPr lang="en-IN" b="1" dirty="0"/>
              <a:t>To validate the model, we used Stratified 5 fold cross validation</a:t>
            </a:r>
          </a:p>
        </p:txBody>
      </p:sp>
      <p:sp>
        <p:nvSpPr>
          <p:cNvPr id="7" name="TextBox 6">
            <a:extLst>
              <a:ext uri="{FF2B5EF4-FFF2-40B4-BE49-F238E27FC236}">
                <a16:creationId xmlns:a16="http://schemas.microsoft.com/office/drawing/2014/main" id="{C168A5D7-B2D0-657F-AD41-73EABC215538}"/>
              </a:ext>
            </a:extLst>
          </p:cNvPr>
          <p:cNvSpPr txBox="1"/>
          <p:nvPr/>
        </p:nvSpPr>
        <p:spPr>
          <a:xfrm>
            <a:off x="574873" y="2619019"/>
            <a:ext cx="7602969" cy="646331"/>
          </a:xfrm>
          <a:prstGeom prst="rect">
            <a:avLst/>
          </a:prstGeom>
          <a:noFill/>
        </p:spPr>
        <p:txBody>
          <a:bodyPr wrap="square" rtlCol="0">
            <a:spAutoFit/>
          </a:bodyPr>
          <a:lstStyle/>
          <a:p>
            <a:r>
              <a:rPr lang="en-IN" dirty="0"/>
              <a:t>The Mean Cross Validation accuracy is 99.30% confirming that the model does not overfit the data and it is generalizing well on the test data.</a:t>
            </a:r>
          </a:p>
        </p:txBody>
      </p:sp>
      <p:pic>
        <p:nvPicPr>
          <p:cNvPr id="5" name="Picture 4">
            <a:extLst>
              <a:ext uri="{FF2B5EF4-FFF2-40B4-BE49-F238E27FC236}">
                <a16:creationId xmlns:a16="http://schemas.microsoft.com/office/drawing/2014/main" id="{75A8F975-4A54-86EF-FFB3-573891C3A5E1}"/>
              </a:ext>
            </a:extLst>
          </p:cNvPr>
          <p:cNvPicPr>
            <a:picLocks noChangeAspect="1"/>
          </p:cNvPicPr>
          <p:nvPr/>
        </p:nvPicPr>
        <p:blipFill>
          <a:blip r:embed="rId2"/>
          <a:stretch>
            <a:fillRect/>
          </a:stretch>
        </p:blipFill>
        <p:spPr>
          <a:xfrm>
            <a:off x="574875" y="1832258"/>
            <a:ext cx="9593014" cy="657317"/>
          </a:xfrm>
          <a:prstGeom prst="rect">
            <a:avLst/>
          </a:prstGeom>
        </p:spPr>
      </p:pic>
      <p:pic>
        <p:nvPicPr>
          <p:cNvPr id="9" name="Picture 8">
            <a:extLst>
              <a:ext uri="{FF2B5EF4-FFF2-40B4-BE49-F238E27FC236}">
                <a16:creationId xmlns:a16="http://schemas.microsoft.com/office/drawing/2014/main" id="{130A64A8-C239-0B8B-2993-432CDD3AED80}"/>
              </a:ext>
            </a:extLst>
          </p:cNvPr>
          <p:cNvPicPr>
            <a:picLocks noChangeAspect="1"/>
          </p:cNvPicPr>
          <p:nvPr/>
        </p:nvPicPr>
        <p:blipFill>
          <a:blip r:embed="rId3"/>
          <a:stretch>
            <a:fillRect/>
          </a:stretch>
        </p:blipFill>
        <p:spPr>
          <a:xfrm>
            <a:off x="681487" y="3488432"/>
            <a:ext cx="8241102" cy="2713169"/>
          </a:xfrm>
          <a:prstGeom prst="rect">
            <a:avLst/>
          </a:prstGeom>
        </p:spPr>
      </p:pic>
    </p:spTree>
    <p:extLst>
      <p:ext uri="{BB962C8B-B14F-4D97-AF65-F5344CB8AC3E}">
        <p14:creationId xmlns:p14="http://schemas.microsoft.com/office/powerpoint/2010/main" val="1888501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CF9D53-923C-283B-2BAC-C109B80FFF6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82C1CD3-5664-BEFC-DD6D-9F0354CF7B4E}"/>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Explainable AI on </a:t>
            </a:r>
            <a:r>
              <a:rPr lang="en-US" sz="3200" b="1" dirty="0" err="1">
                <a:solidFill>
                  <a:srgbClr val="46B0FA"/>
                </a:solidFill>
                <a:latin typeface="Arial" panose="020B0604020202020204" pitchFamily="34" charset="0"/>
                <a:cs typeface="Arial" panose="020B0604020202020204" pitchFamily="34" charset="0"/>
              </a:rPr>
              <a:t>RNASeq</a:t>
            </a:r>
            <a:r>
              <a:rPr lang="en-US" sz="3200" b="1" dirty="0">
                <a:solidFill>
                  <a:srgbClr val="46B0FA"/>
                </a:solidFill>
                <a:latin typeface="Arial" panose="020B0604020202020204" pitchFamily="34" charset="0"/>
                <a:cs typeface="Arial" panose="020B0604020202020204" pitchFamily="34" charset="0"/>
              </a:rPr>
              <a:t> Model</a:t>
            </a:r>
            <a:endParaRPr lang="en-IN" sz="3200" b="1" dirty="0">
              <a:solidFill>
                <a:srgbClr val="46B0FA"/>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0C65F919-3CF6-D079-498E-DE4900F937A4}"/>
              </a:ext>
            </a:extLst>
          </p:cNvPr>
          <p:cNvPicPr>
            <a:picLocks noChangeAspect="1"/>
          </p:cNvPicPr>
          <p:nvPr/>
        </p:nvPicPr>
        <p:blipFill>
          <a:blip r:embed="rId2"/>
          <a:stretch>
            <a:fillRect/>
          </a:stretch>
        </p:blipFill>
        <p:spPr>
          <a:xfrm>
            <a:off x="513042" y="923026"/>
            <a:ext cx="5910762" cy="3429000"/>
          </a:xfrm>
          <a:prstGeom prst="rect">
            <a:avLst/>
          </a:prstGeom>
        </p:spPr>
      </p:pic>
      <p:sp>
        <p:nvSpPr>
          <p:cNvPr id="11" name="TextBox 10">
            <a:extLst>
              <a:ext uri="{FF2B5EF4-FFF2-40B4-BE49-F238E27FC236}">
                <a16:creationId xmlns:a16="http://schemas.microsoft.com/office/drawing/2014/main" id="{2D1F6C7D-4A22-D229-4246-E67B49ACD3F2}"/>
              </a:ext>
            </a:extLst>
          </p:cNvPr>
          <p:cNvSpPr txBox="1"/>
          <p:nvPr/>
        </p:nvSpPr>
        <p:spPr>
          <a:xfrm>
            <a:off x="513042" y="4735902"/>
            <a:ext cx="6232815" cy="923330"/>
          </a:xfrm>
          <a:prstGeom prst="rect">
            <a:avLst/>
          </a:prstGeom>
          <a:noFill/>
        </p:spPr>
        <p:txBody>
          <a:bodyPr wrap="square" rtlCol="0">
            <a:spAutoFit/>
          </a:bodyPr>
          <a:lstStyle/>
          <a:p>
            <a:r>
              <a:rPr lang="en-US" dirty="0"/>
              <a:t>This SHAP plot shows the </a:t>
            </a:r>
            <a:r>
              <a:rPr lang="en-US" b="1" dirty="0"/>
              <a:t>interaction effect</a:t>
            </a:r>
            <a:r>
              <a:rPr lang="en-US" dirty="0"/>
              <a:t> of the gene </a:t>
            </a:r>
            <a:r>
              <a:rPr lang="en-US" b="1" dirty="0"/>
              <a:t>HMGB1P1</a:t>
            </a:r>
            <a:r>
              <a:rPr lang="en-US" dirty="0"/>
              <a:t> on the predictions made by a </a:t>
            </a:r>
            <a:r>
              <a:rPr lang="en-US" b="1" dirty="0"/>
              <a:t>Multilayer Perceptron (MLP)</a:t>
            </a:r>
            <a:r>
              <a:rPr lang="en-US" dirty="0"/>
              <a:t> model.</a:t>
            </a:r>
            <a:endParaRPr lang="en-IN" dirty="0"/>
          </a:p>
        </p:txBody>
      </p:sp>
      <p:sp>
        <p:nvSpPr>
          <p:cNvPr id="12" name="Rectangle 1">
            <a:extLst>
              <a:ext uri="{FF2B5EF4-FFF2-40B4-BE49-F238E27FC236}">
                <a16:creationId xmlns:a16="http://schemas.microsoft.com/office/drawing/2014/main" id="{56674A0B-0F2B-76E9-8C72-1096D0EE6D0C}"/>
              </a:ext>
            </a:extLst>
          </p:cNvPr>
          <p:cNvSpPr>
            <a:spLocks noChangeArrowheads="1"/>
          </p:cNvSpPr>
          <p:nvPr/>
        </p:nvSpPr>
        <p:spPr bwMode="auto">
          <a:xfrm>
            <a:off x="7106957" y="1067865"/>
            <a:ext cx="457200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X-axis (SHAP interaction value):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It indicates how much the gene </a:t>
            </a:r>
            <a:r>
              <a:rPr kumimoji="0" lang="en-US" altLang="en-US" sz="1800" b="1" i="0" u="none" strike="noStrike" cap="none" normalizeH="0" baseline="0" dirty="0">
                <a:ln>
                  <a:noFill/>
                </a:ln>
                <a:solidFill>
                  <a:schemeClr val="tx1"/>
                </a:solidFill>
                <a:effectLst/>
                <a:latin typeface="Arial" panose="020B0604020202020204" pitchFamily="34" charset="0"/>
              </a:rPr>
              <a:t>HMGB1P1</a:t>
            </a:r>
            <a:r>
              <a:rPr kumimoji="0" lang="en-US" altLang="en-US" sz="1800" b="0" i="0" u="none" strike="noStrike" cap="none" normalizeH="0" baseline="0" dirty="0">
                <a:ln>
                  <a:noFill/>
                </a:ln>
                <a:solidFill>
                  <a:schemeClr val="tx1"/>
                </a:solidFill>
                <a:effectLst/>
                <a:latin typeface="Arial" panose="020B0604020202020204" pitchFamily="34" charset="0"/>
              </a:rPr>
              <a:t> is contributing to the </a:t>
            </a:r>
            <a:r>
              <a:rPr kumimoji="0" lang="en-US" altLang="en-US" sz="1800" b="1" i="0" u="none" strike="noStrike" cap="none" normalizeH="0" baseline="0" dirty="0">
                <a:ln>
                  <a:noFill/>
                </a:ln>
                <a:solidFill>
                  <a:schemeClr val="tx1"/>
                </a:solidFill>
                <a:effectLst/>
                <a:latin typeface="Arial" panose="020B0604020202020204" pitchFamily="34" charset="0"/>
              </a:rPr>
              <a:t>interaction effect</a:t>
            </a:r>
            <a:r>
              <a:rPr kumimoji="0" lang="en-US" altLang="en-US" sz="1800" b="0" i="0" u="none" strike="noStrike" cap="none" normalizeH="0" baseline="0" dirty="0">
                <a:ln>
                  <a:noFill/>
                </a:ln>
                <a:solidFill>
                  <a:schemeClr val="tx1"/>
                </a:solidFill>
                <a:effectLst/>
                <a:latin typeface="Arial" panose="020B0604020202020204" pitchFamily="34" charset="0"/>
              </a:rPr>
              <a:t> on the model’s output.</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Values closer to 0 mean less contribution.</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Positive values push predictions toward one class (</a:t>
            </a:r>
            <a:r>
              <a:rPr lang="en-US" altLang="en-US" dirty="0">
                <a:latin typeface="Arial" panose="020B0604020202020204" pitchFamily="34" charset="0"/>
              </a:rPr>
              <a:t>LUSC</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Negative values push predictions toward the opposite class (</a:t>
            </a:r>
            <a:r>
              <a:rPr lang="en-US" altLang="en-US" dirty="0">
                <a:latin typeface="Arial" panose="020B0604020202020204" pitchFamily="34" charset="0"/>
              </a:rPr>
              <a:t>LUAD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Each dot</a:t>
            </a:r>
            <a:r>
              <a:rPr kumimoji="0" lang="en-US" altLang="en-US" sz="1800" b="0" i="0" u="none" strike="noStrike" cap="none" normalizeH="0" baseline="0" dirty="0">
                <a:ln>
                  <a:noFill/>
                </a:ln>
                <a:solidFill>
                  <a:schemeClr val="tx1"/>
                </a:solidFill>
                <a:effectLst/>
                <a:latin typeface="Arial" panose="020B0604020202020204" pitchFamily="34" charset="0"/>
              </a:rPr>
              <a:t> represents a sample from the dataset.</a:t>
            </a:r>
          </a:p>
        </p:txBody>
      </p:sp>
    </p:spTree>
    <p:extLst>
      <p:ext uri="{BB962C8B-B14F-4D97-AF65-F5344CB8AC3E}">
        <p14:creationId xmlns:p14="http://schemas.microsoft.com/office/powerpoint/2010/main" val="51722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C93719-1E07-51C5-58C9-47B4F8FA367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B8A7E69-E5CE-F862-29FF-CC2479978790}"/>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Explainable AI on </a:t>
            </a:r>
            <a:r>
              <a:rPr lang="en-US" sz="3200" b="1" dirty="0" err="1">
                <a:solidFill>
                  <a:srgbClr val="46B0FA"/>
                </a:solidFill>
                <a:latin typeface="Arial" panose="020B0604020202020204" pitchFamily="34" charset="0"/>
                <a:cs typeface="Arial" panose="020B0604020202020204" pitchFamily="34" charset="0"/>
              </a:rPr>
              <a:t>RNASeq</a:t>
            </a:r>
            <a:r>
              <a:rPr lang="en-US" sz="3200" b="1" dirty="0">
                <a:solidFill>
                  <a:srgbClr val="46B0FA"/>
                </a:solidFill>
                <a:latin typeface="Arial" panose="020B0604020202020204" pitchFamily="34" charset="0"/>
                <a:cs typeface="Arial" panose="020B0604020202020204" pitchFamily="34" charset="0"/>
              </a:rPr>
              <a:t> Model</a:t>
            </a:r>
            <a:endParaRPr lang="en-IN" sz="3200" b="1" dirty="0">
              <a:solidFill>
                <a:srgbClr val="46B0FA"/>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4AD549A-D8E4-56DA-8752-7A6FDED79334}"/>
              </a:ext>
            </a:extLst>
          </p:cNvPr>
          <p:cNvSpPr txBox="1"/>
          <p:nvPr/>
        </p:nvSpPr>
        <p:spPr>
          <a:xfrm>
            <a:off x="513042" y="4735902"/>
            <a:ext cx="6232815" cy="923330"/>
          </a:xfrm>
          <a:prstGeom prst="rect">
            <a:avLst/>
          </a:prstGeom>
          <a:noFill/>
        </p:spPr>
        <p:txBody>
          <a:bodyPr wrap="square" rtlCol="0">
            <a:spAutoFit/>
          </a:bodyPr>
          <a:lstStyle/>
          <a:p>
            <a:r>
              <a:rPr lang="en-US" dirty="0"/>
              <a:t>This bar chart shows the </a:t>
            </a:r>
            <a:r>
              <a:rPr lang="en-US" b="1" dirty="0"/>
              <a:t>Top 10 Genes ranked by SHAP importance</a:t>
            </a:r>
            <a:r>
              <a:rPr lang="en-US" dirty="0"/>
              <a:t> in the MLP model. However, in this particular plot, only the top 2 genes—</a:t>
            </a:r>
            <a:r>
              <a:rPr lang="en-US" b="1" dirty="0"/>
              <a:t>UBE2Q2P2</a:t>
            </a:r>
            <a:r>
              <a:rPr lang="en-US" dirty="0"/>
              <a:t> and </a:t>
            </a:r>
            <a:r>
              <a:rPr lang="en-US" b="1" dirty="0"/>
              <a:t>HMGB1P1</a:t>
            </a:r>
            <a:r>
              <a:rPr lang="en-US" dirty="0"/>
              <a:t>—are shown.</a:t>
            </a:r>
          </a:p>
        </p:txBody>
      </p:sp>
      <p:pic>
        <p:nvPicPr>
          <p:cNvPr id="4" name="Picture 3">
            <a:extLst>
              <a:ext uri="{FF2B5EF4-FFF2-40B4-BE49-F238E27FC236}">
                <a16:creationId xmlns:a16="http://schemas.microsoft.com/office/drawing/2014/main" id="{0715152D-3943-64CC-481F-D491D4CCDEC1}"/>
              </a:ext>
            </a:extLst>
          </p:cNvPr>
          <p:cNvPicPr>
            <a:picLocks noChangeAspect="1"/>
          </p:cNvPicPr>
          <p:nvPr/>
        </p:nvPicPr>
        <p:blipFill>
          <a:blip r:embed="rId2"/>
          <a:srcRect t="7598"/>
          <a:stretch/>
        </p:blipFill>
        <p:spPr>
          <a:xfrm>
            <a:off x="574378" y="1198768"/>
            <a:ext cx="6171479" cy="3530476"/>
          </a:xfrm>
          <a:prstGeom prst="rect">
            <a:avLst/>
          </a:prstGeom>
        </p:spPr>
      </p:pic>
      <p:sp>
        <p:nvSpPr>
          <p:cNvPr id="6" name="Rectangle 2">
            <a:extLst>
              <a:ext uri="{FF2B5EF4-FFF2-40B4-BE49-F238E27FC236}">
                <a16:creationId xmlns:a16="http://schemas.microsoft.com/office/drawing/2014/main" id="{473A7E46-496A-428A-D16E-BD80F41CDB63}"/>
              </a:ext>
            </a:extLst>
          </p:cNvPr>
          <p:cNvSpPr>
            <a:spLocks noChangeArrowheads="1"/>
          </p:cNvSpPr>
          <p:nvPr/>
        </p:nvSpPr>
        <p:spPr bwMode="auto">
          <a:xfrm>
            <a:off x="6844683" y="1114647"/>
            <a:ext cx="513129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Y-axis: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Names of genes (features), such as </a:t>
            </a:r>
            <a:r>
              <a:rPr kumimoji="0" lang="en-US" altLang="en-US" sz="1800" b="1" i="0" u="none" strike="noStrike" cap="none" normalizeH="0" baseline="0" dirty="0">
                <a:ln>
                  <a:noFill/>
                </a:ln>
                <a:solidFill>
                  <a:schemeClr val="tx1"/>
                </a:solidFill>
                <a:effectLst/>
                <a:latin typeface="Arial" panose="020B0604020202020204" pitchFamily="34" charset="0"/>
              </a:rPr>
              <a:t>UBE2Q2P2</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HMGB1P1</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X-axis (Mean |SHAP value|):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average of the </a:t>
            </a:r>
            <a:r>
              <a:rPr kumimoji="0" lang="en-US" altLang="en-US" sz="1800" b="1" i="0" u="none" strike="noStrike" cap="none" normalizeH="0" baseline="0" dirty="0">
                <a:ln>
                  <a:noFill/>
                </a:ln>
                <a:solidFill>
                  <a:schemeClr val="tx1"/>
                </a:solidFill>
                <a:effectLst/>
                <a:latin typeface="Arial" panose="020B0604020202020204" pitchFamily="34" charset="0"/>
              </a:rPr>
              <a:t>absolute SHAP values</a:t>
            </a:r>
            <a:r>
              <a:rPr kumimoji="0" lang="en-US" altLang="en-US" sz="1800" b="0" i="0" u="none" strike="noStrike" cap="none" normalizeH="0" baseline="0" dirty="0">
                <a:ln>
                  <a:noFill/>
                </a:ln>
                <a:solidFill>
                  <a:schemeClr val="tx1"/>
                </a:solidFill>
                <a:effectLst/>
                <a:latin typeface="Arial" panose="020B0604020202020204" pitchFamily="34" charset="0"/>
              </a:rPr>
              <a:t> for each gene across all predictions.</a:t>
            </a:r>
          </a:p>
          <a:p>
            <a:pPr marL="0" marR="0" lvl="0" indent="0"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It represents the </a:t>
            </a:r>
            <a:r>
              <a:rPr kumimoji="0" lang="en-US" altLang="en-US" sz="1800" b="1" i="0" u="none" strike="noStrike" cap="none" normalizeH="0" baseline="0" dirty="0">
                <a:ln>
                  <a:noFill/>
                </a:ln>
                <a:solidFill>
                  <a:schemeClr val="tx1"/>
                </a:solidFill>
                <a:effectLst/>
                <a:latin typeface="Arial" panose="020B0604020202020204" pitchFamily="34" charset="0"/>
              </a:rPr>
              <a:t>average magnitude of impact</a:t>
            </a:r>
            <a:r>
              <a:rPr kumimoji="0" lang="en-US" altLang="en-US" sz="1800" b="0" i="0" u="none" strike="noStrike" cap="none" normalizeH="0" baseline="0" dirty="0">
                <a:ln>
                  <a:noFill/>
                </a:ln>
                <a:solidFill>
                  <a:schemeClr val="tx1"/>
                </a:solidFill>
                <a:effectLst/>
                <a:latin typeface="Arial" panose="020B0604020202020204" pitchFamily="34" charset="0"/>
              </a:rPr>
              <a:t> a gene has on model output, regardless of direction (positive or negative).</a:t>
            </a:r>
          </a:p>
          <a:p>
            <a:pPr marL="0" marR="0" lvl="0" indent="0"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Higher mean SHAP value ⇒ more </a:t>
            </a:r>
            <a:r>
              <a:rPr kumimoji="0" lang="en-US" altLang="en-US" sz="1800" b="1" i="0" u="none" strike="noStrike" cap="none" normalizeH="0" baseline="0" dirty="0">
                <a:ln>
                  <a:noFill/>
                </a:ln>
                <a:solidFill>
                  <a:schemeClr val="tx1"/>
                </a:solidFill>
                <a:effectLst/>
                <a:latin typeface="Arial" panose="020B0604020202020204" pitchFamily="34" charset="0"/>
              </a:rPr>
              <a:t>important</a:t>
            </a:r>
            <a:r>
              <a:rPr kumimoji="0" lang="en-US" altLang="en-US" sz="1800" b="0" i="0" u="none" strike="noStrike" cap="none" normalizeH="0" baseline="0" dirty="0">
                <a:ln>
                  <a:noFill/>
                </a:ln>
                <a:solidFill>
                  <a:schemeClr val="tx1"/>
                </a:solidFill>
                <a:effectLst/>
                <a:latin typeface="Arial" panose="020B0604020202020204" pitchFamily="34" charset="0"/>
              </a:rPr>
              <a:t> gene for the model's decision-making.</a:t>
            </a:r>
          </a:p>
          <a:p>
            <a:pPr marL="0" marR="0" lvl="0" indent="0"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4651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6DB4A-00AA-B9F3-1D7D-358CA6F862C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6ADE128-6476-8647-EF47-028763124CD4}"/>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Explainable AI on </a:t>
            </a:r>
            <a:r>
              <a:rPr lang="en-US" sz="3200" b="1" dirty="0" err="1">
                <a:solidFill>
                  <a:srgbClr val="46B0FA"/>
                </a:solidFill>
                <a:latin typeface="Arial" panose="020B0604020202020204" pitchFamily="34" charset="0"/>
                <a:cs typeface="Arial" panose="020B0604020202020204" pitchFamily="34" charset="0"/>
              </a:rPr>
              <a:t>RNASeq</a:t>
            </a:r>
            <a:r>
              <a:rPr lang="en-US" sz="3200" b="1" dirty="0">
                <a:solidFill>
                  <a:srgbClr val="46B0FA"/>
                </a:solidFill>
                <a:latin typeface="Arial" panose="020B0604020202020204" pitchFamily="34" charset="0"/>
                <a:cs typeface="Arial" panose="020B0604020202020204" pitchFamily="34" charset="0"/>
              </a:rPr>
              <a:t> Model</a:t>
            </a:r>
            <a:endParaRPr lang="en-IN" sz="3200" b="1" dirty="0">
              <a:solidFill>
                <a:srgbClr val="46B0FA"/>
              </a:solidFill>
              <a:latin typeface="Arial" panose="020B0604020202020204" pitchFamily="34" charset="0"/>
              <a:cs typeface="Arial" panose="020B0604020202020204" pitchFamily="34" charset="0"/>
            </a:endParaRPr>
          </a:p>
        </p:txBody>
      </p:sp>
      <p:sp>
        <p:nvSpPr>
          <p:cNvPr id="5" name="Rectangle 2">
            <a:extLst>
              <a:ext uri="{FF2B5EF4-FFF2-40B4-BE49-F238E27FC236}">
                <a16:creationId xmlns:a16="http://schemas.microsoft.com/office/drawing/2014/main" id="{8CBE66A2-6AD1-09C1-0E34-4DEFA3813A2E}"/>
              </a:ext>
            </a:extLst>
          </p:cNvPr>
          <p:cNvSpPr>
            <a:spLocks noChangeArrowheads="1"/>
          </p:cNvSpPr>
          <p:nvPr/>
        </p:nvSpPr>
        <p:spPr bwMode="auto">
          <a:xfrm>
            <a:off x="439488" y="4649420"/>
            <a:ext cx="11165916"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rPr>
              <a:t>Goal:</a:t>
            </a:r>
            <a:r>
              <a:rPr kumimoji="0" lang="en-US" altLang="en-US" sz="1500" b="0" i="0" u="none" strike="noStrike" cap="none" normalizeH="0" baseline="0" dirty="0">
                <a:ln>
                  <a:noFill/>
                </a:ln>
                <a:solidFill>
                  <a:schemeClr val="tx1"/>
                </a:solidFill>
                <a:effectLst/>
              </a:rPr>
              <a:t> Interprets the model's prediction for a single test sample.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rPr>
              <a:t>Top Feature:</a:t>
            </a:r>
            <a:r>
              <a:rPr kumimoji="0" lang="en-US" altLang="en-US" sz="1500" b="0" i="0" u="none" strike="noStrike" cap="none" normalizeH="0" baseline="0" dirty="0">
                <a:ln>
                  <a:noFill/>
                </a:ln>
                <a:solidFill>
                  <a:schemeClr val="tx1"/>
                </a:solidFill>
                <a:effectLst/>
              </a:rPr>
              <a:t> UBE2Q2P2 ≤ -1.01 had the </a:t>
            </a:r>
            <a:r>
              <a:rPr kumimoji="0" lang="en-US" altLang="en-US" sz="1500" b="1" i="0" u="none" strike="noStrike" cap="none" normalizeH="0" baseline="0" dirty="0">
                <a:ln>
                  <a:noFill/>
                </a:ln>
                <a:solidFill>
                  <a:schemeClr val="tx1"/>
                </a:solidFill>
                <a:effectLst/>
              </a:rPr>
              <a:t>strongest positive influence</a:t>
            </a:r>
            <a:r>
              <a:rPr kumimoji="0" lang="en-US" altLang="en-US" sz="1500" b="0" i="0" u="none" strike="noStrike" cap="none" normalizeH="0" baseline="0" dirty="0">
                <a:ln>
                  <a:noFill/>
                </a:ln>
                <a:solidFill>
                  <a:schemeClr val="tx1"/>
                </a:solidFill>
                <a:effectLst/>
              </a:rPr>
              <a:t> on the predicted class.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rPr>
              <a:t>SSX9P &gt; 0.15</a:t>
            </a:r>
            <a:r>
              <a:rPr kumimoji="0" lang="en-US" altLang="en-US" sz="1500" b="0" i="0" u="none" strike="noStrike" cap="none" normalizeH="0" baseline="0" dirty="0">
                <a:ln>
                  <a:noFill/>
                </a:ln>
                <a:solidFill>
                  <a:schemeClr val="tx1"/>
                </a:solidFill>
                <a:effectLst/>
              </a:rPr>
              <a:t> also significantly contributed to the prediction.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rPr>
              <a:t>Other features (AADACL4, ABCB5, A2BP1, etc.) had </a:t>
            </a:r>
            <a:r>
              <a:rPr kumimoji="0" lang="en-US" altLang="en-US" sz="1500" b="1" i="0" u="none" strike="noStrike" cap="none" normalizeH="0" baseline="0" dirty="0">
                <a:ln>
                  <a:noFill/>
                </a:ln>
                <a:solidFill>
                  <a:schemeClr val="tx1"/>
                </a:solidFill>
                <a:effectLst/>
              </a:rPr>
              <a:t>minor supporting roles</a:t>
            </a:r>
            <a:r>
              <a:rPr kumimoji="0" lang="en-US" altLang="en-US" sz="15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rPr>
              <a:t>All bars show </a:t>
            </a:r>
            <a:r>
              <a:rPr kumimoji="0" lang="en-US" altLang="en-US" sz="1500" b="1" i="0" u="none" strike="noStrike" cap="none" normalizeH="0" baseline="0" dirty="0">
                <a:ln>
                  <a:noFill/>
                </a:ln>
                <a:solidFill>
                  <a:schemeClr val="tx1"/>
                </a:solidFill>
                <a:effectLst/>
              </a:rPr>
              <a:t>positive influence</a:t>
            </a:r>
            <a:r>
              <a:rPr kumimoji="0" lang="en-US" altLang="en-US" sz="1500" b="0" i="0" u="none" strike="noStrike" cap="none" normalizeH="0" baseline="0" dirty="0">
                <a:ln>
                  <a:noFill/>
                </a:ln>
                <a:solidFill>
                  <a:schemeClr val="tx1"/>
                </a:solidFill>
                <a:effectLst/>
              </a:rPr>
              <a:t> (push prediction toward the predicted class).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rPr>
              <a:t>LIME reveals </a:t>
            </a:r>
            <a:r>
              <a:rPr kumimoji="0" lang="en-US" altLang="en-US" sz="1500" b="1" i="0" u="none" strike="noStrike" cap="none" normalizeH="0" baseline="0" dirty="0">
                <a:ln>
                  <a:noFill/>
                </a:ln>
                <a:solidFill>
                  <a:schemeClr val="tx1"/>
                </a:solidFill>
                <a:effectLst/>
              </a:rPr>
              <a:t>local decision logic</a:t>
            </a:r>
            <a:r>
              <a:rPr kumimoji="0" lang="en-US" altLang="en-US" sz="1500" b="0" i="0" u="none" strike="noStrike" cap="none" normalizeH="0" baseline="0" dirty="0">
                <a:ln>
                  <a:noFill/>
                </a:ln>
                <a:solidFill>
                  <a:schemeClr val="tx1"/>
                </a:solidFill>
                <a:effectLst/>
              </a:rPr>
              <a:t> – helps in understanding </a:t>
            </a:r>
            <a:r>
              <a:rPr kumimoji="0" lang="en-US" altLang="en-US" sz="1500" b="1" i="0" u="none" strike="noStrike" cap="none" normalizeH="0" baseline="0" dirty="0">
                <a:ln>
                  <a:noFill/>
                </a:ln>
                <a:solidFill>
                  <a:schemeClr val="tx1"/>
                </a:solidFill>
                <a:effectLst/>
              </a:rPr>
              <a:t>individual predictions</a:t>
            </a:r>
            <a:r>
              <a:rPr kumimoji="0" lang="en-US" altLang="en-US" sz="15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rPr>
              <a:t>Supports model transparency and </a:t>
            </a:r>
            <a:r>
              <a:rPr kumimoji="0" lang="en-US" altLang="en-US" sz="1500" b="1" i="0" u="none" strike="noStrike" cap="none" normalizeH="0" baseline="0" dirty="0">
                <a:ln>
                  <a:noFill/>
                </a:ln>
                <a:solidFill>
                  <a:schemeClr val="tx1"/>
                </a:solidFill>
                <a:effectLst/>
              </a:rPr>
              <a:t>biomarker relevance validation</a:t>
            </a:r>
            <a:r>
              <a:rPr kumimoji="0" lang="en-US" altLang="en-US" sz="1500" b="0" i="0" u="none" strike="noStrike" cap="none" normalizeH="0" baseline="0" dirty="0">
                <a:ln>
                  <a:noFill/>
                </a:ln>
                <a:solidFill>
                  <a:schemeClr val="tx1"/>
                </a:solidFill>
                <a:effectLst/>
              </a:rPr>
              <a:t> (e.g., UBE2Q2P2 matches SHAP importance).</a:t>
            </a:r>
          </a:p>
        </p:txBody>
      </p:sp>
      <p:pic>
        <p:nvPicPr>
          <p:cNvPr id="8" name="Picture 7">
            <a:extLst>
              <a:ext uri="{FF2B5EF4-FFF2-40B4-BE49-F238E27FC236}">
                <a16:creationId xmlns:a16="http://schemas.microsoft.com/office/drawing/2014/main" id="{DB2C5ACD-7E12-0AC7-054A-5FDF1B8EB3E2}"/>
              </a:ext>
            </a:extLst>
          </p:cNvPr>
          <p:cNvPicPr>
            <a:picLocks noChangeAspect="1"/>
          </p:cNvPicPr>
          <p:nvPr/>
        </p:nvPicPr>
        <p:blipFill>
          <a:blip r:embed="rId2"/>
          <a:stretch>
            <a:fillRect/>
          </a:stretch>
        </p:blipFill>
        <p:spPr>
          <a:xfrm>
            <a:off x="568269" y="922807"/>
            <a:ext cx="5527731" cy="3637206"/>
          </a:xfrm>
          <a:prstGeom prst="rect">
            <a:avLst/>
          </a:prstGeom>
        </p:spPr>
      </p:pic>
      <p:sp>
        <p:nvSpPr>
          <p:cNvPr id="10" name="TextBox 9">
            <a:extLst>
              <a:ext uri="{FF2B5EF4-FFF2-40B4-BE49-F238E27FC236}">
                <a16:creationId xmlns:a16="http://schemas.microsoft.com/office/drawing/2014/main" id="{C65ED7F6-F745-8464-B174-A3CA964C172F}"/>
              </a:ext>
            </a:extLst>
          </p:cNvPr>
          <p:cNvSpPr txBox="1"/>
          <p:nvPr/>
        </p:nvSpPr>
        <p:spPr>
          <a:xfrm>
            <a:off x="6509350" y="1428960"/>
            <a:ext cx="5096054" cy="2585323"/>
          </a:xfrm>
          <a:prstGeom prst="rect">
            <a:avLst/>
          </a:prstGeom>
          <a:noFill/>
        </p:spPr>
        <p:txBody>
          <a:bodyPr wrap="square">
            <a:spAutoFit/>
          </a:bodyPr>
          <a:lstStyle/>
          <a:p>
            <a:pPr>
              <a:buNone/>
            </a:pPr>
            <a:r>
              <a:rPr lang="en-US" b="1" dirty="0"/>
              <a:t>X-axis (LIME weight):</a:t>
            </a:r>
            <a:br>
              <a:rPr lang="en-US" dirty="0"/>
            </a:br>
            <a:r>
              <a:rPr lang="en-US" dirty="0"/>
              <a:t>Shows the </a:t>
            </a:r>
            <a:r>
              <a:rPr lang="en-US" b="1" dirty="0"/>
              <a:t>contribution of each feature</a:t>
            </a:r>
            <a:r>
              <a:rPr lang="en-US" dirty="0"/>
              <a:t> to the model's prediction for this sample. Higher weight means stronger influence.</a:t>
            </a:r>
          </a:p>
          <a:p>
            <a:pPr>
              <a:buFont typeface="Arial" panose="020B0604020202020204" pitchFamily="34" charset="0"/>
              <a:buChar char="•"/>
            </a:pPr>
            <a:r>
              <a:rPr lang="en-US" dirty="0"/>
              <a:t>Positive LIME weight: pushes the prediction </a:t>
            </a:r>
            <a:r>
              <a:rPr lang="en-US" b="1" dirty="0"/>
              <a:t>towards the predicted class</a:t>
            </a:r>
            <a:r>
              <a:rPr lang="en-US" dirty="0"/>
              <a:t>.</a:t>
            </a:r>
          </a:p>
          <a:p>
            <a:pPr>
              <a:buFont typeface="Arial" panose="020B0604020202020204" pitchFamily="34" charset="0"/>
              <a:buChar char="•"/>
            </a:pPr>
            <a:r>
              <a:rPr lang="en-US" dirty="0"/>
              <a:t>Negative LIME weight (not present in this image): would push prediction </a:t>
            </a:r>
            <a:r>
              <a:rPr lang="en-US" b="1" dirty="0"/>
              <a:t>away from the predicted class</a:t>
            </a:r>
            <a:r>
              <a:rPr lang="en-US" dirty="0"/>
              <a:t>.</a:t>
            </a:r>
          </a:p>
        </p:txBody>
      </p:sp>
    </p:spTree>
    <p:extLst>
      <p:ext uri="{BB962C8B-B14F-4D97-AF65-F5344CB8AC3E}">
        <p14:creationId xmlns:p14="http://schemas.microsoft.com/office/powerpoint/2010/main" val="1454983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A5B402-4576-AB85-8D27-EBE750DA778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BDD2384-0865-6DD7-01EA-04DA6EB63EBA}"/>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Explainable AI on </a:t>
            </a:r>
            <a:r>
              <a:rPr lang="en-US" sz="3200" b="1" dirty="0" err="1">
                <a:solidFill>
                  <a:srgbClr val="46B0FA"/>
                </a:solidFill>
                <a:latin typeface="Arial" panose="020B0604020202020204" pitchFamily="34" charset="0"/>
                <a:cs typeface="Arial" panose="020B0604020202020204" pitchFamily="34" charset="0"/>
              </a:rPr>
              <a:t>RNASeq</a:t>
            </a:r>
            <a:r>
              <a:rPr lang="en-US" sz="3200" b="1" dirty="0">
                <a:solidFill>
                  <a:srgbClr val="46B0FA"/>
                </a:solidFill>
                <a:latin typeface="Arial" panose="020B0604020202020204" pitchFamily="34" charset="0"/>
                <a:cs typeface="Arial" panose="020B0604020202020204" pitchFamily="34" charset="0"/>
              </a:rPr>
              <a:t> Model</a:t>
            </a:r>
            <a:endParaRPr lang="en-IN" sz="3200" b="1" dirty="0">
              <a:solidFill>
                <a:srgbClr val="46B0FA"/>
              </a:solidFill>
              <a:latin typeface="Arial" panose="020B0604020202020204" pitchFamily="34" charset="0"/>
              <a:cs typeface="Arial" panose="020B0604020202020204" pitchFamily="34" charset="0"/>
            </a:endParaRPr>
          </a:p>
        </p:txBody>
      </p:sp>
      <p:sp>
        <p:nvSpPr>
          <p:cNvPr id="5" name="Rectangle 2">
            <a:extLst>
              <a:ext uri="{FF2B5EF4-FFF2-40B4-BE49-F238E27FC236}">
                <a16:creationId xmlns:a16="http://schemas.microsoft.com/office/drawing/2014/main" id="{3505B9CB-EB12-7E4F-19E5-11DEF574F64D}"/>
              </a:ext>
            </a:extLst>
          </p:cNvPr>
          <p:cNvSpPr>
            <a:spLocks noChangeArrowheads="1"/>
          </p:cNvSpPr>
          <p:nvPr/>
        </p:nvSpPr>
        <p:spPr bwMode="auto">
          <a:xfrm>
            <a:off x="439488" y="4764836"/>
            <a:ext cx="1116591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dirty="0">
                <a:ln>
                  <a:noFill/>
                </a:ln>
                <a:solidFill>
                  <a:schemeClr val="tx1"/>
                </a:solidFill>
                <a:effectLst/>
              </a:rPr>
              <a:t>Goal: Explain which input features (genes) had the strongest influence on the MLP model’s predictions.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5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dirty="0">
                <a:ln>
                  <a:noFill/>
                </a:ln>
                <a:solidFill>
                  <a:schemeClr val="tx1"/>
                </a:solidFill>
                <a:effectLst/>
              </a:rPr>
              <a:t>Method: LIME approximates the model’s behavior locally by perturbing input samples and observing changes in predictions. The absolute weights (|LIME weight|) reflect feature importance.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5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dirty="0">
                <a:ln>
                  <a:noFill/>
                </a:ln>
                <a:solidFill>
                  <a:schemeClr val="tx1"/>
                </a:solidFill>
                <a:effectLst/>
              </a:rPr>
              <a:t>Aggregation: Results are averaged over 50 samples to ensure robustness (reduces noise from single-instance explanations).</a:t>
            </a:r>
          </a:p>
        </p:txBody>
      </p:sp>
      <p:sp>
        <p:nvSpPr>
          <p:cNvPr id="10" name="TextBox 9">
            <a:extLst>
              <a:ext uri="{FF2B5EF4-FFF2-40B4-BE49-F238E27FC236}">
                <a16:creationId xmlns:a16="http://schemas.microsoft.com/office/drawing/2014/main" id="{969F8156-3524-F7EB-9B6B-43BEDFA74F2E}"/>
              </a:ext>
            </a:extLst>
          </p:cNvPr>
          <p:cNvSpPr txBox="1"/>
          <p:nvPr/>
        </p:nvSpPr>
        <p:spPr>
          <a:xfrm>
            <a:off x="6509350" y="1558356"/>
            <a:ext cx="5096054" cy="1754326"/>
          </a:xfrm>
          <a:prstGeom prst="rect">
            <a:avLst/>
          </a:prstGeom>
          <a:noFill/>
        </p:spPr>
        <p:txBody>
          <a:bodyPr wrap="square">
            <a:spAutoFit/>
          </a:bodyPr>
          <a:lstStyle/>
          <a:p>
            <a:pPr>
              <a:buNone/>
            </a:pPr>
            <a:r>
              <a:rPr lang="en-US" b="1" dirty="0"/>
              <a:t>X-axis (LIME weight):</a:t>
            </a:r>
            <a:br>
              <a:rPr lang="en-US" dirty="0"/>
            </a:br>
            <a:r>
              <a:rPr lang="en-US" dirty="0"/>
              <a:t>Shows the </a:t>
            </a:r>
            <a:r>
              <a:rPr lang="en-US" b="1" dirty="0"/>
              <a:t>contribution of each feature</a:t>
            </a:r>
            <a:r>
              <a:rPr lang="en-US" dirty="0"/>
              <a:t> to the model's prediction for this sample. Higher weight means stronger influence.</a:t>
            </a:r>
          </a:p>
          <a:p>
            <a:pPr>
              <a:buFont typeface="Arial" panose="020B0604020202020204" pitchFamily="34" charset="0"/>
              <a:buChar char="•"/>
            </a:pPr>
            <a:r>
              <a:rPr lang="en-US" dirty="0"/>
              <a:t>Positive LIME weight: pushes the prediction </a:t>
            </a:r>
            <a:r>
              <a:rPr lang="en-US" b="1" dirty="0"/>
              <a:t>towards the predicted class</a:t>
            </a:r>
            <a:r>
              <a:rPr lang="en-US" dirty="0"/>
              <a:t>.</a:t>
            </a:r>
          </a:p>
        </p:txBody>
      </p:sp>
      <p:pic>
        <p:nvPicPr>
          <p:cNvPr id="7" name="Picture 6">
            <a:extLst>
              <a:ext uri="{FF2B5EF4-FFF2-40B4-BE49-F238E27FC236}">
                <a16:creationId xmlns:a16="http://schemas.microsoft.com/office/drawing/2014/main" id="{F98A6F49-D389-1760-3C37-322A0361E5AC}"/>
              </a:ext>
            </a:extLst>
          </p:cNvPr>
          <p:cNvPicPr>
            <a:picLocks noChangeAspect="1"/>
          </p:cNvPicPr>
          <p:nvPr/>
        </p:nvPicPr>
        <p:blipFill>
          <a:blip r:embed="rId2"/>
          <a:stretch>
            <a:fillRect/>
          </a:stretch>
        </p:blipFill>
        <p:spPr>
          <a:xfrm>
            <a:off x="586596" y="1002071"/>
            <a:ext cx="5784876" cy="3594094"/>
          </a:xfrm>
          <a:prstGeom prst="rect">
            <a:avLst/>
          </a:prstGeom>
        </p:spPr>
      </p:pic>
      <p:pic>
        <p:nvPicPr>
          <p:cNvPr id="11" name="Picture 10">
            <a:extLst>
              <a:ext uri="{FF2B5EF4-FFF2-40B4-BE49-F238E27FC236}">
                <a16:creationId xmlns:a16="http://schemas.microsoft.com/office/drawing/2014/main" id="{E2DB57E9-0E35-F26E-4FEF-45629BD52D02}"/>
              </a:ext>
            </a:extLst>
          </p:cNvPr>
          <p:cNvPicPr>
            <a:picLocks noChangeAspect="1"/>
          </p:cNvPicPr>
          <p:nvPr/>
        </p:nvPicPr>
        <p:blipFill>
          <a:blip r:embed="rId3"/>
          <a:stretch>
            <a:fillRect/>
          </a:stretch>
        </p:blipFill>
        <p:spPr>
          <a:xfrm>
            <a:off x="439488" y="6341738"/>
            <a:ext cx="7714891" cy="267636"/>
          </a:xfrm>
          <a:prstGeom prst="rect">
            <a:avLst/>
          </a:prstGeom>
        </p:spPr>
      </p:pic>
    </p:spTree>
    <p:extLst>
      <p:ext uri="{BB962C8B-B14F-4D97-AF65-F5344CB8AC3E}">
        <p14:creationId xmlns:p14="http://schemas.microsoft.com/office/powerpoint/2010/main" val="4035883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6683CC-E36C-AB4D-675E-EA2532E73A32}"/>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CNV+DNA Methylation Model</a:t>
            </a:r>
            <a:endParaRPr lang="en-IN" sz="3200" b="1" dirty="0">
              <a:solidFill>
                <a:srgbClr val="46B0FA"/>
              </a:solidFill>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1B7F5DE6-10A7-7546-C126-7D262E19B6FC}"/>
              </a:ext>
            </a:extLst>
          </p:cNvPr>
          <p:cNvGraphicFramePr>
            <a:graphicFrameLocks noGrp="1"/>
          </p:cNvGraphicFramePr>
          <p:nvPr>
            <p:extLst>
              <p:ext uri="{D42A27DB-BD31-4B8C-83A1-F6EECF244321}">
                <p14:modId xmlns:p14="http://schemas.microsoft.com/office/powerpoint/2010/main" val="1655019474"/>
              </p:ext>
            </p:extLst>
          </p:nvPr>
        </p:nvGraphicFramePr>
        <p:xfrm>
          <a:off x="444740" y="1168240"/>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251110491"/>
                    </a:ext>
                  </a:extLst>
                </a:gridCol>
                <a:gridCol w="2709333">
                  <a:extLst>
                    <a:ext uri="{9D8B030D-6E8A-4147-A177-3AD203B41FA5}">
                      <a16:colId xmlns:a16="http://schemas.microsoft.com/office/drawing/2014/main" val="2018185377"/>
                    </a:ext>
                  </a:extLst>
                </a:gridCol>
                <a:gridCol w="2709333">
                  <a:extLst>
                    <a:ext uri="{9D8B030D-6E8A-4147-A177-3AD203B41FA5}">
                      <a16:colId xmlns:a16="http://schemas.microsoft.com/office/drawing/2014/main" val="2305667633"/>
                    </a:ext>
                  </a:extLst>
                </a:gridCol>
              </a:tblGrid>
              <a:tr h="370840">
                <a:tc>
                  <a:txBody>
                    <a:bodyPr/>
                    <a:lstStyle/>
                    <a:p>
                      <a:pPr algn="ctr"/>
                      <a:r>
                        <a:rPr lang="en-IN" dirty="0"/>
                        <a:t>Model</a:t>
                      </a:r>
                    </a:p>
                  </a:txBody>
                  <a:tcPr/>
                </a:tc>
                <a:tc>
                  <a:txBody>
                    <a:bodyPr/>
                    <a:lstStyle/>
                    <a:p>
                      <a:pPr algn="ctr"/>
                      <a:r>
                        <a:rPr lang="en-IN" dirty="0"/>
                        <a:t>5-Fold Cross Validation</a:t>
                      </a:r>
                    </a:p>
                  </a:txBody>
                  <a:tcPr/>
                </a:tc>
                <a:tc>
                  <a:txBody>
                    <a:bodyPr/>
                    <a:lstStyle/>
                    <a:p>
                      <a:pPr algn="ctr"/>
                      <a:r>
                        <a:rPr lang="en-IN" dirty="0"/>
                        <a:t>AUC_ROC Scores</a:t>
                      </a:r>
                    </a:p>
                  </a:txBody>
                  <a:tcPr/>
                </a:tc>
                <a:extLst>
                  <a:ext uri="{0D108BD9-81ED-4DB2-BD59-A6C34878D82A}">
                    <a16:rowId xmlns:a16="http://schemas.microsoft.com/office/drawing/2014/main" val="1228893122"/>
                  </a:ext>
                </a:extLst>
              </a:tr>
              <a:tr h="370840">
                <a:tc>
                  <a:txBody>
                    <a:bodyPr/>
                    <a:lstStyle/>
                    <a:p>
                      <a:pPr algn="ctr"/>
                      <a:r>
                        <a:rPr lang="en-IN" dirty="0"/>
                        <a:t>Logistic Regression</a:t>
                      </a:r>
                    </a:p>
                  </a:txBody>
                  <a:tcPr/>
                </a:tc>
                <a:tc>
                  <a:txBody>
                    <a:bodyPr/>
                    <a:lstStyle/>
                    <a:p>
                      <a:pPr algn="ctr"/>
                      <a:r>
                        <a:rPr lang="en-IN" dirty="0"/>
                        <a:t>86.50%</a:t>
                      </a:r>
                    </a:p>
                  </a:txBody>
                  <a:tcPr/>
                </a:tc>
                <a:tc>
                  <a:txBody>
                    <a:bodyPr/>
                    <a:lstStyle/>
                    <a:p>
                      <a:pPr algn="ctr"/>
                      <a:r>
                        <a:rPr lang="en-IN" dirty="0"/>
                        <a:t>96.13%</a:t>
                      </a:r>
                    </a:p>
                  </a:txBody>
                  <a:tcPr/>
                </a:tc>
                <a:extLst>
                  <a:ext uri="{0D108BD9-81ED-4DB2-BD59-A6C34878D82A}">
                    <a16:rowId xmlns:a16="http://schemas.microsoft.com/office/drawing/2014/main" val="3375126912"/>
                  </a:ext>
                </a:extLst>
              </a:tr>
              <a:tr h="370840">
                <a:tc>
                  <a:txBody>
                    <a:bodyPr/>
                    <a:lstStyle/>
                    <a:p>
                      <a:pPr algn="ctr"/>
                      <a:r>
                        <a:rPr lang="en-IN" dirty="0" err="1"/>
                        <a:t>RFClassifier</a:t>
                      </a:r>
                      <a:endParaRPr lang="en-IN" dirty="0"/>
                    </a:p>
                  </a:txBody>
                  <a:tcPr/>
                </a:tc>
                <a:tc>
                  <a:txBody>
                    <a:bodyPr/>
                    <a:lstStyle/>
                    <a:p>
                      <a:pPr algn="ctr"/>
                      <a:r>
                        <a:rPr lang="en-IN" dirty="0"/>
                        <a:t>88.51%</a:t>
                      </a:r>
                    </a:p>
                  </a:txBody>
                  <a:tcPr/>
                </a:tc>
                <a:tc>
                  <a:txBody>
                    <a:bodyPr/>
                    <a:lstStyle/>
                    <a:p>
                      <a:pPr algn="ctr"/>
                      <a:r>
                        <a:rPr lang="en-IN" dirty="0"/>
                        <a:t>95.37%</a:t>
                      </a:r>
                    </a:p>
                  </a:txBody>
                  <a:tcPr/>
                </a:tc>
                <a:extLst>
                  <a:ext uri="{0D108BD9-81ED-4DB2-BD59-A6C34878D82A}">
                    <a16:rowId xmlns:a16="http://schemas.microsoft.com/office/drawing/2014/main" val="402265774"/>
                  </a:ext>
                </a:extLst>
              </a:tr>
              <a:tr h="370840">
                <a:tc>
                  <a:txBody>
                    <a:bodyPr/>
                    <a:lstStyle/>
                    <a:p>
                      <a:pPr algn="ctr"/>
                      <a:r>
                        <a:rPr lang="en-IN" dirty="0" err="1"/>
                        <a:t>MLPClassifier</a:t>
                      </a:r>
                      <a:endParaRPr lang="en-IN" dirty="0"/>
                    </a:p>
                  </a:txBody>
                  <a:tcPr/>
                </a:tc>
                <a:tc>
                  <a:txBody>
                    <a:bodyPr/>
                    <a:lstStyle/>
                    <a:p>
                      <a:pPr algn="ctr"/>
                      <a:r>
                        <a:rPr lang="en-IN" dirty="0"/>
                        <a:t>86.50%</a:t>
                      </a:r>
                    </a:p>
                  </a:txBody>
                  <a:tcPr/>
                </a:tc>
                <a:tc>
                  <a:txBody>
                    <a:bodyPr/>
                    <a:lstStyle/>
                    <a:p>
                      <a:pPr algn="ctr"/>
                      <a:r>
                        <a:rPr lang="en-IN" dirty="0"/>
                        <a:t>94.85%</a:t>
                      </a:r>
                    </a:p>
                  </a:txBody>
                  <a:tcPr/>
                </a:tc>
                <a:extLst>
                  <a:ext uri="{0D108BD9-81ED-4DB2-BD59-A6C34878D82A}">
                    <a16:rowId xmlns:a16="http://schemas.microsoft.com/office/drawing/2014/main" val="2719140687"/>
                  </a:ext>
                </a:extLst>
              </a:tr>
              <a:tr h="370840">
                <a:tc>
                  <a:txBody>
                    <a:bodyPr/>
                    <a:lstStyle/>
                    <a:p>
                      <a:pPr algn="ctr"/>
                      <a:r>
                        <a:rPr lang="en-IN" dirty="0" err="1"/>
                        <a:t>XgBoost</a:t>
                      </a:r>
                      <a:endParaRPr lang="en-IN" dirty="0"/>
                    </a:p>
                  </a:txBody>
                  <a:tcPr/>
                </a:tc>
                <a:tc>
                  <a:txBody>
                    <a:bodyPr/>
                    <a:lstStyle/>
                    <a:p>
                      <a:pPr algn="ctr"/>
                      <a:r>
                        <a:rPr lang="en-IN" dirty="0"/>
                        <a:t>88.65%</a:t>
                      </a:r>
                    </a:p>
                  </a:txBody>
                  <a:tcPr/>
                </a:tc>
                <a:tc>
                  <a:txBody>
                    <a:bodyPr/>
                    <a:lstStyle/>
                    <a:p>
                      <a:pPr algn="ctr"/>
                      <a:r>
                        <a:rPr lang="en-IN" dirty="0"/>
                        <a:t>95.68%</a:t>
                      </a:r>
                    </a:p>
                  </a:txBody>
                  <a:tcPr/>
                </a:tc>
                <a:extLst>
                  <a:ext uri="{0D108BD9-81ED-4DB2-BD59-A6C34878D82A}">
                    <a16:rowId xmlns:a16="http://schemas.microsoft.com/office/drawing/2014/main" val="4057464863"/>
                  </a:ext>
                </a:extLst>
              </a:tr>
            </a:tbl>
          </a:graphicData>
        </a:graphic>
      </p:graphicFrame>
      <p:sp>
        <p:nvSpPr>
          <p:cNvPr id="4" name="TextBox 3">
            <a:extLst>
              <a:ext uri="{FF2B5EF4-FFF2-40B4-BE49-F238E27FC236}">
                <a16:creationId xmlns:a16="http://schemas.microsoft.com/office/drawing/2014/main" id="{11BF8BC7-A33B-44EA-3623-7E121249CE02}"/>
              </a:ext>
            </a:extLst>
          </p:cNvPr>
          <p:cNvSpPr txBox="1"/>
          <p:nvPr/>
        </p:nvSpPr>
        <p:spPr>
          <a:xfrm>
            <a:off x="607300" y="3151171"/>
            <a:ext cx="2137146" cy="369332"/>
          </a:xfrm>
          <a:prstGeom prst="rect">
            <a:avLst/>
          </a:prstGeom>
          <a:noFill/>
        </p:spPr>
        <p:txBody>
          <a:bodyPr wrap="square" rtlCol="0">
            <a:spAutoFit/>
          </a:bodyPr>
          <a:lstStyle/>
          <a:p>
            <a:r>
              <a:rPr lang="en-IN" b="1" dirty="0"/>
              <a:t>Logistic Regression :</a:t>
            </a:r>
          </a:p>
        </p:txBody>
      </p:sp>
      <p:pic>
        <p:nvPicPr>
          <p:cNvPr id="8" name="Picture 7">
            <a:extLst>
              <a:ext uri="{FF2B5EF4-FFF2-40B4-BE49-F238E27FC236}">
                <a16:creationId xmlns:a16="http://schemas.microsoft.com/office/drawing/2014/main" id="{3CB80E57-7BD8-AEAA-B690-C8161240C6BF}"/>
              </a:ext>
            </a:extLst>
          </p:cNvPr>
          <p:cNvPicPr>
            <a:picLocks noChangeAspect="1"/>
          </p:cNvPicPr>
          <p:nvPr/>
        </p:nvPicPr>
        <p:blipFill>
          <a:blip r:embed="rId2"/>
          <a:stretch>
            <a:fillRect/>
          </a:stretch>
        </p:blipFill>
        <p:spPr>
          <a:xfrm>
            <a:off x="2758190" y="3266824"/>
            <a:ext cx="5098100" cy="3117083"/>
          </a:xfrm>
          <a:prstGeom prst="rect">
            <a:avLst/>
          </a:prstGeom>
        </p:spPr>
      </p:pic>
    </p:spTree>
    <p:extLst>
      <p:ext uri="{BB962C8B-B14F-4D97-AF65-F5344CB8AC3E}">
        <p14:creationId xmlns:p14="http://schemas.microsoft.com/office/powerpoint/2010/main" val="670537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1AF77A-3FBE-3EBA-54CE-F5579E6FC56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0F95C27-7FEE-3D2C-9D19-6B5A8C97170F}"/>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CNV+DNA Methylation Model</a:t>
            </a:r>
            <a:endParaRPr lang="en-IN" sz="3200" b="1" dirty="0">
              <a:solidFill>
                <a:srgbClr val="46B0FA"/>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0755A35-203D-A026-433F-A526EFE4365A}"/>
              </a:ext>
            </a:extLst>
          </p:cNvPr>
          <p:cNvSpPr txBox="1"/>
          <p:nvPr/>
        </p:nvSpPr>
        <p:spPr>
          <a:xfrm>
            <a:off x="325927" y="1251251"/>
            <a:ext cx="2137146" cy="369332"/>
          </a:xfrm>
          <a:prstGeom prst="rect">
            <a:avLst/>
          </a:prstGeom>
          <a:noFill/>
        </p:spPr>
        <p:txBody>
          <a:bodyPr wrap="square" rtlCol="0">
            <a:spAutoFit/>
          </a:bodyPr>
          <a:lstStyle/>
          <a:p>
            <a:r>
              <a:rPr lang="en-IN" b="1" dirty="0" err="1"/>
              <a:t>RFClassifier</a:t>
            </a:r>
            <a:r>
              <a:rPr lang="en-IN" b="1" dirty="0"/>
              <a:t> :</a:t>
            </a:r>
          </a:p>
        </p:txBody>
      </p:sp>
      <p:pic>
        <p:nvPicPr>
          <p:cNvPr id="9" name="Picture 8">
            <a:extLst>
              <a:ext uri="{FF2B5EF4-FFF2-40B4-BE49-F238E27FC236}">
                <a16:creationId xmlns:a16="http://schemas.microsoft.com/office/drawing/2014/main" id="{4846BD4B-98A3-FB40-EAC2-9F3C92DDC8C3}"/>
              </a:ext>
            </a:extLst>
          </p:cNvPr>
          <p:cNvPicPr>
            <a:picLocks noChangeAspect="1"/>
          </p:cNvPicPr>
          <p:nvPr/>
        </p:nvPicPr>
        <p:blipFill>
          <a:blip r:embed="rId2"/>
          <a:stretch>
            <a:fillRect/>
          </a:stretch>
        </p:blipFill>
        <p:spPr>
          <a:xfrm>
            <a:off x="1828799" y="1372870"/>
            <a:ext cx="7691998" cy="4601042"/>
          </a:xfrm>
          <a:prstGeom prst="rect">
            <a:avLst/>
          </a:prstGeom>
        </p:spPr>
      </p:pic>
    </p:spTree>
    <p:extLst>
      <p:ext uri="{BB962C8B-B14F-4D97-AF65-F5344CB8AC3E}">
        <p14:creationId xmlns:p14="http://schemas.microsoft.com/office/powerpoint/2010/main" val="1962607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247350"/>
            <a:ext cx="4650377" cy="4370427"/>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Problem Statement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Objectives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Methodology</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Working Model</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Results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Conclusion</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References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29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146F2-6FDD-828A-EBE0-AECF5F83E2D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5364FB8-D758-B933-C71F-1072F387169C}"/>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CNV+DNA Methylation Model</a:t>
            </a:r>
            <a:endParaRPr lang="en-IN" sz="3200" b="1" dirty="0">
              <a:solidFill>
                <a:srgbClr val="46B0FA"/>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3AD02CA6-D0EC-78C4-D613-9D7F4BE99E2D}"/>
              </a:ext>
            </a:extLst>
          </p:cNvPr>
          <p:cNvSpPr txBox="1"/>
          <p:nvPr/>
        </p:nvSpPr>
        <p:spPr>
          <a:xfrm>
            <a:off x="325927" y="1251251"/>
            <a:ext cx="2137146" cy="369332"/>
          </a:xfrm>
          <a:prstGeom prst="rect">
            <a:avLst/>
          </a:prstGeom>
          <a:noFill/>
        </p:spPr>
        <p:txBody>
          <a:bodyPr wrap="square" rtlCol="0">
            <a:spAutoFit/>
          </a:bodyPr>
          <a:lstStyle/>
          <a:p>
            <a:r>
              <a:rPr lang="en-IN" b="1" dirty="0" err="1"/>
              <a:t>MLPClassifier</a:t>
            </a:r>
            <a:r>
              <a:rPr lang="en-IN" b="1" dirty="0"/>
              <a:t> :</a:t>
            </a:r>
          </a:p>
        </p:txBody>
      </p:sp>
      <p:pic>
        <p:nvPicPr>
          <p:cNvPr id="5" name="Picture 4">
            <a:extLst>
              <a:ext uri="{FF2B5EF4-FFF2-40B4-BE49-F238E27FC236}">
                <a16:creationId xmlns:a16="http://schemas.microsoft.com/office/drawing/2014/main" id="{6601B12C-25AC-403C-1CFC-3C1076EECD9A}"/>
              </a:ext>
            </a:extLst>
          </p:cNvPr>
          <p:cNvPicPr>
            <a:picLocks noChangeAspect="1"/>
          </p:cNvPicPr>
          <p:nvPr/>
        </p:nvPicPr>
        <p:blipFill>
          <a:blip r:embed="rId2"/>
          <a:stretch>
            <a:fillRect/>
          </a:stretch>
        </p:blipFill>
        <p:spPr>
          <a:xfrm>
            <a:off x="1982897" y="1331919"/>
            <a:ext cx="6277184" cy="3713934"/>
          </a:xfrm>
          <a:prstGeom prst="rect">
            <a:avLst/>
          </a:prstGeom>
        </p:spPr>
      </p:pic>
    </p:spTree>
    <p:extLst>
      <p:ext uri="{BB962C8B-B14F-4D97-AF65-F5344CB8AC3E}">
        <p14:creationId xmlns:p14="http://schemas.microsoft.com/office/powerpoint/2010/main" val="182094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02DAD-21A0-63F3-3042-0B72D4D4882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6D18404-0349-3866-DD0C-D61A03D303FA}"/>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CNV+DNA Methylation Model</a:t>
            </a:r>
            <a:endParaRPr lang="en-IN" sz="3200" b="1" dirty="0">
              <a:solidFill>
                <a:srgbClr val="46B0FA"/>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16E4B79-79CF-EC71-56C8-2EA550B66186}"/>
              </a:ext>
            </a:extLst>
          </p:cNvPr>
          <p:cNvSpPr txBox="1"/>
          <p:nvPr/>
        </p:nvSpPr>
        <p:spPr>
          <a:xfrm>
            <a:off x="325927" y="1251251"/>
            <a:ext cx="2137146" cy="369332"/>
          </a:xfrm>
          <a:prstGeom prst="rect">
            <a:avLst/>
          </a:prstGeom>
          <a:noFill/>
        </p:spPr>
        <p:txBody>
          <a:bodyPr wrap="square" rtlCol="0">
            <a:spAutoFit/>
          </a:bodyPr>
          <a:lstStyle/>
          <a:p>
            <a:r>
              <a:rPr lang="en-IN" b="1" dirty="0" err="1"/>
              <a:t>XGBoost</a:t>
            </a:r>
            <a:r>
              <a:rPr lang="en-IN" b="1" dirty="0"/>
              <a:t>:</a:t>
            </a:r>
          </a:p>
        </p:txBody>
      </p:sp>
      <p:pic>
        <p:nvPicPr>
          <p:cNvPr id="6" name="Picture 5">
            <a:extLst>
              <a:ext uri="{FF2B5EF4-FFF2-40B4-BE49-F238E27FC236}">
                <a16:creationId xmlns:a16="http://schemas.microsoft.com/office/drawing/2014/main" id="{5F7C3A2B-BDB5-0B01-F611-13DA3FA51EE5}"/>
              </a:ext>
            </a:extLst>
          </p:cNvPr>
          <p:cNvPicPr>
            <a:picLocks noChangeAspect="1"/>
          </p:cNvPicPr>
          <p:nvPr/>
        </p:nvPicPr>
        <p:blipFill>
          <a:blip r:embed="rId2"/>
          <a:stretch>
            <a:fillRect/>
          </a:stretch>
        </p:blipFill>
        <p:spPr>
          <a:xfrm>
            <a:off x="1553642" y="1329691"/>
            <a:ext cx="6706535" cy="4085590"/>
          </a:xfrm>
          <a:prstGeom prst="rect">
            <a:avLst/>
          </a:prstGeom>
        </p:spPr>
      </p:pic>
      <p:sp>
        <p:nvSpPr>
          <p:cNvPr id="7" name="TextBox 6">
            <a:extLst>
              <a:ext uri="{FF2B5EF4-FFF2-40B4-BE49-F238E27FC236}">
                <a16:creationId xmlns:a16="http://schemas.microsoft.com/office/drawing/2014/main" id="{8D8270E8-6ADC-3996-2F13-93DF1397E08D}"/>
              </a:ext>
            </a:extLst>
          </p:cNvPr>
          <p:cNvSpPr txBox="1"/>
          <p:nvPr/>
        </p:nvSpPr>
        <p:spPr>
          <a:xfrm>
            <a:off x="517788" y="5493721"/>
            <a:ext cx="9195555" cy="1200329"/>
          </a:xfrm>
          <a:prstGeom prst="rect">
            <a:avLst/>
          </a:prstGeom>
          <a:noFill/>
        </p:spPr>
        <p:txBody>
          <a:bodyPr wrap="square" rtlCol="0">
            <a:spAutoFit/>
          </a:bodyPr>
          <a:lstStyle/>
          <a:p>
            <a:r>
              <a:rPr lang="en-US" dirty="0" err="1">
                <a:latin typeface="system-ui"/>
              </a:rPr>
              <a:t>XGBoost</a:t>
            </a:r>
            <a:r>
              <a:rPr lang="en-US" b="0" i="0" dirty="0">
                <a:effectLst/>
                <a:latin typeface="system-ui"/>
              </a:rPr>
              <a:t> and </a:t>
            </a:r>
            <a:r>
              <a:rPr lang="en-US" b="0" i="0" dirty="0" err="1">
                <a:effectLst/>
                <a:latin typeface="system-ui"/>
              </a:rPr>
              <a:t>RFClassifier</a:t>
            </a:r>
            <a:r>
              <a:rPr lang="en-US" b="0" i="0" dirty="0">
                <a:effectLst/>
                <a:latin typeface="system-ui"/>
              </a:rPr>
              <a:t> both outperforms Logistic Regression and MLP on F1-Score, with Random Forest and </a:t>
            </a:r>
            <a:r>
              <a:rPr lang="en-US" b="0" i="0" dirty="0" err="1">
                <a:effectLst/>
                <a:latin typeface="system-ui"/>
              </a:rPr>
              <a:t>XGBoost</a:t>
            </a:r>
            <a:r>
              <a:rPr lang="en-US" b="0" i="0" dirty="0">
                <a:effectLst/>
                <a:latin typeface="system-ui"/>
              </a:rPr>
              <a:t> achieving the highest F1-scores for both </a:t>
            </a:r>
            <a:r>
              <a:rPr lang="en-US" b="0" i="0" dirty="0" err="1">
                <a:effectLst/>
                <a:latin typeface="system-ui"/>
              </a:rPr>
              <a:t>classes.But</a:t>
            </a:r>
            <a:r>
              <a:rPr lang="en-US" b="0" i="0" dirty="0">
                <a:effectLst/>
                <a:latin typeface="system-ui"/>
              </a:rPr>
              <a:t> we have selected the models such as Logistic Regression and </a:t>
            </a:r>
            <a:r>
              <a:rPr lang="en-US" b="0" i="0" dirty="0" err="1">
                <a:effectLst/>
                <a:latin typeface="system-ui"/>
              </a:rPr>
              <a:t>RFClassifier</a:t>
            </a:r>
            <a:r>
              <a:rPr lang="en-US" b="0" i="0" dirty="0">
                <a:effectLst/>
                <a:latin typeface="system-ui"/>
              </a:rPr>
              <a:t> based on their test ROC_AUC score.</a:t>
            </a:r>
            <a:endParaRPr lang="en-IN" dirty="0"/>
          </a:p>
        </p:txBody>
      </p:sp>
    </p:spTree>
    <p:extLst>
      <p:ext uri="{BB962C8B-B14F-4D97-AF65-F5344CB8AC3E}">
        <p14:creationId xmlns:p14="http://schemas.microsoft.com/office/powerpoint/2010/main" val="776655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800527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SHAP Results for Logistic Regression:-</a:t>
            </a:r>
          </a:p>
        </p:txBody>
      </p:sp>
      <p:sp>
        <p:nvSpPr>
          <p:cNvPr id="6" name="TextBox 5">
            <a:extLst>
              <a:ext uri="{FF2B5EF4-FFF2-40B4-BE49-F238E27FC236}">
                <a16:creationId xmlns:a16="http://schemas.microsoft.com/office/drawing/2014/main" id="{D1A23A99-4647-CAA8-624F-7AC0AF156DA8}"/>
              </a:ext>
            </a:extLst>
          </p:cNvPr>
          <p:cNvSpPr txBox="1"/>
          <p:nvPr/>
        </p:nvSpPr>
        <p:spPr>
          <a:xfrm>
            <a:off x="5181600" y="1046480"/>
            <a:ext cx="6468087" cy="3139321"/>
          </a:xfrm>
          <a:prstGeom prst="rect">
            <a:avLst/>
          </a:prstGeom>
          <a:noFill/>
        </p:spPr>
        <p:txBody>
          <a:bodyPr wrap="square" rtlCol="0">
            <a:spAutoFit/>
          </a:bodyPr>
          <a:lstStyle/>
          <a:p>
            <a:r>
              <a:rPr lang="en-US" dirty="0"/>
              <a:t>Features (Y-axis):</a:t>
            </a:r>
          </a:p>
          <a:p>
            <a:r>
              <a:rPr lang="en-US" dirty="0"/>
              <a:t>Listed are gene names or biomarkers (e.g., ACAP3, HESS, MIR200A), likely representing the top 20 most important features in the model.</a:t>
            </a:r>
          </a:p>
          <a:p>
            <a:r>
              <a:rPr lang="en-US" dirty="0"/>
              <a:t>Each feature is duplicated (e.g., ['ACAP3' 'ACAP3']), which might indicate a visualization artifact or grouped data points.</a:t>
            </a:r>
          </a:p>
          <a:p>
            <a:endParaRPr lang="en-US" dirty="0"/>
          </a:p>
          <a:p>
            <a:r>
              <a:rPr lang="en-US" dirty="0"/>
              <a:t>SHAP Values (X-axis):</a:t>
            </a:r>
          </a:p>
          <a:p>
            <a:r>
              <a:rPr lang="en-US" dirty="0"/>
              <a:t>Impact on the model’s output (log-odds in Logistic Regression).</a:t>
            </a:r>
          </a:p>
          <a:p>
            <a:r>
              <a:rPr lang="en-US" dirty="0"/>
              <a:t>Positive SHAP values: Push predictions toward class 1 (LUSC).</a:t>
            </a:r>
          </a:p>
          <a:p>
            <a:r>
              <a:rPr lang="en-US" dirty="0"/>
              <a:t>Negative SHAP values: Push predictions toward class 0 (LUAD).</a:t>
            </a:r>
            <a:endParaRPr lang="en-IN" dirty="0"/>
          </a:p>
        </p:txBody>
      </p:sp>
      <p:pic>
        <p:nvPicPr>
          <p:cNvPr id="8" name="Picture 7">
            <a:extLst>
              <a:ext uri="{FF2B5EF4-FFF2-40B4-BE49-F238E27FC236}">
                <a16:creationId xmlns:a16="http://schemas.microsoft.com/office/drawing/2014/main" id="{F4FF9B9C-BAC9-664B-91F2-FEB10F716FA9}"/>
              </a:ext>
            </a:extLst>
          </p:cNvPr>
          <p:cNvPicPr>
            <a:picLocks noChangeAspect="1"/>
          </p:cNvPicPr>
          <p:nvPr/>
        </p:nvPicPr>
        <p:blipFill>
          <a:blip r:embed="rId2"/>
          <a:stretch>
            <a:fillRect/>
          </a:stretch>
        </p:blipFill>
        <p:spPr>
          <a:xfrm>
            <a:off x="542313" y="944880"/>
            <a:ext cx="4452262" cy="5212080"/>
          </a:xfrm>
          <a:prstGeom prst="rect">
            <a:avLst/>
          </a:prstGeom>
        </p:spPr>
      </p:pic>
    </p:spTree>
    <p:extLst>
      <p:ext uri="{BB962C8B-B14F-4D97-AF65-F5344CB8AC3E}">
        <p14:creationId xmlns:p14="http://schemas.microsoft.com/office/powerpoint/2010/main" val="2743588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399BAD-9EDC-E2D3-0012-53DA367F7CE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9FA6A81-5E81-2302-52A6-F1BA50C39638}"/>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SHAP Results for </a:t>
            </a:r>
            <a:r>
              <a:rPr lang="en-IN" sz="3200" b="1" dirty="0" err="1">
                <a:solidFill>
                  <a:srgbClr val="46B0FA"/>
                </a:solidFill>
                <a:latin typeface="Arial" panose="020B0604020202020204" pitchFamily="34" charset="0"/>
                <a:cs typeface="Arial" panose="020B0604020202020204" pitchFamily="34" charset="0"/>
              </a:rPr>
              <a:t>RFClassifier</a:t>
            </a:r>
            <a:r>
              <a:rPr lang="en-IN" sz="3200" b="1" dirty="0">
                <a:solidFill>
                  <a:srgbClr val="46B0FA"/>
                </a:solidFill>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B51CEE09-CCAC-A773-17A4-EA0F1F7E9034}"/>
              </a:ext>
            </a:extLst>
          </p:cNvPr>
          <p:cNvSpPr txBox="1"/>
          <p:nvPr/>
        </p:nvSpPr>
        <p:spPr>
          <a:xfrm>
            <a:off x="325927" y="3443987"/>
            <a:ext cx="8562609" cy="2585323"/>
          </a:xfrm>
          <a:prstGeom prst="rect">
            <a:avLst/>
          </a:prstGeom>
          <a:noFill/>
        </p:spPr>
        <p:txBody>
          <a:bodyPr wrap="square" rtlCol="0">
            <a:spAutoFit/>
          </a:bodyPr>
          <a:lstStyle/>
          <a:p>
            <a:r>
              <a:rPr lang="en-US" dirty="0"/>
              <a:t>Features (Y-axis):</a:t>
            </a:r>
          </a:p>
          <a:p>
            <a:r>
              <a:rPr lang="en-US" dirty="0"/>
              <a:t>Each row represents a feature (e.g., ACAP3, ACTRT2).</a:t>
            </a:r>
          </a:p>
          <a:p>
            <a:r>
              <a:rPr lang="en-US" dirty="0"/>
              <a:t>Features are ordered by importance, with the most influential at the top.</a:t>
            </a:r>
          </a:p>
          <a:p>
            <a:endParaRPr lang="en-US" dirty="0"/>
          </a:p>
          <a:p>
            <a:r>
              <a:rPr lang="en-US" dirty="0"/>
              <a:t>SHAP Values (X-axis):</a:t>
            </a:r>
          </a:p>
          <a:p>
            <a:r>
              <a:rPr lang="en-US" dirty="0"/>
              <a:t>Measures the impact of a feature on the model's output.</a:t>
            </a:r>
          </a:p>
          <a:p>
            <a:r>
              <a:rPr lang="en-US" dirty="0"/>
              <a:t>Positive values: Push predictions toward class 1 (LUSC).</a:t>
            </a:r>
          </a:p>
          <a:p>
            <a:r>
              <a:rPr lang="en-US" dirty="0"/>
              <a:t>Negative values: Push predictions toward class 0 (LUAD).</a:t>
            </a:r>
          </a:p>
          <a:p>
            <a:r>
              <a:rPr lang="en-US" dirty="0"/>
              <a:t>The scale here is small (-0.15 to 0.15), suggesting subtle but meaningful impacts.</a:t>
            </a:r>
            <a:endParaRPr lang="en-IN" dirty="0"/>
          </a:p>
        </p:txBody>
      </p:sp>
      <p:pic>
        <p:nvPicPr>
          <p:cNvPr id="7" name="Picture 6">
            <a:extLst>
              <a:ext uri="{FF2B5EF4-FFF2-40B4-BE49-F238E27FC236}">
                <a16:creationId xmlns:a16="http://schemas.microsoft.com/office/drawing/2014/main" id="{F73BE251-4EC0-20FF-FF0B-B1E90EDBCB3C}"/>
              </a:ext>
            </a:extLst>
          </p:cNvPr>
          <p:cNvPicPr>
            <a:picLocks noChangeAspect="1"/>
          </p:cNvPicPr>
          <p:nvPr/>
        </p:nvPicPr>
        <p:blipFill>
          <a:blip r:embed="rId2"/>
          <a:stretch>
            <a:fillRect/>
          </a:stretch>
        </p:blipFill>
        <p:spPr>
          <a:xfrm>
            <a:off x="436880" y="833402"/>
            <a:ext cx="8562609" cy="2351390"/>
          </a:xfrm>
          <a:prstGeom prst="rect">
            <a:avLst/>
          </a:prstGeom>
        </p:spPr>
      </p:pic>
    </p:spTree>
    <p:extLst>
      <p:ext uri="{BB962C8B-B14F-4D97-AF65-F5344CB8AC3E}">
        <p14:creationId xmlns:p14="http://schemas.microsoft.com/office/powerpoint/2010/main" val="814954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CA8C39-4D69-3BDE-3DCE-9E7A1E177D1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935C3EF-45FF-F276-1E09-F8282B31586B}"/>
              </a:ext>
            </a:extLst>
          </p:cNvPr>
          <p:cNvSpPr txBox="1"/>
          <p:nvPr/>
        </p:nvSpPr>
        <p:spPr>
          <a:xfrm>
            <a:off x="325927" y="248626"/>
            <a:ext cx="837103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SHAP Importance for Logistic Regression</a:t>
            </a:r>
          </a:p>
        </p:txBody>
      </p:sp>
      <p:pic>
        <p:nvPicPr>
          <p:cNvPr id="4" name="Picture 3">
            <a:extLst>
              <a:ext uri="{FF2B5EF4-FFF2-40B4-BE49-F238E27FC236}">
                <a16:creationId xmlns:a16="http://schemas.microsoft.com/office/drawing/2014/main" id="{F2B00386-DA47-7D7C-69F3-6C37B205B4EC}"/>
              </a:ext>
            </a:extLst>
          </p:cNvPr>
          <p:cNvPicPr>
            <a:picLocks noChangeAspect="1"/>
          </p:cNvPicPr>
          <p:nvPr/>
        </p:nvPicPr>
        <p:blipFill>
          <a:blip r:embed="rId2"/>
          <a:stretch>
            <a:fillRect/>
          </a:stretch>
        </p:blipFill>
        <p:spPr>
          <a:xfrm>
            <a:off x="619760" y="985567"/>
            <a:ext cx="9183198" cy="5423949"/>
          </a:xfrm>
          <a:prstGeom prst="rect">
            <a:avLst/>
          </a:prstGeom>
        </p:spPr>
      </p:pic>
    </p:spTree>
    <p:extLst>
      <p:ext uri="{BB962C8B-B14F-4D97-AF65-F5344CB8AC3E}">
        <p14:creationId xmlns:p14="http://schemas.microsoft.com/office/powerpoint/2010/main" val="1439235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A211E-A01C-AE92-449B-32D9972180E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49948CF-4760-1DA1-A899-04A81251B3D7}"/>
              </a:ext>
            </a:extLst>
          </p:cNvPr>
          <p:cNvSpPr txBox="1"/>
          <p:nvPr/>
        </p:nvSpPr>
        <p:spPr>
          <a:xfrm>
            <a:off x="325927" y="248626"/>
            <a:ext cx="837103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SHAP Importance for </a:t>
            </a:r>
            <a:r>
              <a:rPr lang="en-IN" sz="3200" b="1" dirty="0" err="1">
                <a:solidFill>
                  <a:srgbClr val="46B0FA"/>
                </a:solidFill>
                <a:latin typeface="Arial" panose="020B0604020202020204" pitchFamily="34" charset="0"/>
                <a:cs typeface="Arial" panose="020B0604020202020204" pitchFamily="34" charset="0"/>
              </a:rPr>
              <a:t>RFClassifier</a:t>
            </a:r>
            <a:endParaRPr lang="en-IN" sz="3200" b="1" dirty="0">
              <a:solidFill>
                <a:srgbClr val="46B0FA"/>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4509486-EF32-231A-6378-0FEE8F4151CA}"/>
              </a:ext>
            </a:extLst>
          </p:cNvPr>
          <p:cNvPicPr>
            <a:picLocks noChangeAspect="1"/>
          </p:cNvPicPr>
          <p:nvPr/>
        </p:nvPicPr>
        <p:blipFill>
          <a:blip r:embed="rId2"/>
          <a:stretch>
            <a:fillRect/>
          </a:stretch>
        </p:blipFill>
        <p:spPr>
          <a:xfrm>
            <a:off x="497840" y="971842"/>
            <a:ext cx="8991600" cy="5405710"/>
          </a:xfrm>
          <a:prstGeom prst="rect">
            <a:avLst/>
          </a:prstGeom>
        </p:spPr>
      </p:pic>
    </p:spTree>
    <p:extLst>
      <p:ext uri="{BB962C8B-B14F-4D97-AF65-F5344CB8AC3E}">
        <p14:creationId xmlns:p14="http://schemas.microsoft.com/office/powerpoint/2010/main" val="3713942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75028A-A1F5-C8DC-38B9-8B80C5A2978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18B08F1-3A1F-2F16-F656-2FB92A45BE68}"/>
              </a:ext>
            </a:extLst>
          </p:cNvPr>
          <p:cNvSpPr txBox="1"/>
          <p:nvPr/>
        </p:nvSpPr>
        <p:spPr>
          <a:xfrm>
            <a:off x="325927" y="248626"/>
            <a:ext cx="837103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LIME for Logistic Regression</a:t>
            </a:r>
          </a:p>
        </p:txBody>
      </p:sp>
      <p:pic>
        <p:nvPicPr>
          <p:cNvPr id="4" name="Picture 3">
            <a:extLst>
              <a:ext uri="{FF2B5EF4-FFF2-40B4-BE49-F238E27FC236}">
                <a16:creationId xmlns:a16="http://schemas.microsoft.com/office/drawing/2014/main" id="{C68BD67E-79ED-E2B9-CB3E-388B8DFF6F07}"/>
              </a:ext>
            </a:extLst>
          </p:cNvPr>
          <p:cNvPicPr>
            <a:picLocks noChangeAspect="1"/>
          </p:cNvPicPr>
          <p:nvPr/>
        </p:nvPicPr>
        <p:blipFill>
          <a:blip r:embed="rId2"/>
          <a:stretch>
            <a:fillRect/>
          </a:stretch>
        </p:blipFill>
        <p:spPr>
          <a:xfrm>
            <a:off x="709601" y="1051654"/>
            <a:ext cx="7987359" cy="5155253"/>
          </a:xfrm>
          <a:prstGeom prst="rect">
            <a:avLst/>
          </a:prstGeom>
        </p:spPr>
      </p:pic>
    </p:spTree>
    <p:extLst>
      <p:ext uri="{BB962C8B-B14F-4D97-AF65-F5344CB8AC3E}">
        <p14:creationId xmlns:p14="http://schemas.microsoft.com/office/powerpoint/2010/main" val="3517596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600576-A617-C4FE-366D-FB1D93FEA31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7226EC1-B37F-284B-BC4A-0502BCC92CBA}"/>
              </a:ext>
            </a:extLst>
          </p:cNvPr>
          <p:cNvSpPr txBox="1"/>
          <p:nvPr/>
        </p:nvSpPr>
        <p:spPr>
          <a:xfrm>
            <a:off x="325927" y="248626"/>
            <a:ext cx="837103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LIME for </a:t>
            </a:r>
            <a:r>
              <a:rPr lang="en-IN" sz="3200" b="1" dirty="0" err="1">
                <a:solidFill>
                  <a:srgbClr val="46B0FA"/>
                </a:solidFill>
                <a:latin typeface="Arial" panose="020B0604020202020204" pitchFamily="34" charset="0"/>
                <a:cs typeface="Arial" panose="020B0604020202020204" pitchFamily="34" charset="0"/>
              </a:rPr>
              <a:t>RFClassifier</a:t>
            </a:r>
            <a:endParaRPr lang="en-IN" sz="3200" b="1" dirty="0">
              <a:solidFill>
                <a:srgbClr val="46B0FA"/>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B634623-EA14-C5DB-74D6-67479F2FEEB0}"/>
              </a:ext>
            </a:extLst>
          </p:cNvPr>
          <p:cNvPicPr>
            <a:picLocks noChangeAspect="1"/>
          </p:cNvPicPr>
          <p:nvPr/>
        </p:nvPicPr>
        <p:blipFill>
          <a:blip r:embed="rId2"/>
          <a:stretch>
            <a:fillRect/>
          </a:stretch>
        </p:blipFill>
        <p:spPr>
          <a:xfrm>
            <a:off x="427370" y="833401"/>
            <a:ext cx="8878539" cy="5649113"/>
          </a:xfrm>
          <a:prstGeom prst="rect">
            <a:avLst/>
          </a:prstGeom>
        </p:spPr>
      </p:pic>
    </p:spTree>
    <p:extLst>
      <p:ext uri="{BB962C8B-B14F-4D97-AF65-F5344CB8AC3E}">
        <p14:creationId xmlns:p14="http://schemas.microsoft.com/office/powerpoint/2010/main" val="3090029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DDF25-3246-74E9-779B-D409AC5538F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954745B-7832-6364-270C-C73A945F3EB6}"/>
              </a:ext>
            </a:extLst>
          </p:cNvPr>
          <p:cNvSpPr txBox="1"/>
          <p:nvPr/>
        </p:nvSpPr>
        <p:spPr>
          <a:xfrm>
            <a:off x="325927" y="248626"/>
            <a:ext cx="837103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LIME Importance of Logistic Regression</a:t>
            </a:r>
          </a:p>
        </p:txBody>
      </p:sp>
      <p:pic>
        <p:nvPicPr>
          <p:cNvPr id="4" name="Picture 3">
            <a:extLst>
              <a:ext uri="{FF2B5EF4-FFF2-40B4-BE49-F238E27FC236}">
                <a16:creationId xmlns:a16="http://schemas.microsoft.com/office/drawing/2014/main" id="{570018AB-C86F-FE6B-B20D-468F3B400F2A}"/>
              </a:ext>
            </a:extLst>
          </p:cNvPr>
          <p:cNvPicPr>
            <a:picLocks noChangeAspect="1"/>
          </p:cNvPicPr>
          <p:nvPr/>
        </p:nvPicPr>
        <p:blipFill>
          <a:blip r:embed="rId2"/>
          <a:stretch>
            <a:fillRect/>
          </a:stretch>
        </p:blipFill>
        <p:spPr>
          <a:xfrm>
            <a:off x="488943" y="874524"/>
            <a:ext cx="9202434" cy="5734850"/>
          </a:xfrm>
          <a:prstGeom prst="rect">
            <a:avLst/>
          </a:prstGeom>
        </p:spPr>
      </p:pic>
    </p:spTree>
    <p:extLst>
      <p:ext uri="{BB962C8B-B14F-4D97-AF65-F5344CB8AC3E}">
        <p14:creationId xmlns:p14="http://schemas.microsoft.com/office/powerpoint/2010/main" val="1002828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4A6E2-8332-6C75-0DE9-BAD8A401F41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4D53CE8-3CE1-D61B-93AF-FA5FE331BD28}"/>
              </a:ext>
            </a:extLst>
          </p:cNvPr>
          <p:cNvSpPr txBox="1"/>
          <p:nvPr/>
        </p:nvSpPr>
        <p:spPr>
          <a:xfrm>
            <a:off x="325927" y="248626"/>
            <a:ext cx="837103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LIME Importance of </a:t>
            </a:r>
            <a:r>
              <a:rPr lang="en-IN" sz="3200" b="1" dirty="0" err="1">
                <a:solidFill>
                  <a:srgbClr val="46B0FA"/>
                </a:solidFill>
                <a:latin typeface="Arial" panose="020B0604020202020204" pitchFamily="34" charset="0"/>
                <a:cs typeface="Arial" panose="020B0604020202020204" pitchFamily="34" charset="0"/>
              </a:rPr>
              <a:t>RFClassifier</a:t>
            </a:r>
            <a:endParaRPr lang="en-IN" sz="3200" b="1" dirty="0">
              <a:solidFill>
                <a:srgbClr val="46B0FA"/>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88C3768-6497-0858-5C25-893F216D37D6}"/>
              </a:ext>
            </a:extLst>
          </p:cNvPr>
          <p:cNvPicPr>
            <a:picLocks noChangeAspect="1"/>
          </p:cNvPicPr>
          <p:nvPr/>
        </p:nvPicPr>
        <p:blipFill>
          <a:blip r:embed="rId2"/>
          <a:stretch>
            <a:fillRect/>
          </a:stretch>
        </p:blipFill>
        <p:spPr>
          <a:xfrm>
            <a:off x="515293" y="912629"/>
            <a:ext cx="9231013" cy="5696745"/>
          </a:xfrm>
          <a:prstGeom prst="rect">
            <a:avLst/>
          </a:prstGeom>
        </p:spPr>
      </p:pic>
    </p:spTree>
    <p:extLst>
      <p:ext uri="{BB962C8B-B14F-4D97-AF65-F5344CB8AC3E}">
        <p14:creationId xmlns:p14="http://schemas.microsoft.com/office/powerpoint/2010/main" val="3700434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Problem Statement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941482"/>
            <a:ext cx="9901002" cy="3416320"/>
          </a:xfrm>
          <a:prstGeom prst="rect">
            <a:avLst/>
          </a:prstGeom>
          <a:noFill/>
        </p:spPr>
        <p:txBody>
          <a:bodyPr wrap="square" rtlCol="0">
            <a:spAutoFit/>
          </a:bodyPr>
          <a:lstStyle/>
          <a:p>
            <a:pPr lvl="0" algn="just">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Biomarkers are critical indicators of physiological and pathological conditions, playing a key role in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early disease detection, prognosis, and personalized treatment planning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Recent advancements in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artificial intelligence (AI) and machine learning (ML)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have significantly improved biomarker discovery by enabling automated analysis of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genomic, proteomic, and transcriptomic data.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However, one major challenge persists</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—the interpretability of AI models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in biomarker prediction.</a:t>
            </a:r>
          </a:p>
          <a:p>
            <a:pPr lvl="0" algn="just">
              <a:tabLst>
                <a:tab pos="457200" algn="l"/>
              </a:tabLs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buNone/>
            </a:pPr>
            <a:r>
              <a:rPr lang="en-US" sz="1800" dirty="0">
                <a:effectLst/>
                <a:latin typeface="Times New Roman" panose="02020603050405020304" pitchFamily="18" charset="0"/>
                <a:ea typeface="Aptos" panose="020B0004020202020204" pitchFamily="34" charset="0"/>
                <a:cs typeface="Times New Roman" panose="02020603050405020304" pitchFamily="18" charset="0"/>
              </a:rPr>
              <a:t>Most machine learning models and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deep learning models</a:t>
            </a:r>
            <a:r>
              <a:rPr lang="en-US" sz="1800" b="1" dirty="0">
                <a:effectLst/>
                <a:latin typeface="Times New Roman" panose="02020603050405020304" pitchFamily="18" charset="0"/>
                <a:ea typeface="Aptos" panose="020B0004020202020204" pitchFamily="34" charset="0"/>
                <a:cs typeface="Times New Roman" panose="02020603050405020304" pitchFamily="18" charset="0"/>
              </a:rPr>
              <a:t>,</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such as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convolutional neural networks (CNNs), recurrent neural networks (RNNs), and transformers</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function as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black-box</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models, making it difficult to understand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how and why</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 certain biomarker is predicted. This opacity can lead to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 lack of trust among healthcare professionals</a:t>
            </a:r>
            <a:r>
              <a:rPr lang="en-US" sz="1800" b="1"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and</a:t>
            </a:r>
            <a:r>
              <a:rPr lang="en-US" sz="1800" b="1"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potential misdiagnoses in clinical settings</a:t>
            </a:r>
            <a:r>
              <a:rPr lang="en-US" sz="1800" b="1" dirty="0">
                <a:effectLst/>
                <a:latin typeface="Times New Roman" panose="02020603050405020304" pitchFamily="18" charset="0"/>
                <a:ea typeface="Aptos" panose="020B0004020202020204" pitchFamily="34" charset="0"/>
                <a:cs typeface="Times New Roman" panose="02020603050405020304" pitchFamily="18" charset="0"/>
              </a:rPr>
              <a:t>.</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Studies highlight that AI models in biomedical applications must not only be accurate but also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explainable</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to ensure their safe and ethical deployment</a:t>
            </a:r>
            <a:endParaRPr lang="en-US" kern="0" dirty="0">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80493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76B9DB-4F38-BE84-552B-5E6B3E38B69E}"/>
              </a:ext>
            </a:extLst>
          </p:cNvPr>
          <p:cNvSpPr txBox="1"/>
          <p:nvPr/>
        </p:nvSpPr>
        <p:spPr>
          <a:xfrm>
            <a:off x="325927" y="248626"/>
            <a:ext cx="7153175"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Protein-Protein Interaction Analysis</a:t>
            </a:r>
          </a:p>
        </p:txBody>
      </p:sp>
      <p:sp>
        <p:nvSpPr>
          <p:cNvPr id="3" name="TextBox 2">
            <a:extLst>
              <a:ext uri="{FF2B5EF4-FFF2-40B4-BE49-F238E27FC236}">
                <a16:creationId xmlns:a16="http://schemas.microsoft.com/office/drawing/2014/main" id="{FAD00E9B-A960-7557-4E9D-EC2DB08FAA11}"/>
              </a:ext>
            </a:extLst>
          </p:cNvPr>
          <p:cNvSpPr txBox="1"/>
          <p:nvPr/>
        </p:nvSpPr>
        <p:spPr>
          <a:xfrm>
            <a:off x="517585" y="1095555"/>
            <a:ext cx="4908430" cy="369332"/>
          </a:xfrm>
          <a:prstGeom prst="rect">
            <a:avLst/>
          </a:prstGeom>
          <a:noFill/>
        </p:spPr>
        <p:txBody>
          <a:bodyPr wrap="square" rtlCol="0">
            <a:spAutoFit/>
          </a:bodyPr>
          <a:lstStyle/>
          <a:p>
            <a:r>
              <a:rPr lang="en-IN" b="1" dirty="0"/>
              <a:t>Correlation Analysis for Protein Pairs:-</a:t>
            </a:r>
          </a:p>
        </p:txBody>
      </p:sp>
      <p:sp>
        <p:nvSpPr>
          <p:cNvPr id="5" name="TextBox 4">
            <a:extLst>
              <a:ext uri="{FF2B5EF4-FFF2-40B4-BE49-F238E27FC236}">
                <a16:creationId xmlns:a16="http://schemas.microsoft.com/office/drawing/2014/main" id="{FE8E6E22-104C-92AE-A27D-61A176BF612E}"/>
              </a:ext>
            </a:extLst>
          </p:cNvPr>
          <p:cNvSpPr txBox="1"/>
          <p:nvPr/>
        </p:nvSpPr>
        <p:spPr>
          <a:xfrm>
            <a:off x="517584" y="1403875"/>
            <a:ext cx="9920377" cy="646331"/>
          </a:xfrm>
          <a:prstGeom prst="rect">
            <a:avLst/>
          </a:prstGeom>
          <a:noFill/>
        </p:spPr>
        <p:txBody>
          <a:bodyPr wrap="square">
            <a:spAutoFit/>
          </a:bodyPr>
          <a:lstStyle/>
          <a:p>
            <a:r>
              <a:rPr lang="en-US" dirty="0"/>
              <a:t>To identify differentially correlated protein pairs between LUAD (Lung Adenocarcinoma) and LUSC (Lung Squamous Cell Carcinoma).</a:t>
            </a:r>
            <a:endParaRPr lang="en-IN" dirty="0"/>
          </a:p>
        </p:txBody>
      </p:sp>
      <p:pic>
        <p:nvPicPr>
          <p:cNvPr id="1026" name="Picture 2">
            <a:extLst>
              <a:ext uri="{FF2B5EF4-FFF2-40B4-BE49-F238E27FC236}">
                <a16:creationId xmlns:a16="http://schemas.microsoft.com/office/drawing/2014/main" id="{3F73F062-5852-5D27-E8ED-35DD2FD929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5064" y="1638541"/>
            <a:ext cx="7985185" cy="539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649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FC30DC-B11D-3A9D-5828-462C3DD5798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CA8F277-4B26-C818-3639-62FBAEDAADF6}"/>
              </a:ext>
            </a:extLst>
          </p:cNvPr>
          <p:cNvSpPr txBox="1"/>
          <p:nvPr/>
        </p:nvSpPr>
        <p:spPr>
          <a:xfrm>
            <a:off x="325927" y="248626"/>
            <a:ext cx="7153175"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Protein-Protein Interaction Analysis</a:t>
            </a:r>
          </a:p>
        </p:txBody>
      </p:sp>
      <p:sp>
        <p:nvSpPr>
          <p:cNvPr id="3" name="TextBox 2">
            <a:extLst>
              <a:ext uri="{FF2B5EF4-FFF2-40B4-BE49-F238E27FC236}">
                <a16:creationId xmlns:a16="http://schemas.microsoft.com/office/drawing/2014/main" id="{37873D26-167C-0001-4A71-59F5017D96CA}"/>
              </a:ext>
            </a:extLst>
          </p:cNvPr>
          <p:cNvSpPr txBox="1"/>
          <p:nvPr/>
        </p:nvSpPr>
        <p:spPr>
          <a:xfrm>
            <a:off x="517585" y="1095555"/>
            <a:ext cx="4908430" cy="369332"/>
          </a:xfrm>
          <a:prstGeom prst="rect">
            <a:avLst/>
          </a:prstGeom>
          <a:noFill/>
        </p:spPr>
        <p:txBody>
          <a:bodyPr wrap="square" rtlCol="0">
            <a:spAutoFit/>
          </a:bodyPr>
          <a:lstStyle/>
          <a:p>
            <a:r>
              <a:rPr lang="en-IN" b="1" dirty="0"/>
              <a:t>Outcome:-</a:t>
            </a:r>
          </a:p>
        </p:txBody>
      </p:sp>
      <p:sp>
        <p:nvSpPr>
          <p:cNvPr id="6" name="Rectangle 2">
            <a:extLst>
              <a:ext uri="{FF2B5EF4-FFF2-40B4-BE49-F238E27FC236}">
                <a16:creationId xmlns:a16="http://schemas.microsoft.com/office/drawing/2014/main" id="{21650FCB-CE94-9B59-B25D-FFBFCB3C8E8E}"/>
              </a:ext>
            </a:extLst>
          </p:cNvPr>
          <p:cNvSpPr>
            <a:spLocks noChangeArrowheads="1"/>
          </p:cNvSpPr>
          <p:nvPr/>
        </p:nvSpPr>
        <p:spPr bwMode="auto">
          <a:xfrm>
            <a:off x="517585" y="1473838"/>
            <a:ext cx="1113670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Significant differences in correlation patterns were visualized as a </a:t>
            </a:r>
            <a:r>
              <a:rPr kumimoji="0" lang="en-US" altLang="en-US" sz="1800" b="1" i="0" u="none" strike="noStrike" cap="none" normalizeH="0" baseline="0" dirty="0">
                <a:ln>
                  <a:noFill/>
                </a:ln>
                <a:solidFill>
                  <a:schemeClr val="tx1"/>
                </a:solidFill>
                <a:effectLst/>
              </a:rPr>
              <a:t>Differential Correlation Matrix (LUAD - LUSC)</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Helps in identifying </a:t>
            </a:r>
            <a:r>
              <a:rPr kumimoji="0" lang="en-US" altLang="en-US" sz="1800" b="1" i="0" u="none" strike="noStrike" cap="none" normalizeH="0" baseline="0" dirty="0">
                <a:ln>
                  <a:noFill/>
                </a:ln>
                <a:solidFill>
                  <a:schemeClr val="tx1"/>
                </a:solidFill>
                <a:effectLst/>
              </a:rPr>
              <a:t>co-regulated proteins</a:t>
            </a:r>
            <a:r>
              <a:rPr kumimoji="0" lang="en-US" altLang="en-US" sz="1800" b="0" i="0" u="none" strike="noStrike" cap="none" normalizeH="0" baseline="0" dirty="0">
                <a:ln>
                  <a:noFill/>
                </a:ln>
                <a:solidFill>
                  <a:schemeClr val="tx1"/>
                </a:solidFill>
                <a:effectLst/>
              </a:rPr>
              <a:t> and </a:t>
            </a:r>
            <a:r>
              <a:rPr kumimoji="0" lang="en-US" altLang="en-US" sz="1800" b="1" i="0" u="none" strike="noStrike" cap="none" normalizeH="0" baseline="0" dirty="0">
                <a:ln>
                  <a:noFill/>
                </a:ln>
                <a:solidFill>
                  <a:schemeClr val="tx1"/>
                </a:solidFill>
                <a:effectLst/>
              </a:rPr>
              <a:t>potential biomarkers</a:t>
            </a:r>
            <a:r>
              <a:rPr kumimoji="0" lang="en-US" altLang="en-US" sz="1800" b="0" i="0" u="none" strike="noStrike" cap="none" normalizeH="0" baseline="0" dirty="0">
                <a:ln>
                  <a:noFill/>
                </a:ln>
                <a:solidFill>
                  <a:schemeClr val="tx1"/>
                </a:solidFill>
                <a:effectLst/>
              </a:rPr>
              <a:t> unique to each lung cancer subtype.</a:t>
            </a:r>
          </a:p>
        </p:txBody>
      </p:sp>
      <p:pic>
        <p:nvPicPr>
          <p:cNvPr id="8" name="Picture 7">
            <a:extLst>
              <a:ext uri="{FF2B5EF4-FFF2-40B4-BE49-F238E27FC236}">
                <a16:creationId xmlns:a16="http://schemas.microsoft.com/office/drawing/2014/main" id="{60A66A89-277A-E03E-C0C5-CD77BA98909C}"/>
              </a:ext>
            </a:extLst>
          </p:cNvPr>
          <p:cNvPicPr>
            <a:picLocks noChangeAspect="1"/>
          </p:cNvPicPr>
          <p:nvPr/>
        </p:nvPicPr>
        <p:blipFill>
          <a:blip r:embed="rId2"/>
          <a:stretch>
            <a:fillRect/>
          </a:stretch>
        </p:blipFill>
        <p:spPr>
          <a:xfrm>
            <a:off x="3902514" y="2105324"/>
            <a:ext cx="4868391" cy="4168988"/>
          </a:xfrm>
          <a:prstGeom prst="rect">
            <a:avLst/>
          </a:prstGeom>
        </p:spPr>
      </p:pic>
    </p:spTree>
    <p:extLst>
      <p:ext uri="{BB962C8B-B14F-4D97-AF65-F5344CB8AC3E}">
        <p14:creationId xmlns:p14="http://schemas.microsoft.com/office/powerpoint/2010/main" val="22398359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0A475A-8C7A-4AD8-5505-808BCAAD265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13356D3-5683-834C-043A-77ECA713BB37}"/>
              </a:ext>
            </a:extLst>
          </p:cNvPr>
          <p:cNvSpPr txBox="1"/>
          <p:nvPr/>
        </p:nvSpPr>
        <p:spPr>
          <a:xfrm>
            <a:off x="325927" y="248626"/>
            <a:ext cx="7153175"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PPI Network Graph</a:t>
            </a:r>
          </a:p>
        </p:txBody>
      </p:sp>
      <p:pic>
        <p:nvPicPr>
          <p:cNvPr id="5" name="Picture 4">
            <a:extLst>
              <a:ext uri="{FF2B5EF4-FFF2-40B4-BE49-F238E27FC236}">
                <a16:creationId xmlns:a16="http://schemas.microsoft.com/office/drawing/2014/main" id="{071B7CE1-02AE-6AF3-56C0-98D4B0AE8590}"/>
              </a:ext>
            </a:extLst>
          </p:cNvPr>
          <p:cNvPicPr>
            <a:picLocks noChangeAspect="1"/>
          </p:cNvPicPr>
          <p:nvPr/>
        </p:nvPicPr>
        <p:blipFill>
          <a:blip r:embed="rId2"/>
          <a:stretch>
            <a:fillRect/>
          </a:stretch>
        </p:blipFill>
        <p:spPr>
          <a:xfrm>
            <a:off x="1387112" y="833401"/>
            <a:ext cx="3690016" cy="3508281"/>
          </a:xfrm>
          <a:prstGeom prst="rect">
            <a:avLst/>
          </a:prstGeom>
        </p:spPr>
      </p:pic>
      <p:pic>
        <p:nvPicPr>
          <p:cNvPr id="9" name="Picture 8">
            <a:extLst>
              <a:ext uri="{FF2B5EF4-FFF2-40B4-BE49-F238E27FC236}">
                <a16:creationId xmlns:a16="http://schemas.microsoft.com/office/drawing/2014/main" id="{FDCF1694-7B82-79B9-836D-86CD7A10D6AC}"/>
              </a:ext>
            </a:extLst>
          </p:cNvPr>
          <p:cNvPicPr>
            <a:picLocks noChangeAspect="1"/>
          </p:cNvPicPr>
          <p:nvPr/>
        </p:nvPicPr>
        <p:blipFill>
          <a:blip r:embed="rId3"/>
          <a:stretch>
            <a:fillRect/>
          </a:stretch>
        </p:blipFill>
        <p:spPr>
          <a:xfrm>
            <a:off x="7137621" y="833402"/>
            <a:ext cx="3541881" cy="3549876"/>
          </a:xfrm>
          <a:prstGeom prst="rect">
            <a:avLst/>
          </a:prstGeom>
        </p:spPr>
      </p:pic>
      <p:sp>
        <p:nvSpPr>
          <p:cNvPr id="10" name="TextBox 9">
            <a:extLst>
              <a:ext uri="{FF2B5EF4-FFF2-40B4-BE49-F238E27FC236}">
                <a16:creationId xmlns:a16="http://schemas.microsoft.com/office/drawing/2014/main" id="{24CF2FB2-A409-07F3-D68C-167DD7F7550E}"/>
              </a:ext>
            </a:extLst>
          </p:cNvPr>
          <p:cNvSpPr txBox="1"/>
          <p:nvPr/>
        </p:nvSpPr>
        <p:spPr>
          <a:xfrm>
            <a:off x="2263804" y="4557818"/>
            <a:ext cx="1936631" cy="369332"/>
          </a:xfrm>
          <a:prstGeom prst="rect">
            <a:avLst/>
          </a:prstGeom>
          <a:noFill/>
        </p:spPr>
        <p:txBody>
          <a:bodyPr wrap="square" rtlCol="0">
            <a:spAutoFit/>
          </a:bodyPr>
          <a:lstStyle/>
          <a:p>
            <a:r>
              <a:rPr lang="en-IN" dirty="0"/>
              <a:t>LUAD PPI Network </a:t>
            </a:r>
          </a:p>
        </p:txBody>
      </p:sp>
      <p:sp>
        <p:nvSpPr>
          <p:cNvPr id="11" name="TextBox 10">
            <a:extLst>
              <a:ext uri="{FF2B5EF4-FFF2-40B4-BE49-F238E27FC236}">
                <a16:creationId xmlns:a16="http://schemas.microsoft.com/office/drawing/2014/main" id="{5A27E00A-C6D1-AA60-CBA8-042AA5301901}"/>
              </a:ext>
            </a:extLst>
          </p:cNvPr>
          <p:cNvSpPr txBox="1"/>
          <p:nvPr/>
        </p:nvSpPr>
        <p:spPr>
          <a:xfrm>
            <a:off x="8187905" y="4682654"/>
            <a:ext cx="1936631" cy="369332"/>
          </a:xfrm>
          <a:prstGeom prst="rect">
            <a:avLst/>
          </a:prstGeom>
          <a:noFill/>
        </p:spPr>
        <p:txBody>
          <a:bodyPr wrap="square" rtlCol="0">
            <a:spAutoFit/>
          </a:bodyPr>
          <a:lstStyle/>
          <a:p>
            <a:r>
              <a:rPr lang="en-IN" dirty="0"/>
              <a:t>LUSC PPI Network </a:t>
            </a:r>
          </a:p>
        </p:txBody>
      </p:sp>
    </p:spTree>
    <p:extLst>
      <p:ext uri="{BB962C8B-B14F-4D97-AF65-F5344CB8AC3E}">
        <p14:creationId xmlns:p14="http://schemas.microsoft.com/office/powerpoint/2010/main" val="34090309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8721CF-0B91-1C05-3C20-D0F4C969AE5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61FC1B5-F9A8-3990-D67E-1DD6A854C766}"/>
              </a:ext>
            </a:extLst>
          </p:cNvPr>
          <p:cNvSpPr txBox="1"/>
          <p:nvPr/>
        </p:nvSpPr>
        <p:spPr>
          <a:xfrm>
            <a:off x="325927" y="248626"/>
            <a:ext cx="7153175"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PPI Network Graph</a:t>
            </a:r>
          </a:p>
        </p:txBody>
      </p:sp>
      <p:sp>
        <p:nvSpPr>
          <p:cNvPr id="3" name="TextBox 2">
            <a:extLst>
              <a:ext uri="{FF2B5EF4-FFF2-40B4-BE49-F238E27FC236}">
                <a16:creationId xmlns:a16="http://schemas.microsoft.com/office/drawing/2014/main" id="{B277AC93-4A72-DF7F-2489-054CEADDEF44}"/>
              </a:ext>
            </a:extLst>
          </p:cNvPr>
          <p:cNvSpPr txBox="1"/>
          <p:nvPr/>
        </p:nvSpPr>
        <p:spPr>
          <a:xfrm>
            <a:off x="325927" y="1173193"/>
            <a:ext cx="4011283" cy="430887"/>
          </a:xfrm>
          <a:prstGeom prst="rect">
            <a:avLst/>
          </a:prstGeom>
          <a:noFill/>
        </p:spPr>
        <p:txBody>
          <a:bodyPr wrap="square" rtlCol="0">
            <a:spAutoFit/>
          </a:bodyPr>
          <a:lstStyle/>
          <a:p>
            <a:r>
              <a:rPr lang="en-IN" sz="2200" b="1" dirty="0"/>
              <a:t>Understanding PPI Network </a:t>
            </a:r>
          </a:p>
        </p:txBody>
      </p:sp>
      <p:sp>
        <p:nvSpPr>
          <p:cNvPr id="7" name="Rectangle 2">
            <a:extLst>
              <a:ext uri="{FF2B5EF4-FFF2-40B4-BE49-F238E27FC236}">
                <a16:creationId xmlns:a16="http://schemas.microsoft.com/office/drawing/2014/main" id="{8C7ADDC1-A058-A15F-E4D3-0D4F1EE977C1}"/>
              </a:ext>
            </a:extLst>
          </p:cNvPr>
          <p:cNvSpPr>
            <a:spLocks noChangeArrowheads="1"/>
          </p:cNvSpPr>
          <p:nvPr/>
        </p:nvSpPr>
        <p:spPr bwMode="auto">
          <a:xfrm>
            <a:off x="325927" y="1535825"/>
            <a:ext cx="1155076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Proteins rarely act alone — they form </a:t>
            </a:r>
            <a:r>
              <a:rPr kumimoji="0" lang="en-US" altLang="en-US" sz="1800" b="1" i="0" u="none" strike="noStrike" cap="none" normalizeH="0" baseline="0" dirty="0">
                <a:ln>
                  <a:noFill/>
                </a:ln>
                <a:solidFill>
                  <a:schemeClr val="tx1"/>
                </a:solidFill>
                <a:effectLst/>
              </a:rPr>
              <a:t>complex networks</a:t>
            </a:r>
            <a:r>
              <a:rPr kumimoji="0" lang="en-US" altLang="en-US" sz="1800" b="0" i="0" u="none" strike="noStrike" cap="none" normalizeH="0" baseline="0" dirty="0">
                <a:ln>
                  <a:noFill/>
                </a:ln>
                <a:solidFill>
                  <a:schemeClr val="tx1"/>
                </a:solidFill>
                <a:effectLst/>
              </a:rPr>
              <a:t> to regulate cellular processes.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PPI networks reveal </a:t>
            </a:r>
            <a:r>
              <a:rPr kumimoji="0" lang="en-US" altLang="en-US" sz="1800" b="1" i="0" u="none" strike="noStrike" cap="none" normalizeH="0" baseline="0" dirty="0">
                <a:ln>
                  <a:noFill/>
                </a:ln>
                <a:solidFill>
                  <a:schemeClr val="tx1"/>
                </a:solidFill>
                <a:effectLst/>
              </a:rPr>
              <a:t>functional relationships</a:t>
            </a:r>
            <a:r>
              <a:rPr kumimoji="0" lang="en-US" altLang="en-US" sz="1800" b="0" i="0" u="none" strike="noStrike" cap="none" normalizeH="0" baseline="0" dirty="0">
                <a:ln>
                  <a:noFill/>
                </a:ln>
                <a:solidFill>
                  <a:schemeClr val="tx1"/>
                </a:solidFill>
                <a:effectLst/>
              </a:rPr>
              <a:t> between proteins.</a:t>
            </a:r>
          </a:p>
        </p:txBody>
      </p:sp>
      <p:sp>
        <p:nvSpPr>
          <p:cNvPr id="12" name="TextBox 11">
            <a:extLst>
              <a:ext uri="{FF2B5EF4-FFF2-40B4-BE49-F238E27FC236}">
                <a16:creationId xmlns:a16="http://schemas.microsoft.com/office/drawing/2014/main" id="{1ADCC7A1-EE4F-14E0-376E-A297469D9B57}"/>
              </a:ext>
            </a:extLst>
          </p:cNvPr>
          <p:cNvSpPr txBox="1"/>
          <p:nvPr/>
        </p:nvSpPr>
        <p:spPr>
          <a:xfrm>
            <a:off x="325926" y="2613742"/>
            <a:ext cx="10353575" cy="1508105"/>
          </a:xfrm>
          <a:prstGeom prst="rect">
            <a:avLst/>
          </a:prstGeom>
          <a:noFill/>
        </p:spPr>
        <p:txBody>
          <a:bodyPr wrap="square">
            <a:spAutoFit/>
          </a:bodyPr>
          <a:lstStyle/>
          <a:p>
            <a:pPr>
              <a:buNone/>
            </a:pPr>
            <a:r>
              <a:rPr lang="en-US" sz="2000" b="1" dirty="0"/>
              <a:t>Biological Insights Derived</a:t>
            </a:r>
            <a:endParaRPr lang="en-US" dirty="0"/>
          </a:p>
          <a:p>
            <a:pPr>
              <a:buFont typeface="Arial" panose="020B0604020202020204" pitchFamily="34" charset="0"/>
              <a:buChar char="•"/>
            </a:pPr>
            <a:r>
              <a:rPr lang="en-US" b="1" dirty="0"/>
              <a:t>Hub Proteins</a:t>
            </a:r>
            <a:r>
              <a:rPr lang="en-US" dirty="0"/>
              <a:t>: Proteins with a high degree (many connections) are often </a:t>
            </a:r>
            <a:r>
              <a:rPr lang="en-US" b="1" dirty="0"/>
              <a:t>essential for survival</a:t>
            </a:r>
            <a:r>
              <a:rPr lang="en-US" dirty="0"/>
              <a:t> and may be critical control points in disease pathways.</a:t>
            </a:r>
          </a:p>
          <a:p>
            <a:pPr>
              <a:buFont typeface="Arial" panose="020B0604020202020204" pitchFamily="34" charset="0"/>
              <a:buChar char="•"/>
            </a:pPr>
            <a:r>
              <a:rPr lang="en-US" b="1" dirty="0"/>
              <a:t>Pathway Mapping</a:t>
            </a:r>
            <a:r>
              <a:rPr lang="en-US" dirty="0"/>
              <a:t>: Understand how </a:t>
            </a:r>
            <a:r>
              <a:rPr lang="en-US" b="1" dirty="0"/>
              <a:t>signal transduction</a:t>
            </a:r>
            <a:r>
              <a:rPr lang="en-US" dirty="0"/>
              <a:t> or </a:t>
            </a:r>
            <a:r>
              <a:rPr lang="en-US" b="1" dirty="0"/>
              <a:t>gene expression</a:t>
            </a:r>
            <a:r>
              <a:rPr lang="en-US" dirty="0"/>
              <a:t> is modulated in health and disease.</a:t>
            </a:r>
          </a:p>
        </p:txBody>
      </p:sp>
    </p:spTree>
    <p:extLst>
      <p:ext uri="{BB962C8B-B14F-4D97-AF65-F5344CB8AC3E}">
        <p14:creationId xmlns:p14="http://schemas.microsoft.com/office/powerpoint/2010/main" val="30249065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64BF6-717F-9509-EF2A-DB7CFA6F920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F2305EE-904D-20B7-F031-FDCB67324750}"/>
              </a:ext>
            </a:extLst>
          </p:cNvPr>
          <p:cNvSpPr txBox="1"/>
          <p:nvPr/>
        </p:nvSpPr>
        <p:spPr>
          <a:xfrm>
            <a:off x="325927" y="248626"/>
            <a:ext cx="7153175"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PPI Network Graph</a:t>
            </a:r>
          </a:p>
        </p:txBody>
      </p:sp>
      <p:sp>
        <p:nvSpPr>
          <p:cNvPr id="3" name="TextBox 2">
            <a:extLst>
              <a:ext uri="{FF2B5EF4-FFF2-40B4-BE49-F238E27FC236}">
                <a16:creationId xmlns:a16="http://schemas.microsoft.com/office/drawing/2014/main" id="{07D3575D-7141-CC62-9213-8FB2A78A929F}"/>
              </a:ext>
            </a:extLst>
          </p:cNvPr>
          <p:cNvSpPr txBox="1"/>
          <p:nvPr/>
        </p:nvSpPr>
        <p:spPr>
          <a:xfrm>
            <a:off x="325927" y="1173193"/>
            <a:ext cx="5384760" cy="430887"/>
          </a:xfrm>
          <a:prstGeom prst="rect">
            <a:avLst/>
          </a:prstGeom>
          <a:noFill/>
        </p:spPr>
        <p:txBody>
          <a:bodyPr wrap="square" rtlCol="0">
            <a:spAutoFit/>
          </a:bodyPr>
          <a:lstStyle/>
          <a:p>
            <a:r>
              <a:rPr lang="en-IN" sz="2200" b="1" dirty="0"/>
              <a:t>Derived Hub Proteins with highest degrees </a:t>
            </a:r>
          </a:p>
        </p:txBody>
      </p:sp>
      <p:pic>
        <p:nvPicPr>
          <p:cNvPr id="5" name="Picture 4">
            <a:extLst>
              <a:ext uri="{FF2B5EF4-FFF2-40B4-BE49-F238E27FC236}">
                <a16:creationId xmlns:a16="http://schemas.microsoft.com/office/drawing/2014/main" id="{65788CE1-D342-8A16-222B-39B8CBD8C3F7}"/>
              </a:ext>
            </a:extLst>
          </p:cNvPr>
          <p:cNvPicPr>
            <a:picLocks noChangeAspect="1"/>
          </p:cNvPicPr>
          <p:nvPr/>
        </p:nvPicPr>
        <p:blipFill>
          <a:blip r:embed="rId2"/>
          <a:stretch>
            <a:fillRect/>
          </a:stretch>
        </p:blipFill>
        <p:spPr>
          <a:xfrm>
            <a:off x="1301012" y="2109822"/>
            <a:ext cx="1981477" cy="2086266"/>
          </a:xfrm>
          <a:prstGeom prst="rect">
            <a:avLst/>
          </a:prstGeom>
        </p:spPr>
      </p:pic>
      <p:pic>
        <p:nvPicPr>
          <p:cNvPr id="8" name="Picture 7">
            <a:extLst>
              <a:ext uri="{FF2B5EF4-FFF2-40B4-BE49-F238E27FC236}">
                <a16:creationId xmlns:a16="http://schemas.microsoft.com/office/drawing/2014/main" id="{11FDA9E8-0CF9-73A5-AC8A-B284C3534CD2}"/>
              </a:ext>
            </a:extLst>
          </p:cNvPr>
          <p:cNvPicPr>
            <a:picLocks noChangeAspect="1"/>
          </p:cNvPicPr>
          <p:nvPr/>
        </p:nvPicPr>
        <p:blipFill>
          <a:blip r:embed="rId3"/>
          <a:stretch>
            <a:fillRect/>
          </a:stretch>
        </p:blipFill>
        <p:spPr>
          <a:xfrm>
            <a:off x="6190678" y="2105508"/>
            <a:ext cx="1753430" cy="2205345"/>
          </a:xfrm>
          <a:prstGeom prst="rect">
            <a:avLst/>
          </a:prstGeom>
        </p:spPr>
      </p:pic>
      <p:sp>
        <p:nvSpPr>
          <p:cNvPr id="9" name="TextBox 8">
            <a:extLst>
              <a:ext uri="{FF2B5EF4-FFF2-40B4-BE49-F238E27FC236}">
                <a16:creationId xmlns:a16="http://schemas.microsoft.com/office/drawing/2014/main" id="{C60276D1-E691-FF4F-A67F-A6B93DFE148A}"/>
              </a:ext>
            </a:extLst>
          </p:cNvPr>
          <p:cNvSpPr txBox="1"/>
          <p:nvPr/>
        </p:nvSpPr>
        <p:spPr>
          <a:xfrm>
            <a:off x="1301011" y="4517164"/>
            <a:ext cx="1873509" cy="369332"/>
          </a:xfrm>
          <a:prstGeom prst="rect">
            <a:avLst/>
          </a:prstGeom>
          <a:noFill/>
        </p:spPr>
        <p:txBody>
          <a:bodyPr wrap="square" rtlCol="0">
            <a:spAutoFit/>
          </a:bodyPr>
          <a:lstStyle/>
          <a:p>
            <a:r>
              <a:rPr lang="en-IN" dirty="0"/>
              <a:t>LUAD PPI Degrees</a:t>
            </a:r>
          </a:p>
        </p:txBody>
      </p:sp>
      <p:sp>
        <p:nvSpPr>
          <p:cNvPr id="10" name="TextBox 9">
            <a:extLst>
              <a:ext uri="{FF2B5EF4-FFF2-40B4-BE49-F238E27FC236}">
                <a16:creationId xmlns:a16="http://schemas.microsoft.com/office/drawing/2014/main" id="{C67A9236-57BB-06DA-0B62-D905BE6C25B2}"/>
              </a:ext>
            </a:extLst>
          </p:cNvPr>
          <p:cNvSpPr txBox="1"/>
          <p:nvPr/>
        </p:nvSpPr>
        <p:spPr>
          <a:xfrm>
            <a:off x="6190678" y="4517164"/>
            <a:ext cx="1873509" cy="369332"/>
          </a:xfrm>
          <a:prstGeom prst="rect">
            <a:avLst/>
          </a:prstGeom>
          <a:noFill/>
        </p:spPr>
        <p:txBody>
          <a:bodyPr wrap="square" rtlCol="0">
            <a:spAutoFit/>
          </a:bodyPr>
          <a:lstStyle/>
          <a:p>
            <a:r>
              <a:rPr lang="en-IN" dirty="0"/>
              <a:t>LUSC PPI Degrees</a:t>
            </a:r>
          </a:p>
        </p:txBody>
      </p:sp>
    </p:spTree>
    <p:extLst>
      <p:ext uri="{BB962C8B-B14F-4D97-AF65-F5344CB8AC3E}">
        <p14:creationId xmlns:p14="http://schemas.microsoft.com/office/powerpoint/2010/main" val="15293062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1BD6DB-70AF-2A82-EAE6-41B5B5B3A71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52F506-96EC-BF87-A6DB-5D374039A493}"/>
              </a:ext>
            </a:extLst>
          </p:cNvPr>
          <p:cNvSpPr txBox="1"/>
          <p:nvPr/>
        </p:nvSpPr>
        <p:spPr>
          <a:xfrm>
            <a:off x="325927" y="248626"/>
            <a:ext cx="7153175"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PPI Network Graph</a:t>
            </a:r>
          </a:p>
        </p:txBody>
      </p:sp>
      <p:pic>
        <p:nvPicPr>
          <p:cNvPr id="5122" name="Picture 2">
            <a:extLst>
              <a:ext uri="{FF2B5EF4-FFF2-40B4-BE49-F238E27FC236}">
                <a16:creationId xmlns:a16="http://schemas.microsoft.com/office/drawing/2014/main" id="{09A864AA-B4D7-DFEB-5D38-7AE5F75596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3034" y="1123493"/>
            <a:ext cx="7787856" cy="5647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015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BA573-E49F-16DE-9BFC-E2FEF039B84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EE72CA8-83B4-F551-C64E-10284DBF438E}"/>
              </a:ext>
            </a:extLst>
          </p:cNvPr>
          <p:cNvSpPr txBox="1"/>
          <p:nvPr/>
        </p:nvSpPr>
        <p:spPr>
          <a:xfrm>
            <a:off x="325927" y="248626"/>
            <a:ext cx="7153175"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Survival Prediction :-</a:t>
            </a:r>
          </a:p>
        </p:txBody>
      </p:sp>
      <p:sp>
        <p:nvSpPr>
          <p:cNvPr id="3" name="TextBox 2">
            <a:extLst>
              <a:ext uri="{FF2B5EF4-FFF2-40B4-BE49-F238E27FC236}">
                <a16:creationId xmlns:a16="http://schemas.microsoft.com/office/drawing/2014/main" id="{8DC68D7D-E408-A06B-E858-1CE1A6AEA799}"/>
              </a:ext>
            </a:extLst>
          </p:cNvPr>
          <p:cNvSpPr txBox="1"/>
          <p:nvPr/>
        </p:nvSpPr>
        <p:spPr>
          <a:xfrm>
            <a:off x="543463" y="974785"/>
            <a:ext cx="8945593" cy="1200329"/>
          </a:xfrm>
          <a:prstGeom prst="rect">
            <a:avLst/>
          </a:prstGeom>
          <a:noFill/>
        </p:spPr>
        <p:txBody>
          <a:bodyPr wrap="square" rtlCol="0">
            <a:spAutoFit/>
          </a:bodyPr>
          <a:lstStyle/>
          <a:p>
            <a:r>
              <a:rPr lang="en-IN" dirty="0"/>
              <a:t>From the KEGG pathway enrichment analysis and PPI network analysis top differential hub proteins were selected and then the data is used with the clinical data for survival prediction.</a:t>
            </a:r>
          </a:p>
          <a:p>
            <a:endParaRPr lang="en-IN" dirty="0"/>
          </a:p>
          <a:p>
            <a:endParaRPr lang="en-IN" dirty="0"/>
          </a:p>
        </p:txBody>
      </p:sp>
      <p:pic>
        <p:nvPicPr>
          <p:cNvPr id="7170" name="Picture 2">
            <a:extLst>
              <a:ext uri="{FF2B5EF4-FFF2-40B4-BE49-F238E27FC236}">
                <a16:creationId xmlns:a16="http://schemas.microsoft.com/office/drawing/2014/main" id="{AF4AE663-6458-35D2-2FAF-B5D509B8DE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819" y="1687107"/>
            <a:ext cx="8837043" cy="4794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4589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6957D-7BB9-6443-E7D6-CAA117F37AF8}"/>
              </a:ext>
            </a:extLst>
          </p:cNvPr>
          <p:cNvSpPr txBox="1"/>
          <p:nvPr/>
        </p:nvSpPr>
        <p:spPr>
          <a:xfrm>
            <a:off x="325927" y="248626"/>
            <a:ext cx="7153175"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Survival Model:-</a:t>
            </a:r>
          </a:p>
        </p:txBody>
      </p:sp>
      <p:sp>
        <p:nvSpPr>
          <p:cNvPr id="3" name="TextBox 2">
            <a:extLst>
              <a:ext uri="{FF2B5EF4-FFF2-40B4-BE49-F238E27FC236}">
                <a16:creationId xmlns:a16="http://schemas.microsoft.com/office/drawing/2014/main" id="{F2FD3933-B609-5316-8CDE-6CA3F1E86A36}"/>
              </a:ext>
            </a:extLst>
          </p:cNvPr>
          <p:cNvSpPr txBox="1"/>
          <p:nvPr/>
        </p:nvSpPr>
        <p:spPr>
          <a:xfrm>
            <a:off x="6340415" y="1080008"/>
            <a:ext cx="3312544" cy="646331"/>
          </a:xfrm>
          <a:prstGeom prst="rect">
            <a:avLst/>
          </a:prstGeom>
          <a:noFill/>
        </p:spPr>
        <p:txBody>
          <a:bodyPr wrap="square" rtlCol="0">
            <a:spAutoFit/>
          </a:bodyPr>
          <a:lstStyle/>
          <a:p>
            <a:r>
              <a:rPr lang="en-IN" b="1" dirty="0"/>
              <a:t>Disease Free Survival Cox Regression Summary:-</a:t>
            </a:r>
          </a:p>
        </p:txBody>
      </p:sp>
      <p:pic>
        <p:nvPicPr>
          <p:cNvPr id="7" name="Picture 6">
            <a:extLst>
              <a:ext uri="{FF2B5EF4-FFF2-40B4-BE49-F238E27FC236}">
                <a16:creationId xmlns:a16="http://schemas.microsoft.com/office/drawing/2014/main" id="{ECAEC599-F80D-A731-D3F9-16791A8741D2}"/>
              </a:ext>
            </a:extLst>
          </p:cNvPr>
          <p:cNvPicPr>
            <a:picLocks noChangeAspect="1"/>
          </p:cNvPicPr>
          <p:nvPr/>
        </p:nvPicPr>
        <p:blipFill>
          <a:blip r:embed="rId2"/>
          <a:stretch>
            <a:fillRect/>
          </a:stretch>
        </p:blipFill>
        <p:spPr>
          <a:xfrm>
            <a:off x="532624" y="1716656"/>
            <a:ext cx="5256861" cy="4140679"/>
          </a:xfrm>
          <a:prstGeom prst="rect">
            <a:avLst/>
          </a:prstGeom>
        </p:spPr>
      </p:pic>
      <p:pic>
        <p:nvPicPr>
          <p:cNvPr id="9" name="Picture 8">
            <a:extLst>
              <a:ext uri="{FF2B5EF4-FFF2-40B4-BE49-F238E27FC236}">
                <a16:creationId xmlns:a16="http://schemas.microsoft.com/office/drawing/2014/main" id="{FAB2A749-6DC5-06D4-EF30-DD6A4E51C334}"/>
              </a:ext>
            </a:extLst>
          </p:cNvPr>
          <p:cNvPicPr>
            <a:picLocks noChangeAspect="1"/>
          </p:cNvPicPr>
          <p:nvPr/>
        </p:nvPicPr>
        <p:blipFill>
          <a:blip r:embed="rId3"/>
          <a:stretch>
            <a:fillRect/>
          </a:stretch>
        </p:blipFill>
        <p:spPr>
          <a:xfrm>
            <a:off x="6402517" y="1761013"/>
            <a:ext cx="5391902" cy="4096322"/>
          </a:xfrm>
          <a:prstGeom prst="rect">
            <a:avLst/>
          </a:prstGeom>
        </p:spPr>
      </p:pic>
      <p:sp>
        <p:nvSpPr>
          <p:cNvPr id="11" name="TextBox 10">
            <a:extLst>
              <a:ext uri="{FF2B5EF4-FFF2-40B4-BE49-F238E27FC236}">
                <a16:creationId xmlns:a16="http://schemas.microsoft.com/office/drawing/2014/main" id="{D305417B-5025-D24E-6986-3A6D66DB4D35}"/>
              </a:ext>
            </a:extLst>
          </p:cNvPr>
          <p:cNvSpPr txBox="1"/>
          <p:nvPr/>
        </p:nvSpPr>
        <p:spPr>
          <a:xfrm>
            <a:off x="462950" y="1023669"/>
            <a:ext cx="3312544" cy="646331"/>
          </a:xfrm>
          <a:prstGeom prst="rect">
            <a:avLst/>
          </a:prstGeom>
          <a:noFill/>
        </p:spPr>
        <p:txBody>
          <a:bodyPr wrap="square" rtlCol="0">
            <a:spAutoFit/>
          </a:bodyPr>
          <a:lstStyle/>
          <a:p>
            <a:r>
              <a:rPr lang="en-IN" b="1" dirty="0"/>
              <a:t>Overall Survival Cox Regression Summary:-</a:t>
            </a:r>
          </a:p>
        </p:txBody>
      </p:sp>
    </p:spTree>
    <p:extLst>
      <p:ext uri="{BB962C8B-B14F-4D97-AF65-F5344CB8AC3E}">
        <p14:creationId xmlns:p14="http://schemas.microsoft.com/office/powerpoint/2010/main" val="17396503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84D212-500C-3381-6259-DDBFEF62A66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4AA8059-2B64-AFC0-744D-E00FE599FD87}"/>
              </a:ext>
            </a:extLst>
          </p:cNvPr>
          <p:cNvSpPr txBox="1"/>
          <p:nvPr/>
        </p:nvSpPr>
        <p:spPr>
          <a:xfrm>
            <a:off x="325927" y="248626"/>
            <a:ext cx="7153175"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Survival Model Performance:-</a:t>
            </a:r>
          </a:p>
        </p:txBody>
      </p:sp>
      <p:pic>
        <p:nvPicPr>
          <p:cNvPr id="5" name="Picture 4">
            <a:extLst>
              <a:ext uri="{FF2B5EF4-FFF2-40B4-BE49-F238E27FC236}">
                <a16:creationId xmlns:a16="http://schemas.microsoft.com/office/drawing/2014/main" id="{BED111E5-F1DB-AEEF-7216-698834D75318}"/>
              </a:ext>
            </a:extLst>
          </p:cNvPr>
          <p:cNvPicPr>
            <a:picLocks noChangeAspect="1"/>
          </p:cNvPicPr>
          <p:nvPr/>
        </p:nvPicPr>
        <p:blipFill>
          <a:blip r:embed="rId2"/>
          <a:stretch>
            <a:fillRect/>
          </a:stretch>
        </p:blipFill>
        <p:spPr>
          <a:xfrm>
            <a:off x="325927" y="2066735"/>
            <a:ext cx="4553585" cy="2724530"/>
          </a:xfrm>
          <a:prstGeom prst="rect">
            <a:avLst/>
          </a:prstGeom>
        </p:spPr>
      </p:pic>
      <p:pic>
        <p:nvPicPr>
          <p:cNvPr id="8" name="Picture 7">
            <a:extLst>
              <a:ext uri="{FF2B5EF4-FFF2-40B4-BE49-F238E27FC236}">
                <a16:creationId xmlns:a16="http://schemas.microsoft.com/office/drawing/2014/main" id="{CC269E73-CB2D-7B06-260F-A4CD688AAF82}"/>
              </a:ext>
            </a:extLst>
          </p:cNvPr>
          <p:cNvPicPr>
            <a:picLocks noChangeAspect="1"/>
          </p:cNvPicPr>
          <p:nvPr/>
        </p:nvPicPr>
        <p:blipFill>
          <a:blip r:embed="rId3"/>
          <a:stretch>
            <a:fillRect/>
          </a:stretch>
        </p:blipFill>
        <p:spPr>
          <a:xfrm>
            <a:off x="6659361" y="2066735"/>
            <a:ext cx="4601217" cy="2810267"/>
          </a:xfrm>
          <a:prstGeom prst="rect">
            <a:avLst/>
          </a:prstGeom>
        </p:spPr>
      </p:pic>
      <p:sp>
        <p:nvSpPr>
          <p:cNvPr id="10" name="TextBox 9">
            <a:extLst>
              <a:ext uri="{FF2B5EF4-FFF2-40B4-BE49-F238E27FC236}">
                <a16:creationId xmlns:a16="http://schemas.microsoft.com/office/drawing/2014/main" id="{E4216D6C-A930-7EFC-CF6A-899B2AFA9A00}"/>
              </a:ext>
            </a:extLst>
          </p:cNvPr>
          <p:cNvSpPr txBox="1"/>
          <p:nvPr/>
        </p:nvSpPr>
        <p:spPr>
          <a:xfrm>
            <a:off x="388188" y="940279"/>
            <a:ext cx="8583283" cy="646331"/>
          </a:xfrm>
          <a:prstGeom prst="rect">
            <a:avLst/>
          </a:prstGeom>
          <a:noFill/>
        </p:spPr>
        <p:txBody>
          <a:bodyPr wrap="square" rtlCol="0">
            <a:spAutoFit/>
          </a:bodyPr>
          <a:lstStyle/>
          <a:p>
            <a:r>
              <a:rPr lang="en-IN" dirty="0"/>
              <a:t>The model performance is evaluated using model </a:t>
            </a:r>
            <a:r>
              <a:rPr lang="en-IN" b="1" dirty="0"/>
              <a:t>concordance ratio. </a:t>
            </a:r>
            <a:r>
              <a:rPr lang="en-IN" dirty="0"/>
              <a:t>A good model has the concordance ratio of greater than 70%.</a:t>
            </a:r>
          </a:p>
        </p:txBody>
      </p:sp>
    </p:spTree>
    <p:extLst>
      <p:ext uri="{BB962C8B-B14F-4D97-AF65-F5344CB8AC3E}">
        <p14:creationId xmlns:p14="http://schemas.microsoft.com/office/powerpoint/2010/main" val="18267983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A9386-6E5E-B424-8F1D-72779DCE589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6743187-E5D8-B178-0EE6-778CBEAED62C}"/>
              </a:ext>
            </a:extLst>
          </p:cNvPr>
          <p:cNvSpPr txBox="1"/>
          <p:nvPr/>
        </p:nvSpPr>
        <p:spPr>
          <a:xfrm>
            <a:off x="325927" y="248626"/>
            <a:ext cx="7153175"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Survival Prediction :-</a:t>
            </a:r>
          </a:p>
        </p:txBody>
      </p:sp>
      <p:pic>
        <p:nvPicPr>
          <p:cNvPr id="5" name="Picture 4">
            <a:extLst>
              <a:ext uri="{FF2B5EF4-FFF2-40B4-BE49-F238E27FC236}">
                <a16:creationId xmlns:a16="http://schemas.microsoft.com/office/drawing/2014/main" id="{A07A8792-A7BA-6351-6DC4-752E86E51B18}"/>
              </a:ext>
            </a:extLst>
          </p:cNvPr>
          <p:cNvPicPr>
            <a:picLocks noChangeAspect="1"/>
          </p:cNvPicPr>
          <p:nvPr/>
        </p:nvPicPr>
        <p:blipFill>
          <a:blip r:embed="rId2"/>
          <a:stretch>
            <a:fillRect/>
          </a:stretch>
        </p:blipFill>
        <p:spPr>
          <a:xfrm>
            <a:off x="457200" y="1694527"/>
            <a:ext cx="6517514" cy="4914847"/>
          </a:xfrm>
          <a:prstGeom prst="rect">
            <a:avLst/>
          </a:prstGeom>
        </p:spPr>
      </p:pic>
      <p:sp>
        <p:nvSpPr>
          <p:cNvPr id="9" name="TextBox 8">
            <a:extLst>
              <a:ext uri="{FF2B5EF4-FFF2-40B4-BE49-F238E27FC236}">
                <a16:creationId xmlns:a16="http://schemas.microsoft.com/office/drawing/2014/main" id="{F3107FCE-2092-3829-72F3-6DB691B36414}"/>
              </a:ext>
            </a:extLst>
          </p:cNvPr>
          <p:cNvSpPr txBox="1"/>
          <p:nvPr/>
        </p:nvSpPr>
        <p:spPr>
          <a:xfrm>
            <a:off x="325927" y="905621"/>
            <a:ext cx="10086156" cy="646331"/>
          </a:xfrm>
          <a:prstGeom prst="rect">
            <a:avLst/>
          </a:prstGeom>
          <a:noFill/>
        </p:spPr>
        <p:txBody>
          <a:bodyPr wrap="square">
            <a:spAutoFit/>
          </a:bodyPr>
          <a:lstStyle/>
          <a:p>
            <a:r>
              <a:rPr lang="en-US" dirty="0"/>
              <a:t> </a:t>
            </a:r>
            <a:r>
              <a:rPr lang="en-US" b="1" dirty="0"/>
              <a:t>Kaplan-Meier survival plot</a:t>
            </a:r>
            <a:r>
              <a:rPr lang="en-US" dirty="0"/>
              <a:t> showing </a:t>
            </a:r>
            <a:r>
              <a:rPr lang="en-US" b="1" dirty="0"/>
              <a:t>Overall Survival (OS)</a:t>
            </a:r>
            <a:r>
              <a:rPr lang="en-US" dirty="0"/>
              <a:t> stratified by the expression of the interaction between two genes: </a:t>
            </a:r>
            <a:r>
              <a:rPr lang="en-US" b="1" dirty="0"/>
              <a:t>MTOR</a:t>
            </a:r>
            <a:r>
              <a:rPr lang="en-US" dirty="0"/>
              <a:t> and </a:t>
            </a:r>
            <a:r>
              <a:rPr lang="en-US" b="1" dirty="0"/>
              <a:t>PRKCB</a:t>
            </a:r>
            <a:r>
              <a:rPr lang="en-US" dirty="0"/>
              <a:t>.</a:t>
            </a:r>
            <a:endParaRPr lang="en-IN" dirty="0"/>
          </a:p>
        </p:txBody>
      </p:sp>
      <p:sp>
        <p:nvSpPr>
          <p:cNvPr id="11" name="TextBox 10">
            <a:extLst>
              <a:ext uri="{FF2B5EF4-FFF2-40B4-BE49-F238E27FC236}">
                <a16:creationId xmlns:a16="http://schemas.microsoft.com/office/drawing/2014/main" id="{5469B0D1-8A99-0E95-AB39-C7164B9ACA51}"/>
              </a:ext>
            </a:extLst>
          </p:cNvPr>
          <p:cNvSpPr txBox="1"/>
          <p:nvPr/>
        </p:nvSpPr>
        <p:spPr>
          <a:xfrm>
            <a:off x="7113199" y="2084256"/>
            <a:ext cx="4621601" cy="4247317"/>
          </a:xfrm>
          <a:prstGeom prst="rect">
            <a:avLst/>
          </a:prstGeom>
          <a:noFill/>
        </p:spPr>
        <p:txBody>
          <a:bodyPr wrap="square">
            <a:spAutoFit/>
          </a:bodyPr>
          <a:lstStyle/>
          <a:p>
            <a:r>
              <a:rPr lang="en-IN" dirty="0"/>
              <a:t>X-axis (timeline): Represents the time in months since diagnosis or start of observation.</a:t>
            </a:r>
          </a:p>
          <a:p>
            <a:endParaRPr lang="en-IN" dirty="0"/>
          </a:p>
          <a:p>
            <a:r>
              <a:rPr lang="en-IN" dirty="0"/>
              <a:t>Y-axis (Survival Probability): Probability of patients surviving (OS) over time, ranging from 1.0 (100% survival) down to 0.0 (0% survival).</a:t>
            </a:r>
          </a:p>
          <a:p>
            <a:r>
              <a:rPr lang="en-IN" dirty="0"/>
              <a:t>Blue Line: Patients with High expression of MTOR_PRKCB interaction.</a:t>
            </a:r>
          </a:p>
          <a:p>
            <a:endParaRPr lang="en-IN" dirty="0"/>
          </a:p>
          <a:p>
            <a:r>
              <a:rPr lang="en-IN" dirty="0"/>
              <a:t>Orange Line: Patients with Low expression of MTOR_PRKCB interaction.</a:t>
            </a:r>
          </a:p>
          <a:p>
            <a:endParaRPr lang="en-IN" dirty="0"/>
          </a:p>
          <a:p>
            <a:r>
              <a:rPr lang="en-IN" dirty="0"/>
              <a:t>Shaded Area: Confidence intervals for the survival estimate (usually 95%).</a:t>
            </a:r>
          </a:p>
          <a:p>
            <a:endParaRPr lang="en-IN" dirty="0"/>
          </a:p>
        </p:txBody>
      </p:sp>
    </p:spTree>
    <p:extLst>
      <p:ext uri="{BB962C8B-B14F-4D97-AF65-F5344CB8AC3E}">
        <p14:creationId xmlns:p14="http://schemas.microsoft.com/office/powerpoint/2010/main" val="2215607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B2F63906-7471-497D-43B1-56B88C7B7E24}"/>
              </a:ext>
            </a:extLst>
          </p:cNvPr>
          <p:cNvSpPr txBox="1"/>
          <p:nvPr/>
        </p:nvSpPr>
        <p:spPr>
          <a:xfrm>
            <a:off x="325927" y="1207698"/>
            <a:ext cx="9540815" cy="1754326"/>
          </a:xfrm>
          <a:prstGeom prst="rect">
            <a:avLst/>
          </a:prstGeom>
          <a:noFill/>
        </p:spPr>
        <p:txBody>
          <a:bodyPr wrap="square" rtlCol="0">
            <a:spAutoFit/>
          </a:bodyPr>
          <a:lstStyle/>
          <a:p>
            <a:pPr algn="just"/>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Biomarkers play a crucial role in medical diagnostics, prognosis, and drug discovery. With the advancement of artificial intelligence (AI), machine learning (ML) techniques have shown significant promise in predicting biomarkers from genomic, proteomic, and transcriptomic data. However, the lack of interpretability in AI models poses a challenge in critical fields like healthcare, where transparency and trustworthiness are essential. This project aims to develop a robust AI model for biomarker prediction and enhance its explainability using </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Explainable AI (XAI)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techniques.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3140054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077C91-1206-5969-0B87-3056FCC6F58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4C5024A-15A3-E823-B1B3-6F1D5BF5328E}"/>
              </a:ext>
            </a:extLst>
          </p:cNvPr>
          <p:cNvSpPr txBox="1"/>
          <p:nvPr/>
        </p:nvSpPr>
        <p:spPr>
          <a:xfrm>
            <a:off x="325927" y="248626"/>
            <a:ext cx="7153175"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Survival Prediction :-</a:t>
            </a:r>
          </a:p>
        </p:txBody>
      </p:sp>
      <p:pic>
        <p:nvPicPr>
          <p:cNvPr id="4" name="Picture 3">
            <a:extLst>
              <a:ext uri="{FF2B5EF4-FFF2-40B4-BE49-F238E27FC236}">
                <a16:creationId xmlns:a16="http://schemas.microsoft.com/office/drawing/2014/main" id="{EE37DA8E-7304-1861-72F9-F5A1B8A48D6E}"/>
              </a:ext>
            </a:extLst>
          </p:cNvPr>
          <p:cNvPicPr>
            <a:picLocks noChangeAspect="1"/>
          </p:cNvPicPr>
          <p:nvPr/>
        </p:nvPicPr>
        <p:blipFill>
          <a:blip r:embed="rId2"/>
          <a:stretch>
            <a:fillRect/>
          </a:stretch>
        </p:blipFill>
        <p:spPr>
          <a:xfrm>
            <a:off x="189782" y="1319840"/>
            <a:ext cx="6623768" cy="5011175"/>
          </a:xfrm>
          <a:prstGeom prst="rect">
            <a:avLst/>
          </a:prstGeom>
        </p:spPr>
      </p:pic>
      <p:sp>
        <p:nvSpPr>
          <p:cNvPr id="7" name="TextBox 6">
            <a:extLst>
              <a:ext uri="{FF2B5EF4-FFF2-40B4-BE49-F238E27FC236}">
                <a16:creationId xmlns:a16="http://schemas.microsoft.com/office/drawing/2014/main" id="{F3B23F78-4AD9-BF95-AF65-4D51D47FB241}"/>
              </a:ext>
            </a:extLst>
          </p:cNvPr>
          <p:cNvSpPr txBox="1"/>
          <p:nvPr/>
        </p:nvSpPr>
        <p:spPr>
          <a:xfrm>
            <a:off x="6888911" y="1810479"/>
            <a:ext cx="4612975" cy="4524315"/>
          </a:xfrm>
          <a:prstGeom prst="rect">
            <a:avLst/>
          </a:prstGeom>
          <a:noFill/>
        </p:spPr>
        <p:txBody>
          <a:bodyPr wrap="square">
            <a:spAutoFit/>
          </a:bodyPr>
          <a:lstStyle/>
          <a:p>
            <a:r>
              <a:rPr lang="en-IN" dirty="0"/>
              <a:t>Axes:</a:t>
            </a:r>
          </a:p>
          <a:p>
            <a:r>
              <a:rPr lang="en-IN" dirty="0"/>
              <a:t>X-axis (timeline): Time (in months ) after initial diagnosis or treatment.</a:t>
            </a:r>
          </a:p>
          <a:p>
            <a:endParaRPr lang="en-IN" dirty="0"/>
          </a:p>
          <a:p>
            <a:r>
              <a:rPr lang="en-IN" dirty="0"/>
              <a:t>Y-axis (Survival Probability): Probability that patients have not experienced a defined event (death or recurrence), starting from 1.0 (100%).</a:t>
            </a:r>
          </a:p>
          <a:p>
            <a:endParaRPr lang="en-IN" dirty="0"/>
          </a:p>
          <a:p>
            <a:r>
              <a:rPr lang="en-IN" dirty="0"/>
              <a:t>Legend:</a:t>
            </a:r>
          </a:p>
          <a:p>
            <a:r>
              <a:rPr lang="en-IN" dirty="0"/>
              <a:t>Blue Line: Patients with high expression of the MTOR_PRKCB interaction.</a:t>
            </a:r>
          </a:p>
          <a:p>
            <a:r>
              <a:rPr lang="en-IN" dirty="0"/>
              <a:t>Orange Line: Patients with low expression of the MTOR_PRKCB interaction.</a:t>
            </a:r>
          </a:p>
          <a:p>
            <a:r>
              <a:rPr lang="en-IN" dirty="0"/>
              <a:t>Shaded Areas: Confidence intervals for the survival estimates.</a:t>
            </a:r>
          </a:p>
          <a:p>
            <a:endParaRPr lang="en-IN" dirty="0"/>
          </a:p>
        </p:txBody>
      </p:sp>
    </p:spTree>
    <p:extLst>
      <p:ext uri="{BB962C8B-B14F-4D97-AF65-F5344CB8AC3E}">
        <p14:creationId xmlns:p14="http://schemas.microsoft.com/office/powerpoint/2010/main" val="29353276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882388-BA0E-7CC8-9D3D-A26386021D5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6471105-686C-D454-C0CE-422E8980E55D}"/>
              </a:ext>
            </a:extLst>
          </p:cNvPr>
          <p:cNvSpPr txBox="1"/>
          <p:nvPr/>
        </p:nvSpPr>
        <p:spPr>
          <a:xfrm>
            <a:off x="325927" y="248626"/>
            <a:ext cx="7153175"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Survival Prediction :-</a:t>
            </a:r>
          </a:p>
        </p:txBody>
      </p:sp>
      <p:pic>
        <p:nvPicPr>
          <p:cNvPr id="5" name="Picture 4">
            <a:extLst>
              <a:ext uri="{FF2B5EF4-FFF2-40B4-BE49-F238E27FC236}">
                <a16:creationId xmlns:a16="http://schemas.microsoft.com/office/drawing/2014/main" id="{A53C1F8C-D359-E2B9-84AA-436F3A46A116}"/>
              </a:ext>
            </a:extLst>
          </p:cNvPr>
          <p:cNvPicPr>
            <a:picLocks noChangeAspect="1"/>
          </p:cNvPicPr>
          <p:nvPr/>
        </p:nvPicPr>
        <p:blipFill>
          <a:blip r:embed="rId2"/>
          <a:stretch>
            <a:fillRect/>
          </a:stretch>
        </p:blipFill>
        <p:spPr>
          <a:xfrm>
            <a:off x="77639" y="1945564"/>
            <a:ext cx="6396560" cy="4798852"/>
          </a:xfrm>
          <a:prstGeom prst="rect">
            <a:avLst/>
          </a:prstGeom>
        </p:spPr>
      </p:pic>
      <p:sp>
        <p:nvSpPr>
          <p:cNvPr id="8" name="TextBox 7">
            <a:extLst>
              <a:ext uri="{FF2B5EF4-FFF2-40B4-BE49-F238E27FC236}">
                <a16:creationId xmlns:a16="http://schemas.microsoft.com/office/drawing/2014/main" id="{9DEBAB20-4CA1-5593-8CA0-67D6E91F7089}"/>
              </a:ext>
            </a:extLst>
          </p:cNvPr>
          <p:cNvSpPr txBox="1"/>
          <p:nvPr/>
        </p:nvSpPr>
        <p:spPr>
          <a:xfrm>
            <a:off x="528368" y="919671"/>
            <a:ext cx="9322998" cy="646331"/>
          </a:xfrm>
          <a:prstGeom prst="rect">
            <a:avLst/>
          </a:prstGeom>
          <a:noFill/>
        </p:spPr>
        <p:txBody>
          <a:bodyPr wrap="square">
            <a:spAutoFit/>
          </a:bodyPr>
          <a:lstStyle/>
          <a:p>
            <a:r>
              <a:rPr lang="en-IN" dirty="0"/>
              <a:t>Kaplan-Meier curve comparing Disease-Free Survival (DFS) between two groups based on MTOR_PRKCB expression levels (High vs. Low).</a:t>
            </a:r>
          </a:p>
        </p:txBody>
      </p:sp>
      <p:sp>
        <p:nvSpPr>
          <p:cNvPr id="10" name="TextBox 9">
            <a:extLst>
              <a:ext uri="{FF2B5EF4-FFF2-40B4-BE49-F238E27FC236}">
                <a16:creationId xmlns:a16="http://schemas.microsoft.com/office/drawing/2014/main" id="{F0172D1A-3671-042D-EE18-095235FBDAC0}"/>
              </a:ext>
            </a:extLst>
          </p:cNvPr>
          <p:cNvSpPr txBox="1"/>
          <p:nvPr/>
        </p:nvSpPr>
        <p:spPr>
          <a:xfrm>
            <a:off x="6858000" y="1466027"/>
            <a:ext cx="3793466" cy="5078313"/>
          </a:xfrm>
          <a:prstGeom prst="rect">
            <a:avLst/>
          </a:prstGeom>
          <a:noFill/>
        </p:spPr>
        <p:txBody>
          <a:bodyPr wrap="square">
            <a:spAutoFit/>
          </a:bodyPr>
          <a:lstStyle/>
          <a:p>
            <a:r>
              <a:rPr lang="en-IN" dirty="0"/>
              <a:t>Y-axis :</a:t>
            </a:r>
          </a:p>
          <a:p>
            <a:r>
              <a:rPr lang="en-IN" dirty="0"/>
              <a:t>Represents the probability of remaining disease-free (DFS) ranging from 0.0 (0%) to 1.0 (100%).</a:t>
            </a:r>
          </a:p>
          <a:p>
            <a:endParaRPr lang="en-IN" dirty="0"/>
          </a:p>
          <a:p>
            <a:r>
              <a:rPr lang="en-IN" dirty="0"/>
              <a:t>X-axis (Bottom):</a:t>
            </a:r>
          </a:p>
          <a:p>
            <a:r>
              <a:rPr lang="en-IN" dirty="0"/>
              <a:t>Shows time (in months) from the start of observation.</a:t>
            </a:r>
          </a:p>
          <a:p>
            <a:r>
              <a:rPr lang="en-IN" dirty="0"/>
              <a:t>The timeline extends up to ~250 months.</a:t>
            </a:r>
          </a:p>
          <a:p>
            <a:endParaRPr lang="en-IN" dirty="0"/>
          </a:p>
          <a:p>
            <a:r>
              <a:rPr lang="en-IN" dirty="0" err="1"/>
              <a:t>Colored</a:t>
            </a:r>
            <a:r>
              <a:rPr lang="en-IN" dirty="0"/>
              <a:t> Lines:</a:t>
            </a:r>
          </a:p>
          <a:p>
            <a:r>
              <a:rPr lang="en-IN" dirty="0"/>
              <a:t>MTOR_PRKCB High (e.g., red line): Patients with high expression of the MTOR_PRKCB gene signature.</a:t>
            </a:r>
          </a:p>
          <a:p>
            <a:endParaRPr lang="en-IN" dirty="0"/>
          </a:p>
          <a:p>
            <a:r>
              <a:rPr lang="en-IN" dirty="0"/>
              <a:t>MTOR_PRKCB Low (e.g., blue line): Patients with low expression.</a:t>
            </a:r>
          </a:p>
        </p:txBody>
      </p:sp>
    </p:spTree>
    <p:extLst>
      <p:ext uri="{BB962C8B-B14F-4D97-AF65-F5344CB8AC3E}">
        <p14:creationId xmlns:p14="http://schemas.microsoft.com/office/powerpoint/2010/main" val="11698014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0EEEEA-31E0-E1B1-E0DE-14E2101A68E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207D18A-9E4E-C5BB-15F1-5F2A9A29A3F0}"/>
              </a:ext>
            </a:extLst>
          </p:cNvPr>
          <p:cNvSpPr txBox="1"/>
          <p:nvPr/>
        </p:nvSpPr>
        <p:spPr>
          <a:xfrm>
            <a:off x="325927" y="248626"/>
            <a:ext cx="7153175"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Survival Prediction :-</a:t>
            </a:r>
          </a:p>
        </p:txBody>
      </p:sp>
      <p:pic>
        <p:nvPicPr>
          <p:cNvPr id="4" name="Picture 3">
            <a:extLst>
              <a:ext uri="{FF2B5EF4-FFF2-40B4-BE49-F238E27FC236}">
                <a16:creationId xmlns:a16="http://schemas.microsoft.com/office/drawing/2014/main" id="{54B69783-BA5A-F4EC-3F52-4B4ADCC16454}"/>
              </a:ext>
            </a:extLst>
          </p:cNvPr>
          <p:cNvPicPr>
            <a:picLocks noChangeAspect="1"/>
          </p:cNvPicPr>
          <p:nvPr/>
        </p:nvPicPr>
        <p:blipFill>
          <a:blip r:embed="rId2"/>
          <a:stretch>
            <a:fillRect/>
          </a:stretch>
        </p:blipFill>
        <p:spPr>
          <a:xfrm>
            <a:off x="170675" y="1901174"/>
            <a:ext cx="5735544" cy="4237110"/>
          </a:xfrm>
          <a:prstGeom prst="rect">
            <a:avLst/>
          </a:prstGeom>
        </p:spPr>
      </p:pic>
      <p:sp>
        <p:nvSpPr>
          <p:cNvPr id="7" name="TextBox 6">
            <a:extLst>
              <a:ext uri="{FF2B5EF4-FFF2-40B4-BE49-F238E27FC236}">
                <a16:creationId xmlns:a16="http://schemas.microsoft.com/office/drawing/2014/main" id="{87A0131B-B165-6F40-75B9-A332144215B7}"/>
              </a:ext>
            </a:extLst>
          </p:cNvPr>
          <p:cNvSpPr txBox="1"/>
          <p:nvPr/>
        </p:nvSpPr>
        <p:spPr>
          <a:xfrm>
            <a:off x="450730" y="1044122"/>
            <a:ext cx="9072832" cy="646331"/>
          </a:xfrm>
          <a:prstGeom prst="rect">
            <a:avLst/>
          </a:prstGeom>
          <a:noFill/>
        </p:spPr>
        <p:txBody>
          <a:bodyPr wrap="square">
            <a:spAutoFit/>
          </a:bodyPr>
          <a:lstStyle/>
          <a:p>
            <a:r>
              <a:rPr lang="en-IN" dirty="0"/>
              <a:t>Box plot  comparing Overall Survival (OS) Risk Scores across two cancer </a:t>
            </a:r>
            <a:r>
              <a:rPr lang="en-IN" dirty="0" err="1"/>
              <a:t>subtypes:LUAD</a:t>
            </a:r>
            <a:r>
              <a:rPr lang="en-IN" dirty="0"/>
              <a:t> and LUSC.</a:t>
            </a:r>
          </a:p>
        </p:txBody>
      </p:sp>
      <p:sp>
        <p:nvSpPr>
          <p:cNvPr id="9" name="TextBox 8">
            <a:extLst>
              <a:ext uri="{FF2B5EF4-FFF2-40B4-BE49-F238E27FC236}">
                <a16:creationId xmlns:a16="http://schemas.microsoft.com/office/drawing/2014/main" id="{B9EC493D-3C7A-7519-212B-78C00189261D}"/>
              </a:ext>
            </a:extLst>
          </p:cNvPr>
          <p:cNvSpPr txBox="1"/>
          <p:nvPr/>
        </p:nvSpPr>
        <p:spPr>
          <a:xfrm>
            <a:off x="6096000" y="2311569"/>
            <a:ext cx="5377130" cy="3416320"/>
          </a:xfrm>
          <a:prstGeom prst="rect">
            <a:avLst/>
          </a:prstGeom>
          <a:noFill/>
        </p:spPr>
        <p:txBody>
          <a:bodyPr wrap="square">
            <a:spAutoFit/>
          </a:bodyPr>
          <a:lstStyle/>
          <a:p>
            <a:r>
              <a:rPr lang="en-IN" dirty="0"/>
              <a:t>Y-axis :</a:t>
            </a:r>
          </a:p>
          <a:p>
            <a:r>
              <a:rPr lang="en-IN" dirty="0"/>
              <a:t>Represents the OS Risk Score, a numerical value (possibly derived from a prognostic model or gene signature).</a:t>
            </a:r>
          </a:p>
          <a:p>
            <a:r>
              <a:rPr lang="en-IN" dirty="0"/>
              <a:t>Scores range from -0.4 (low risk) to 0.3 (high risk), where:</a:t>
            </a:r>
          </a:p>
          <a:p>
            <a:r>
              <a:rPr lang="en-IN" dirty="0"/>
              <a:t>Higher scores may correlate with worse overall survival (higher risk of death).</a:t>
            </a:r>
          </a:p>
          <a:p>
            <a:r>
              <a:rPr lang="en-IN" dirty="0"/>
              <a:t>Lower/negative scores may indicate better prognosis.</a:t>
            </a:r>
          </a:p>
          <a:p>
            <a:endParaRPr lang="en-IN" dirty="0"/>
          </a:p>
          <a:p>
            <a:r>
              <a:rPr lang="en-IN" dirty="0"/>
              <a:t>X-axis:</a:t>
            </a:r>
          </a:p>
          <a:p>
            <a:r>
              <a:rPr lang="en-IN" dirty="0"/>
              <a:t>Labels the two cancer subtypes: UAD and LUSC.</a:t>
            </a:r>
          </a:p>
        </p:txBody>
      </p:sp>
    </p:spTree>
    <p:extLst>
      <p:ext uri="{BB962C8B-B14F-4D97-AF65-F5344CB8AC3E}">
        <p14:creationId xmlns:p14="http://schemas.microsoft.com/office/powerpoint/2010/main" val="22627865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2DD19F-9B8E-14D1-2E4A-87FC810FDE3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B51E6BB-E06D-F389-45BC-647ABFCBB4A0}"/>
              </a:ext>
            </a:extLst>
          </p:cNvPr>
          <p:cNvSpPr txBox="1"/>
          <p:nvPr/>
        </p:nvSpPr>
        <p:spPr>
          <a:xfrm>
            <a:off x="325927" y="248626"/>
            <a:ext cx="7153175"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Survival Prediction :-</a:t>
            </a:r>
          </a:p>
        </p:txBody>
      </p:sp>
      <p:pic>
        <p:nvPicPr>
          <p:cNvPr id="5" name="Picture 4">
            <a:extLst>
              <a:ext uri="{FF2B5EF4-FFF2-40B4-BE49-F238E27FC236}">
                <a16:creationId xmlns:a16="http://schemas.microsoft.com/office/drawing/2014/main" id="{910F0ED3-8C10-0080-8D61-8C25168BC746}"/>
              </a:ext>
            </a:extLst>
          </p:cNvPr>
          <p:cNvPicPr>
            <a:picLocks noChangeAspect="1"/>
          </p:cNvPicPr>
          <p:nvPr/>
        </p:nvPicPr>
        <p:blipFill>
          <a:blip r:embed="rId2"/>
          <a:stretch>
            <a:fillRect/>
          </a:stretch>
        </p:blipFill>
        <p:spPr>
          <a:xfrm>
            <a:off x="0" y="1837936"/>
            <a:ext cx="5965412" cy="4475352"/>
          </a:xfrm>
          <a:prstGeom prst="rect">
            <a:avLst/>
          </a:prstGeom>
        </p:spPr>
      </p:pic>
      <p:sp>
        <p:nvSpPr>
          <p:cNvPr id="6" name="TextBox 5">
            <a:extLst>
              <a:ext uri="{FF2B5EF4-FFF2-40B4-BE49-F238E27FC236}">
                <a16:creationId xmlns:a16="http://schemas.microsoft.com/office/drawing/2014/main" id="{94FCC3D4-F1DB-9F96-EDDF-6AA0FAED3FC6}"/>
              </a:ext>
            </a:extLst>
          </p:cNvPr>
          <p:cNvSpPr txBox="1"/>
          <p:nvPr/>
        </p:nvSpPr>
        <p:spPr>
          <a:xfrm>
            <a:off x="325927" y="861763"/>
            <a:ext cx="6547449" cy="369332"/>
          </a:xfrm>
          <a:prstGeom prst="rect">
            <a:avLst/>
          </a:prstGeom>
          <a:noFill/>
        </p:spPr>
        <p:txBody>
          <a:bodyPr wrap="square" rtlCol="0">
            <a:spAutoFit/>
          </a:bodyPr>
          <a:lstStyle/>
          <a:p>
            <a:r>
              <a:rPr lang="en-IN" dirty="0"/>
              <a:t>Risk score density plot for </a:t>
            </a:r>
            <a:r>
              <a:rPr lang="en-IN" b="1" dirty="0"/>
              <a:t>Overall Survival vs. Disease Free Survival</a:t>
            </a:r>
            <a:endParaRPr lang="en-IN" dirty="0"/>
          </a:p>
        </p:txBody>
      </p:sp>
      <p:sp>
        <p:nvSpPr>
          <p:cNvPr id="8" name="TextBox 7">
            <a:extLst>
              <a:ext uri="{FF2B5EF4-FFF2-40B4-BE49-F238E27FC236}">
                <a16:creationId xmlns:a16="http://schemas.microsoft.com/office/drawing/2014/main" id="{1E0FE360-9B4E-9533-E362-84944595BA0D}"/>
              </a:ext>
            </a:extLst>
          </p:cNvPr>
          <p:cNvSpPr txBox="1"/>
          <p:nvPr/>
        </p:nvSpPr>
        <p:spPr>
          <a:xfrm>
            <a:off x="6374417" y="2009955"/>
            <a:ext cx="4864714" cy="4524315"/>
          </a:xfrm>
          <a:prstGeom prst="rect">
            <a:avLst/>
          </a:prstGeom>
          <a:noFill/>
        </p:spPr>
        <p:txBody>
          <a:bodyPr wrap="square">
            <a:spAutoFit/>
          </a:bodyPr>
          <a:lstStyle/>
          <a:p>
            <a:r>
              <a:rPr lang="en-IN" dirty="0"/>
              <a:t>Y-axis ( "Frequency"):</a:t>
            </a:r>
          </a:p>
          <a:p>
            <a:r>
              <a:rPr lang="en-IN" dirty="0"/>
              <a:t>Represents the number (or proportion) of patients falling into each risk score bin.</a:t>
            </a:r>
          </a:p>
          <a:p>
            <a:r>
              <a:rPr lang="en-IN" dirty="0"/>
              <a:t>Labels suggest counts or density.</a:t>
            </a:r>
          </a:p>
          <a:p>
            <a:r>
              <a:rPr lang="en-IN" dirty="0"/>
              <a:t>X-axis (- "Risk Score"):</a:t>
            </a:r>
          </a:p>
          <a:p>
            <a:r>
              <a:rPr lang="en-IN" dirty="0"/>
              <a:t>Shows the risk score values, ranging from -0.6 to 0.0 (negative scores may indicate better prognosis).</a:t>
            </a:r>
          </a:p>
          <a:p>
            <a:endParaRPr lang="en-IN" dirty="0"/>
          </a:p>
          <a:p>
            <a:r>
              <a:rPr lang="en-IN" dirty="0"/>
              <a:t>Two Distributions:</a:t>
            </a:r>
          </a:p>
          <a:p>
            <a:endParaRPr lang="en-IN" dirty="0"/>
          </a:p>
          <a:p>
            <a:r>
              <a:rPr lang="en-IN" dirty="0"/>
              <a:t>OS Risk (Overall Survival): Blue curve showing risk scores predicting death.</a:t>
            </a:r>
          </a:p>
          <a:p>
            <a:endParaRPr lang="en-IN" dirty="0"/>
          </a:p>
          <a:p>
            <a:r>
              <a:rPr lang="en-IN" dirty="0"/>
              <a:t>DFS Risk (Disease-Free Survival): Red showing scores predicting recurrence/progression.</a:t>
            </a:r>
          </a:p>
        </p:txBody>
      </p:sp>
    </p:spTree>
    <p:extLst>
      <p:ext uri="{BB962C8B-B14F-4D97-AF65-F5344CB8AC3E}">
        <p14:creationId xmlns:p14="http://schemas.microsoft.com/office/powerpoint/2010/main" val="25418149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6A494A-CF06-A3C7-DE58-CBBECE1480E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32979E9-E877-4EEA-F8BD-A4B666CBB8C5}"/>
              </a:ext>
            </a:extLst>
          </p:cNvPr>
          <p:cNvSpPr txBox="1"/>
          <p:nvPr/>
        </p:nvSpPr>
        <p:spPr>
          <a:xfrm>
            <a:off x="325927" y="248626"/>
            <a:ext cx="7153175"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Survival Prediction :-</a:t>
            </a:r>
          </a:p>
        </p:txBody>
      </p:sp>
      <p:pic>
        <p:nvPicPr>
          <p:cNvPr id="4" name="Picture 3">
            <a:extLst>
              <a:ext uri="{FF2B5EF4-FFF2-40B4-BE49-F238E27FC236}">
                <a16:creationId xmlns:a16="http://schemas.microsoft.com/office/drawing/2014/main" id="{A80A4AB8-13C9-289F-20BD-6C01CD45F5C9}"/>
              </a:ext>
            </a:extLst>
          </p:cNvPr>
          <p:cNvPicPr>
            <a:picLocks noChangeAspect="1"/>
          </p:cNvPicPr>
          <p:nvPr/>
        </p:nvPicPr>
        <p:blipFill>
          <a:blip r:embed="rId2"/>
          <a:stretch>
            <a:fillRect/>
          </a:stretch>
        </p:blipFill>
        <p:spPr>
          <a:xfrm>
            <a:off x="103518" y="2020402"/>
            <a:ext cx="6941850" cy="4150846"/>
          </a:xfrm>
          <a:prstGeom prst="rect">
            <a:avLst/>
          </a:prstGeom>
        </p:spPr>
      </p:pic>
      <p:sp>
        <p:nvSpPr>
          <p:cNvPr id="6" name="TextBox 5">
            <a:extLst>
              <a:ext uri="{FF2B5EF4-FFF2-40B4-BE49-F238E27FC236}">
                <a16:creationId xmlns:a16="http://schemas.microsoft.com/office/drawing/2014/main" id="{7D41BB36-3958-E6C4-10A7-CA210E76F8FF}"/>
              </a:ext>
            </a:extLst>
          </p:cNvPr>
          <p:cNvSpPr txBox="1"/>
          <p:nvPr/>
        </p:nvSpPr>
        <p:spPr>
          <a:xfrm>
            <a:off x="422694" y="983411"/>
            <a:ext cx="5098212" cy="646331"/>
          </a:xfrm>
          <a:prstGeom prst="rect">
            <a:avLst/>
          </a:prstGeom>
          <a:noFill/>
        </p:spPr>
        <p:txBody>
          <a:bodyPr wrap="square" rtlCol="0">
            <a:spAutoFit/>
          </a:bodyPr>
          <a:lstStyle/>
          <a:p>
            <a:r>
              <a:rPr lang="en-IN" b="1" dirty="0"/>
              <a:t>Overall Survival </a:t>
            </a:r>
            <a:r>
              <a:rPr lang="en-IN" dirty="0"/>
              <a:t>prediction in months by subtype LUAD and LUSC. </a:t>
            </a:r>
            <a:endParaRPr lang="en-IN" b="1" dirty="0"/>
          </a:p>
        </p:txBody>
      </p:sp>
      <p:sp>
        <p:nvSpPr>
          <p:cNvPr id="9" name="TextBox 8">
            <a:extLst>
              <a:ext uri="{FF2B5EF4-FFF2-40B4-BE49-F238E27FC236}">
                <a16:creationId xmlns:a16="http://schemas.microsoft.com/office/drawing/2014/main" id="{8BF39A61-6D56-A877-F910-09E07290003D}"/>
              </a:ext>
            </a:extLst>
          </p:cNvPr>
          <p:cNvSpPr txBox="1"/>
          <p:nvPr/>
        </p:nvSpPr>
        <p:spPr>
          <a:xfrm>
            <a:off x="422694" y="1605684"/>
            <a:ext cx="2620274" cy="646331"/>
          </a:xfrm>
          <a:prstGeom prst="rect">
            <a:avLst/>
          </a:prstGeom>
          <a:noFill/>
        </p:spPr>
        <p:txBody>
          <a:bodyPr wrap="square">
            <a:spAutoFit/>
          </a:bodyPr>
          <a:lstStyle/>
          <a:p>
            <a:r>
              <a:rPr lang="en-IN" dirty="0"/>
              <a:t>Blue: LUAD (subtype 0)</a:t>
            </a:r>
          </a:p>
          <a:p>
            <a:r>
              <a:rPr lang="en-IN" dirty="0"/>
              <a:t>Orange: LUSC (subtype 1)</a:t>
            </a:r>
          </a:p>
        </p:txBody>
      </p:sp>
      <p:sp>
        <p:nvSpPr>
          <p:cNvPr id="11" name="TextBox 10">
            <a:extLst>
              <a:ext uri="{FF2B5EF4-FFF2-40B4-BE49-F238E27FC236}">
                <a16:creationId xmlns:a16="http://schemas.microsoft.com/office/drawing/2014/main" id="{382DE599-7536-40BE-BDB2-5A4BB25709B6}"/>
              </a:ext>
            </a:extLst>
          </p:cNvPr>
          <p:cNvSpPr txBox="1"/>
          <p:nvPr/>
        </p:nvSpPr>
        <p:spPr>
          <a:xfrm>
            <a:off x="7121824" y="1873753"/>
            <a:ext cx="4966658" cy="3970318"/>
          </a:xfrm>
          <a:prstGeom prst="rect">
            <a:avLst/>
          </a:prstGeom>
          <a:noFill/>
        </p:spPr>
        <p:txBody>
          <a:bodyPr wrap="square">
            <a:spAutoFit/>
          </a:bodyPr>
          <a:lstStyle/>
          <a:p>
            <a:r>
              <a:rPr lang="en-IN" dirty="0"/>
              <a:t>Kernel Density Estimate (KDE) curves (smoothed histograms) showing the distribution of survival probabilities for each subtype at three time points.</a:t>
            </a:r>
          </a:p>
          <a:p>
            <a:endParaRPr lang="en-IN" dirty="0"/>
          </a:p>
          <a:p>
            <a:r>
              <a:rPr lang="en-IN" dirty="0"/>
              <a:t>X-axis:</a:t>
            </a:r>
          </a:p>
          <a:p>
            <a:endParaRPr lang="en-IN" dirty="0"/>
          </a:p>
          <a:p>
            <a:r>
              <a:rPr lang="en-IN" dirty="0"/>
              <a:t>Survival Probability (ranging from 0.3 to 0.9), representing the predicted probability of surviving to 12, 36, or 60 months.</a:t>
            </a:r>
          </a:p>
          <a:p>
            <a:endParaRPr lang="en-IN" dirty="0"/>
          </a:p>
          <a:p>
            <a:r>
              <a:rPr lang="en-IN" dirty="0"/>
              <a:t>Y-axis:</a:t>
            </a:r>
          </a:p>
          <a:p>
            <a:endParaRPr lang="en-IN" dirty="0"/>
          </a:p>
          <a:p>
            <a:r>
              <a:rPr lang="en-IN" dirty="0"/>
              <a:t>Density (relative likelihood of a given survival probability occurring in each subtype).</a:t>
            </a:r>
          </a:p>
        </p:txBody>
      </p:sp>
    </p:spTree>
    <p:extLst>
      <p:ext uri="{BB962C8B-B14F-4D97-AF65-F5344CB8AC3E}">
        <p14:creationId xmlns:p14="http://schemas.microsoft.com/office/powerpoint/2010/main" val="20810166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1"/>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Conclusion</a:t>
            </a:r>
          </a:p>
        </p:txBody>
      </p:sp>
      <p:sp>
        <p:nvSpPr>
          <p:cNvPr id="6" name="TextBox 5">
            <a:extLst>
              <a:ext uri="{FF2B5EF4-FFF2-40B4-BE49-F238E27FC236}">
                <a16:creationId xmlns:a16="http://schemas.microsoft.com/office/drawing/2014/main" id="{F3ED5C8A-C54E-FBB7-A90C-F908C708EEC9}"/>
              </a:ext>
            </a:extLst>
          </p:cNvPr>
          <p:cNvSpPr txBox="1"/>
          <p:nvPr/>
        </p:nvSpPr>
        <p:spPr>
          <a:xfrm>
            <a:off x="325927" y="870639"/>
            <a:ext cx="9456428" cy="2585323"/>
          </a:xfrm>
          <a:prstGeom prst="rect">
            <a:avLst/>
          </a:prstGeom>
          <a:noFill/>
        </p:spPr>
        <p:txBody>
          <a:bodyPr wrap="square">
            <a:spAutoFit/>
          </a:bodyPr>
          <a:lstStyle/>
          <a:p>
            <a:r>
              <a:rPr lang="en-US" dirty="0"/>
              <a:t>Genes that appear in both SHAP (global) and LIME (local) with high impact—like </a:t>
            </a:r>
            <a:r>
              <a:rPr lang="en-US" b="1" dirty="0"/>
              <a:t>UBE2Q2P2</a:t>
            </a:r>
            <a:r>
              <a:rPr lang="en-US" dirty="0"/>
              <a:t>—are particularly promising for further study as </a:t>
            </a:r>
            <a:r>
              <a:rPr lang="en-US" b="1" dirty="0"/>
              <a:t>potential biomarkers</a:t>
            </a:r>
            <a:r>
              <a:rPr lang="en-US" dirty="0"/>
              <a:t> or </a:t>
            </a:r>
            <a:r>
              <a:rPr lang="en-US" b="1" dirty="0"/>
              <a:t>predictive features</a:t>
            </a:r>
            <a:r>
              <a:rPr lang="en-US" dirty="0"/>
              <a:t> for the classification task (LUAD vs LUSC) in </a:t>
            </a:r>
            <a:r>
              <a:rPr lang="en-US" dirty="0" err="1"/>
              <a:t>RNASeq</a:t>
            </a:r>
            <a:r>
              <a:rPr lang="en-US" dirty="0"/>
              <a:t> data. </a:t>
            </a:r>
          </a:p>
          <a:p>
            <a:endParaRPr lang="en-US" dirty="0"/>
          </a:p>
          <a:p>
            <a:r>
              <a:rPr lang="en-IN" dirty="0"/>
              <a:t>Key Genes in SHAP &amp; LIME for CAN+DNA data:</a:t>
            </a:r>
          </a:p>
          <a:p>
            <a:r>
              <a:rPr lang="en-IN" dirty="0"/>
              <a:t>ACAP3: Cytoskeletal regulator, potential cancer progression link</a:t>
            </a:r>
          </a:p>
          <a:p>
            <a:r>
              <a:rPr lang="en-IN" dirty="0"/>
              <a:t>ISG15: Immune response gene, upregulated in infections/cancers</a:t>
            </a:r>
          </a:p>
          <a:p>
            <a:r>
              <a:rPr lang="en-IN" dirty="0"/>
              <a:t>MIR200A: EMT suppressor, downregulated in aggressive </a:t>
            </a:r>
            <a:r>
              <a:rPr lang="en-IN" dirty="0" err="1"/>
              <a:t>tumors</a:t>
            </a:r>
            <a:endParaRPr lang="en-IN" dirty="0"/>
          </a:p>
          <a:p>
            <a:r>
              <a:rPr lang="en-IN" dirty="0"/>
              <a:t>Consistent in global (SHAP) &amp; local (LIME) explanations → Biologically validated targets.</a:t>
            </a:r>
          </a:p>
        </p:txBody>
      </p:sp>
    </p:spTree>
    <p:extLst>
      <p:ext uri="{BB962C8B-B14F-4D97-AF65-F5344CB8AC3E}">
        <p14:creationId xmlns:p14="http://schemas.microsoft.com/office/powerpoint/2010/main" val="38714161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Reference</a:t>
            </a: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1150104"/>
            <a:ext cx="9901002" cy="2215991"/>
          </a:xfrm>
          <a:prstGeom prst="rect">
            <a:avLst/>
          </a:prstGeom>
          <a:noFill/>
        </p:spPr>
        <p:txBody>
          <a:bodyPr wrap="square" rtlCol="0">
            <a:spAutoFit/>
          </a:bodyPr>
          <a:lstStyle/>
          <a:p>
            <a:r>
              <a:rPr lang="en-IN" sz="2000" b="0" i="0" dirty="0">
                <a:solidFill>
                  <a:srgbClr val="212121"/>
                </a:solidFill>
                <a:effectLst/>
                <a:latin typeface="BlinkMacSystemFont"/>
              </a:rPr>
              <a:t>Dwivedi K, Rajpal A, Rajpal S, Kumar V, Agarwal M, Kumar N. Enlightening the path to NSCLC biomarkers: Utilizing the power of XAI-guided deep learning. </a:t>
            </a:r>
            <a:r>
              <a:rPr lang="en-IN" sz="2000" b="0" i="0" dirty="0" err="1">
                <a:solidFill>
                  <a:srgbClr val="212121"/>
                </a:solidFill>
                <a:effectLst/>
                <a:latin typeface="BlinkMacSystemFont"/>
              </a:rPr>
              <a:t>Comput</a:t>
            </a:r>
            <a:r>
              <a:rPr lang="en-IN" sz="2000" b="0" i="0" dirty="0">
                <a:solidFill>
                  <a:srgbClr val="212121"/>
                </a:solidFill>
                <a:effectLst/>
                <a:latin typeface="BlinkMacSystemFont"/>
              </a:rPr>
              <a:t> Methods Programs Biomed. 2024 Jan;243:107864. </a:t>
            </a:r>
            <a:r>
              <a:rPr lang="en-IN" sz="2000" b="0" i="0" dirty="0" err="1">
                <a:solidFill>
                  <a:srgbClr val="212121"/>
                </a:solidFill>
                <a:effectLst/>
                <a:latin typeface="BlinkMacSystemFont"/>
              </a:rPr>
              <a:t>doi</a:t>
            </a:r>
            <a:r>
              <a:rPr lang="en-IN" sz="2000" b="0" i="0" dirty="0">
                <a:solidFill>
                  <a:srgbClr val="212121"/>
                </a:solidFill>
                <a:effectLst/>
                <a:latin typeface="BlinkMacSystemFont"/>
              </a:rPr>
              <a:t>: 10.1016/j.cmpb.2023.107864. </a:t>
            </a:r>
            <a:r>
              <a:rPr lang="en-IN" sz="2000" b="0" i="0" dirty="0" err="1">
                <a:solidFill>
                  <a:srgbClr val="212121"/>
                </a:solidFill>
                <a:effectLst/>
                <a:latin typeface="BlinkMacSystemFont"/>
              </a:rPr>
              <a:t>Epub</a:t>
            </a:r>
            <a:r>
              <a:rPr lang="en-IN" sz="2000" b="0" i="0" dirty="0">
                <a:solidFill>
                  <a:srgbClr val="212121"/>
                </a:solidFill>
                <a:effectLst/>
                <a:latin typeface="BlinkMacSystemFont"/>
              </a:rPr>
              <a:t> 2023 Oct 20. PMID: 37866126. Link: https://pubmed.ncbi.nlm.nih.gov/37866126/</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90812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Dataset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995458"/>
            <a:ext cx="9901002" cy="4678204"/>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lusc_tcga_pan_can_atlas_2018,</a:t>
            </a:r>
            <a:r>
              <a:rPr lang="en-US" sz="2000" dirty="0">
                <a:solidFill>
                  <a:srgbClr val="FF0000"/>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luad_tcga_pan_can_atlas_2018</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Source: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hlinkClick r:id="rId2"/>
              </a:rPr>
              <a:t>https://www.cbioportal.org/study/summary?id=luad_tcga_pan_can_atlas_2018</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hlinkClick r:id="rId3"/>
              </a:rPr>
              <a:t>https://www.cbioportal.org/study/summary?id=lusc_tcga_pan_can_atlas_2018</a:t>
            </a: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b="1" dirty="0"/>
              <a:t>LUAD</a:t>
            </a:r>
            <a:r>
              <a:rPr lang="en-US" sz="2000" dirty="0"/>
              <a:t> and </a:t>
            </a:r>
            <a:r>
              <a:rPr lang="en-US" sz="2000" b="1" dirty="0"/>
              <a:t>LUSC</a:t>
            </a:r>
            <a:r>
              <a:rPr lang="en-US" sz="2000" dirty="0"/>
              <a:t> are two major subtypes of </a:t>
            </a:r>
            <a:r>
              <a:rPr lang="en-US" sz="2000" b="1" dirty="0"/>
              <a:t>non-small cell lung cancer (NSCLC)</a:t>
            </a:r>
            <a:r>
              <a:rPr lang="en-US" sz="2000" dirty="0"/>
              <a:t>:</a:t>
            </a:r>
          </a:p>
          <a:p>
            <a:endParaRPr lang="en-US" sz="2000" dirty="0"/>
          </a:p>
          <a:p>
            <a:pPr>
              <a:buNone/>
            </a:pPr>
            <a:r>
              <a:rPr lang="en-US" sz="2000" b="1" dirty="0"/>
              <a:t>LUAD – Lung Adenocarcinoma</a:t>
            </a:r>
          </a:p>
          <a:p>
            <a:pPr>
              <a:buFont typeface="Arial" panose="020B0604020202020204" pitchFamily="34" charset="0"/>
              <a:buChar char="•"/>
            </a:pPr>
            <a:r>
              <a:rPr lang="en-US" sz="2000" dirty="0"/>
              <a:t>Most common type of NSCLC</a:t>
            </a:r>
          </a:p>
          <a:p>
            <a:pPr>
              <a:buFont typeface="Arial" panose="020B0604020202020204" pitchFamily="34" charset="0"/>
              <a:buChar char="•"/>
            </a:pPr>
            <a:r>
              <a:rPr lang="en-US" sz="2000" dirty="0"/>
              <a:t>Arises from </a:t>
            </a:r>
            <a:r>
              <a:rPr lang="en-US" sz="2000" b="1" dirty="0"/>
              <a:t>glandular (mucus-secreting) cells</a:t>
            </a:r>
            <a:r>
              <a:rPr lang="en-US" sz="2000" dirty="0"/>
              <a:t> in the outer part of the lungs</a:t>
            </a:r>
          </a:p>
          <a:p>
            <a:pPr>
              <a:buFont typeface="Arial" panose="020B0604020202020204" pitchFamily="34" charset="0"/>
              <a:buChar char="•"/>
            </a:pPr>
            <a:r>
              <a:rPr lang="en-US" sz="2000" dirty="0"/>
              <a:t>Often found in </a:t>
            </a:r>
            <a:r>
              <a:rPr lang="en-US" sz="2000" b="1" dirty="0"/>
              <a:t>non-smokers</a:t>
            </a:r>
            <a:r>
              <a:rPr lang="en-US" sz="2000" dirty="0"/>
              <a:t> as well as smokers</a:t>
            </a:r>
          </a:p>
          <a:p>
            <a:pPr>
              <a:buFont typeface="Arial" panose="020B0604020202020204" pitchFamily="34" charset="0"/>
              <a:buChar char="•"/>
            </a:pPr>
            <a:r>
              <a:rPr lang="en-US" sz="2000" dirty="0"/>
              <a:t>Generally grows </a:t>
            </a:r>
            <a:r>
              <a:rPr lang="en-US" sz="2000" b="1" dirty="0"/>
              <a:t>slower</a:t>
            </a:r>
            <a:r>
              <a:rPr lang="en-US" sz="2000" dirty="0"/>
              <a:t> and tends to be detected earlier</a:t>
            </a: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9667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A34824-EF07-9EDE-DDD9-32C16C73851C}"/>
              </a:ext>
            </a:extLst>
          </p:cNvPr>
          <p:cNvSpPr txBox="1"/>
          <p:nvPr/>
        </p:nvSpPr>
        <p:spPr>
          <a:xfrm>
            <a:off x="450730" y="1674674"/>
            <a:ext cx="6094562" cy="1754326"/>
          </a:xfrm>
          <a:prstGeom prst="rect">
            <a:avLst/>
          </a:prstGeom>
          <a:noFill/>
        </p:spPr>
        <p:txBody>
          <a:bodyPr wrap="square">
            <a:spAutoFit/>
          </a:bodyPr>
          <a:lstStyle/>
          <a:p>
            <a:pPr>
              <a:buNone/>
            </a:pPr>
            <a:r>
              <a:rPr lang="en-US" b="1" dirty="0"/>
              <a:t>LUSC – Lung Squamous Cell Carcinoma</a:t>
            </a:r>
          </a:p>
          <a:p>
            <a:pPr>
              <a:buFont typeface="Arial" panose="020B0604020202020204" pitchFamily="34" charset="0"/>
              <a:buChar char="•"/>
            </a:pPr>
            <a:r>
              <a:rPr lang="en-US" dirty="0"/>
              <a:t>Second most common NSCLC subtype</a:t>
            </a:r>
          </a:p>
          <a:p>
            <a:pPr>
              <a:buFont typeface="Arial" panose="020B0604020202020204" pitchFamily="34" charset="0"/>
              <a:buChar char="•"/>
            </a:pPr>
            <a:r>
              <a:rPr lang="en-US" dirty="0"/>
              <a:t>Originates from </a:t>
            </a:r>
            <a:r>
              <a:rPr lang="en-US" b="1" dirty="0"/>
              <a:t>squamous epithelial cells</a:t>
            </a:r>
            <a:r>
              <a:rPr lang="en-US" dirty="0"/>
              <a:t> lining the airways</a:t>
            </a:r>
          </a:p>
          <a:p>
            <a:pPr>
              <a:buFont typeface="Arial" panose="020B0604020202020204" pitchFamily="34" charset="0"/>
              <a:buChar char="•"/>
            </a:pPr>
            <a:r>
              <a:rPr lang="en-US" dirty="0"/>
              <a:t>Strongly associated with </a:t>
            </a:r>
            <a:r>
              <a:rPr lang="en-US" b="1" dirty="0"/>
              <a:t>smoking history</a:t>
            </a:r>
            <a:endParaRPr lang="en-US" dirty="0"/>
          </a:p>
          <a:p>
            <a:pPr>
              <a:buFont typeface="Arial" panose="020B0604020202020204" pitchFamily="34" charset="0"/>
              <a:buChar char="•"/>
            </a:pPr>
            <a:r>
              <a:rPr lang="en-US" dirty="0"/>
              <a:t>Tends to be found </a:t>
            </a:r>
            <a:r>
              <a:rPr lang="en-US" b="1" dirty="0"/>
              <a:t>centrally</a:t>
            </a:r>
            <a:r>
              <a:rPr lang="en-US" dirty="0"/>
              <a:t> in the lungs near the bronchial tubes</a:t>
            </a:r>
          </a:p>
        </p:txBody>
      </p:sp>
      <p:sp>
        <p:nvSpPr>
          <p:cNvPr id="7" name="TextBox 6">
            <a:extLst>
              <a:ext uri="{FF2B5EF4-FFF2-40B4-BE49-F238E27FC236}">
                <a16:creationId xmlns:a16="http://schemas.microsoft.com/office/drawing/2014/main" id="{8B881654-C8D8-F5A7-58A9-8C12119BBCE3}"/>
              </a:ext>
            </a:extLst>
          </p:cNvPr>
          <p:cNvSpPr txBox="1"/>
          <p:nvPr/>
        </p:nvSpPr>
        <p:spPr>
          <a:xfrm>
            <a:off x="450729" y="3863075"/>
            <a:ext cx="9840583" cy="646331"/>
          </a:xfrm>
          <a:prstGeom prst="rect">
            <a:avLst/>
          </a:prstGeom>
          <a:noFill/>
        </p:spPr>
        <p:txBody>
          <a:bodyPr wrap="square">
            <a:spAutoFit/>
          </a:bodyPr>
          <a:lstStyle/>
          <a:p>
            <a:r>
              <a:rPr lang="en-US" dirty="0"/>
              <a:t>These two types differ in </a:t>
            </a:r>
            <a:r>
              <a:rPr lang="en-US" b="1" dirty="0"/>
              <a:t>genetic mutations</a:t>
            </a:r>
            <a:r>
              <a:rPr lang="en-US" dirty="0"/>
              <a:t>, </a:t>
            </a:r>
            <a:r>
              <a:rPr lang="en-US" b="1" dirty="0"/>
              <a:t>biomarker expression</a:t>
            </a:r>
            <a:r>
              <a:rPr lang="en-US" dirty="0"/>
              <a:t>, and </a:t>
            </a:r>
            <a:r>
              <a:rPr lang="en-US" b="1" dirty="0"/>
              <a:t>treatment responses</a:t>
            </a:r>
            <a:r>
              <a:rPr lang="en-US" dirty="0"/>
              <a:t>, which is why they are often studied separately in </a:t>
            </a:r>
            <a:r>
              <a:rPr lang="en-US" b="1" dirty="0"/>
              <a:t>biomarker discovery</a:t>
            </a:r>
            <a:r>
              <a:rPr lang="en-US" dirty="0"/>
              <a:t> and </a:t>
            </a:r>
            <a:r>
              <a:rPr lang="en-US" b="1" dirty="0"/>
              <a:t>precision medicine</a:t>
            </a:r>
            <a:r>
              <a:rPr lang="en-US" dirty="0"/>
              <a:t> research.</a:t>
            </a:r>
            <a:endParaRPr lang="en-IN" dirty="0"/>
          </a:p>
        </p:txBody>
      </p:sp>
      <p:sp>
        <p:nvSpPr>
          <p:cNvPr id="8" name="TextBox 7">
            <a:extLst>
              <a:ext uri="{FF2B5EF4-FFF2-40B4-BE49-F238E27FC236}">
                <a16:creationId xmlns:a16="http://schemas.microsoft.com/office/drawing/2014/main" id="{A4292759-8E67-652A-5866-7C11FDF86C3A}"/>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Dataset</a:t>
            </a:r>
            <a:endParaRPr lang="en-IN" sz="3200" b="1" dirty="0">
              <a:solidFill>
                <a:srgbClr val="46B0F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1262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899BCF-F413-D706-F9A6-3C755261D487}"/>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685A498-5F2F-1810-CDB5-E25D55A2275B}"/>
              </a:ext>
            </a:extLst>
          </p:cNvPr>
          <p:cNvSpPr txBox="1"/>
          <p:nvPr/>
        </p:nvSpPr>
        <p:spPr>
          <a:xfrm>
            <a:off x="213360" y="1432841"/>
            <a:ext cx="11652713" cy="1477328"/>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We worked on RNA Sequential data, CNV+DNA Methylation data and Protein array data of both the datasets. RNA Sequential data and CNV+DNA Methylation data was used to classify the NSCLC into its subtypes i.e. </a:t>
            </a:r>
            <a:r>
              <a:rPr lang="en-IN" b="1" dirty="0">
                <a:latin typeface="Times New Roman" panose="02020603050405020304" pitchFamily="18" charset="0"/>
                <a:cs typeface="Times New Roman" panose="02020603050405020304" pitchFamily="18" charset="0"/>
              </a:rPr>
              <a:t>LUSC &amp; LUAD and </a:t>
            </a:r>
            <a:r>
              <a:rPr lang="en-IN" dirty="0">
                <a:latin typeface="Times New Roman" panose="02020603050405020304" pitchFamily="18" charset="0"/>
                <a:cs typeface="Times New Roman" panose="02020603050405020304" pitchFamily="18" charset="0"/>
              </a:rPr>
              <a:t>Protein array data was used for Protein-Protein interaction analysis between the data to determine </a:t>
            </a:r>
            <a:r>
              <a:rPr lang="en-US" b="1" dirty="0">
                <a:latin typeface="Times New Roman" panose="02020603050405020304" pitchFamily="18" charset="0"/>
                <a:cs typeface="Times New Roman" panose="02020603050405020304" pitchFamily="18" charset="0"/>
              </a:rPr>
              <a:t>key signaling pathways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hub proteins </a:t>
            </a:r>
            <a:r>
              <a:rPr lang="en-US" dirty="0">
                <a:latin typeface="Times New Roman" panose="02020603050405020304" pitchFamily="18" charset="0"/>
                <a:cs typeface="Times New Roman" panose="02020603050405020304" pitchFamily="18" charset="0"/>
              </a:rPr>
              <a:t>involved in the progression and differentiation of NSCLC subtypes (LUAD &amp; LUSC), aiding in the identification of potential therapeutic targets and biomarker candidates.</a:t>
            </a:r>
          </a:p>
        </p:txBody>
      </p:sp>
    </p:spTree>
    <p:extLst>
      <p:ext uri="{BB962C8B-B14F-4D97-AF65-F5344CB8AC3E}">
        <p14:creationId xmlns:p14="http://schemas.microsoft.com/office/powerpoint/2010/main" val="3342342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EB9E53-7581-822E-46F2-3745A069C63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9228A4E2-06E1-1C3F-B344-685B6DF53F4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Acquired </a:t>
            </a:r>
            <a:r>
              <a:rPr kumimoji="0" lang="en-US" altLang="en-US" sz="1800" b="1" i="0" u="none" strike="noStrike" cap="none" normalizeH="0" baseline="0">
                <a:ln>
                  <a:noFill/>
                </a:ln>
                <a:solidFill>
                  <a:schemeClr val="tx1"/>
                </a:solidFill>
                <a:effectLst/>
                <a:latin typeface="Arial" panose="020B0604020202020204" pitchFamily="34" charset="0"/>
              </a:rPr>
              <a:t>Copy Number Alteration (CNA)</a:t>
            </a:r>
            <a:r>
              <a:rPr kumimoji="0" lang="en-US" altLang="en-US" sz="1800" b="0" i="0" u="none" strike="noStrike" cap="none" normalizeH="0" baseline="0">
                <a:ln>
                  <a:noFill/>
                </a:ln>
                <a:solidFill>
                  <a:schemeClr val="tx1"/>
                </a:solidFill>
                <a:effectLst/>
                <a:latin typeface="Arial" panose="020B0604020202020204" pitchFamily="34" charset="0"/>
              </a:rPr>
              <a:t> and </a:t>
            </a:r>
            <a:r>
              <a:rPr kumimoji="0" lang="en-US" altLang="en-US" sz="1800" b="1" i="0" u="none" strike="noStrike" cap="none" normalizeH="0" baseline="0">
                <a:ln>
                  <a:noFill/>
                </a:ln>
                <a:solidFill>
                  <a:schemeClr val="tx1"/>
                </a:solidFill>
                <a:effectLst/>
                <a:latin typeface="Arial" panose="020B0604020202020204" pitchFamily="34" charset="0"/>
              </a:rPr>
              <a:t>DNA methylation</a:t>
            </a:r>
            <a:r>
              <a:rPr kumimoji="0" lang="en-US" altLang="en-US" sz="1800" b="0" i="0" u="none" strike="noStrike" cap="none" normalizeH="0" baseline="0">
                <a:ln>
                  <a:noFill/>
                </a:ln>
                <a:solidFill>
                  <a:schemeClr val="tx1"/>
                </a:solidFill>
                <a:effectLst/>
                <a:latin typeface="Arial" panose="020B0604020202020204" pitchFamily="34" charset="0"/>
              </a:rPr>
              <a:t> profiles from TCGA datasets.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58" name="Picture 10">
            <a:extLst>
              <a:ext uri="{FF2B5EF4-FFF2-40B4-BE49-F238E27FC236}">
                <a16:creationId xmlns:a16="http://schemas.microsoft.com/office/drawing/2014/main" id="{1651EDD7-3D21-29F2-7A09-63E78F05D0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350" y="703951"/>
            <a:ext cx="8115300" cy="546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272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6A903-09B5-A4F7-1976-EAAFD7ADD5F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D430D51-0428-9692-9AA0-6947A373AF54}"/>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CB2E921C-6E55-F1F7-1501-62BA8F7CAFC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Acquired </a:t>
            </a:r>
            <a:r>
              <a:rPr kumimoji="0" lang="en-US" altLang="en-US" sz="1800" b="1" i="0" u="none" strike="noStrike" cap="none" normalizeH="0" baseline="0">
                <a:ln>
                  <a:noFill/>
                </a:ln>
                <a:solidFill>
                  <a:schemeClr val="tx1"/>
                </a:solidFill>
                <a:effectLst/>
                <a:latin typeface="Arial" panose="020B0604020202020204" pitchFamily="34" charset="0"/>
              </a:rPr>
              <a:t>Copy Number Alteration (CNA)</a:t>
            </a:r>
            <a:r>
              <a:rPr kumimoji="0" lang="en-US" altLang="en-US" sz="1800" b="0" i="0" u="none" strike="noStrike" cap="none" normalizeH="0" baseline="0">
                <a:ln>
                  <a:noFill/>
                </a:ln>
                <a:solidFill>
                  <a:schemeClr val="tx1"/>
                </a:solidFill>
                <a:effectLst/>
                <a:latin typeface="Arial" panose="020B0604020202020204" pitchFamily="34" charset="0"/>
              </a:rPr>
              <a:t> and </a:t>
            </a:r>
            <a:r>
              <a:rPr kumimoji="0" lang="en-US" altLang="en-US" sz="1800" b="1" i="0" u="none" strike="noStrike" cap="none" normalizeH="0" baseline="0">
                <a:ln>
                  <a:noFill/>
                </a:ln>
                <a:solidFill>
                  <a:schemeClr val="tx1"/>
                </a:solidFill>
                <a:effectLst/>
                <a:latin typeface="Arial" panose="020B0604020202020204" pitchFamily="34" charset="0"/>
              </a:rPr>
              <a:t>DNA methylation</a:t>
            </a:r>
            <a:r>
              <a:rPr kumimoji="0" lang="en-US" altLang="en-US" sz="1800" b="0" i="0" u="none" strike="noStrike" cap="none" normalizeH="0" baseline="0">
                <a:ln>
                  <a:noFill/>
                </a:ln>
                <a:solidFill>
                  <a:schemeClr val="tx1"/>
                </a:solidFill>
                <a:effectLst/>
                <a:latin typeface="Arial" panose="020B0604020202020204" pitchFamily="34" charset="0"/>
              </a:rPr>
              <a:t> profiles from TCGA datasets.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 name="Picture 1">
            <a:extLst>
              <a:ext uri="{FF2B5EF4-FFF2-40B4-BE49-F238E27FC236}">
                <a16:creationId xmlns:a16="http://schemas.microsoft.com/office/drawing/2014/main" id="{E30CD349-EF77-C0CA-572A-E1F5CD13BA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72264" y="1024254"/>
            <a:ext cx="6589491" cy="5529449"/>
          </a:xfrm>
          <a:prstGeom prst="rect">
            <a:avLst/>
          </a:prstGeom>
          <a:noFill/>
        </p:spPr>
      </p:pic>
    </p:spTree>
    <p:extLst>
      <p:ext uri="{BB962C8B-B14F-4D97-AF65-F5344CB8AC3E}">
        <p14:creationId xmlns:p14="http://schemas.microsoft.com/office/powerpoint/2010/main" val="3827868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15350</TotalTime>
  <Words>2584</Words>
  <Application>Microsoft Office PowerPoint</Application>
  <PresentationFormat>Widescreen</PresentationFormat>
  <Paragraphs>271</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Aptos</vt:lpstr>
      <vt:lpstr>Arial</vt:lpstr>
      <vt:lpstr>BlinkMacSystemFont</vt:lpstr>
      <vt:lpstr>Calibri</vt:lpstr>
      <vt:lpstr>system-ui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Rishabh Verma</cp:lastModifiedBy>
  <cp:revision>576</cp:revision>
  <dcterms:created xsi:type="dcterms:W3CDTF">2021-05-06T09:42:21Z</dcterms:created>
  <dcterms:modified xsi:type="dcterms:W3CDTF">2025-04-29T18:14:26Z</dcterms:modified>
</cp:coreProperties>
</file>