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59" r:id="rId4"/>
    <p:sldId id="263" r:id="rId5"/>
    <p:sldId id="265" r:id="rId6"/>
    <p:sldId id="257" r:id="rId7"/>
    <p:sldId id="260" r:id="rId8"/>
    <p:sldId id="261" r:id="rId9"/>
    <p:sldId id="262" r:id="rId10"/>
    <p:sldId id="269" r:id="rId11"/>
    <p:sldId id="270" r:id="rId12"/>
    <p:sldId id="268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6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3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7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4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9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1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C4252333-6BC6-446B-A3D2-542A68D9F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CBAF7-F877-B249-A6DA-86CF2B61C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Toy Compiler</a:t>
            </a:r>
            <a:br>
              <a:rPr lang="en-US" sz="4800" dirty="0"/>
            </a:br>
            <a:r>
              <a:rPr lang="en-US" sz="4800" dirty="0"/>
              <a:t>CISC 603-Scientific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06C6-6242-534E-9C58-A234765E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B04DC3"/>
                </a:solidFill>
              </a:rPr>
              <a:t>Rishabh Agarwal</a:t>
            </a:r>
          </a:p>
        </p:txBody>
      </p:sp>
    </p:spTree>
    <p:extLst>
      <p:ext uri="{BB962C8B-B14F-4D97-AF65-F5344CB8AC3E}">
        <p14:creationId xmlns:p14="http://schemas.microsoft.com/office/powerpoint/2010/main" val="346423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A047-AB0E-A64D-BBFE-128AAD1B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1872"/>
            <a:ext cx="10353762" cy="1257300"/>
          </a:xfrm>
        </p:spPr>
        <p:txBody>
          <a:bodyPr/>
          <a:lstStyle/>
          <a:p>
            <a:r>
              <a:rPr lang="en-US" dirty="0"/>
              <a:t>Java 8 Grammar Class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2AFDC-6C50-FB4E-AD38-01A61AD6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04" y="2280379"/>
            <a:ext cx="6455391" cy="4425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C8827E-43D0-5C4A-A3B4-D00D3F9FB630}"/>
              </a:ext>
            </a:extLst>
          </p:cNvPr>
          <p:cNvSpPr txBox="1"/>
          <p:nvPr/>
        </p:nvSpPr>
        <p:spPr>
          <a:xfrm>
            <a:off x="734388" y="1409172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This is the grammar class from ANTRL Repository on GitHub.</a:t>
            </a:r>
          </a:p>
        </p:txBody>
      </p:sp>
    </p:spTree>
    <p:extLst>
      <p:ext uri="{BB962C8B-B14F-4D97-AF65-F5344CB8AC3E}">
        <p14:creationId xmlns:p14="http://schemas.microsoft.com/office/powerpoint/2010/main" val="74627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15C5-08D0-1847-9921-4CD92C66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Java8BaseListener.java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B3F5D-957B-7641-AF14-7FFA7F27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7" y="3075461"/>
            <a:ext cx="10485797" cy="29303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607D3-122B-3E4B-B063-D18F5995833A}"/>
              </a:ext>
            </a:extLst>
          </p:cNvPr>
          <p:cNvSpPr txBox="1"/>
          <p:nvPr/>
        </p:nvSpPr>
        <p:spPr>
          <a:xfrm>
            <a:off x="1099751" y="1939149"/>
            <a:ext cx="97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87A1C"/>
                </a:solidFill>
              </a:rPr>
              <a:t>This class provides an empty implementation of {</a:t>
            </a:r>
            <a:r>
              <a:rPr lang="en-US" b="1" i="1" dirty="0">
                <a:solidFill>
                  <a:srgbClr val="E87A1C"/>
                </a:solidFill>
              </a:rPr>
              <a:t>@link </a:t>
            </a:r>
            <a:r>
              <a:rPr lang="en-US" i="1" dirty="0">
                <a:solidFill>
                  <a:srgbClr val="E87A1C"/>
                </a:solidFill>
              </a:rPr>
              <a:t>Java8Listener}, which can be extended to create a listener which only needs to handle a subset of the available methods.</a:t>
            </a:r>
            <a:endParaRPr lang="en-US" dirty="0">
              <a:solidFill>
                <a:srgbClr val="E87A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219-2389-8A42-A219-3EA44529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0898"/>
            <a:ext cx="10353762" cy="1257300"/>
          </a:xfrm>
        </p:spPr>
        <p:txBody>
          <a:bodyPr/>
          <a:lstStyle/>
          <a:p>
            <a:r>
              <a:rPr lang="en-US" dirty="0"/>
              <a:t>Modifying existing Grammar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49594-5090-3A4D-9D3E-C0997EC3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8" y="2430655"/>
            <a:ext cx="8030429" cy="38177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57ECF-120A-794B-9901-38E957A54021}"/>
              </a:ext>
            </a:extLst>
          </p:cNvPr>
          <p:cNvSpPr txBox="1"/>
          <p:nvPr/>
        </p:nvSpPr>
        <p:spPr>
          <a:xfrm>
            <a:off x="704335" y="1655094"/>
            <a:ext cx="762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87A1C"/>
                </a:solidFill>
              </a:rPr>
              <a:t>Modifying the existing grammar will allow you to change the syntax as expected.</a:t>
            </a:r>
          </a:p>
        </p:txBody>
      </p:sp>
    </p:spTree>
    <p:extLst>
      <p:ext uri="{BB962C8B-B14F-4D97-AF65-F5344CB8AC3E}">
        <p14:creationId xmlns:p14="http://schemas.microsoft.com/office/powerpoint/2010/main" val="284347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BB0-5EF1-6A4C-8150-4836B6FC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new grammar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0BDC54-BCB8-F347-B903-E23A7181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rgbClr val="E87A1C"/>
                </a:solidFill>
              </a:rPr>
              <a:t>First we construct the </a:t>
            </a:r>
            <a:r>
              <a:rPr lang="en-US" dirty="0" err="1">
                <a:solidFill>
                  <a:srgbClr val="E87A1C"/>
                </a:solidFill>
              </a:rPr>
              <a:t>lexer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err="1"/>
              <a:t>javaClassContent</a:t>
            </a:r>
            <a:r>
              <a:rPr lang="en-US" dirty="0"/>
              <a:t> = </a:t>
            </a:r>
            <a:r>
              <a:rPr lang="en-US" dirty="0">
                <a:solidFill>
                  <a:srgbClr val="6A8759"/>
                </a:solidFill>
                <a:effectLst/>
              </a:rPr>
              <a:t>"public class </a:t>
            </a:r>
            <a:r>
              <a:rPr lang="en-US" dirty="0" err="1">
                <a:solidFill>
                  <a:srgbClr val="6A8759"/>
                </a:solidFill>
                <a:effectLst/>
              </a:rPr>
              <a:t>SampleClass</a:t>
            </a:r>
            <a:r>
              <a:rPr lang="en-US" dirty="0">
                <a:solidFill>
                  <a:srgbClr val="6A8759"/>
                </a:solidFill>
                <a:effectLst/>
              </a:rPr>
              <a:t> { void DoSomething(){} }"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Java8Lexer java8Lexer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Java8Lexer(</a:t>
            </a:r>
            <a:r>
              <a:rPr lang="en-US" dirty="0" err="1"/>
              <a:t>CharStreams.fromString</a:t>
            </a:r>
            <a:r>
              <a:rPr lang="en-US" dirty="0"/>
              <a:t>(</a:t>
            </a:r>
            <a:r>
              <a:rPr lang="en-US" dirty="0" err="1"/>
              <a:t>javaClassContent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pPr fontAlgn="base"/>
            <a:r>
              <a:rPr lang="en-US" dirty="0">
                <a:solidFill>
                  <a:srgbClr val="E87A1C"/>
                </a:solidFill>
                <a:effectLst/>
              </a:rPr>
              <a:t>Then, we initiate the parser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CommonTokenStream</a:t>
            </a:r>
            <a:r>
              <a:rPr lang="en-US" dirty="0"/>
              <a:t> tokens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 err="1"/>
              <a:t>CommonTokenStream</a:t>
            </a:r>
            <a:r>
              <a:rPr lang="en-US" dirty="0"/>
              <a:t>(java8Lexer)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Java8Parser java8Parser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Java8Parser(tokens)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ParseTree</a:t>
            </a:r>
            <a:r>
              <a:rPr lang="en-US" dirty="0"/>
              <a:t> tree = java8Parser.compilationUnit()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E87A1C"/>
                </a:solidFill>
              </a:rPr>
              <a:t>Lastly, we will use ANTLR to walk through our sample class</a:t>
            </a:r>
          </a:p>
          <a:p>
            <a:pPr marL="414000" lvl="1" indent="0">
              <a:buNone/>
            </a:pPr>
            <a:r>
              <a:rPr lang="en-US" dirty="0" err="1"/>
              <a:t>walker.walk</a:t>
            </a:r>
            <a:r>
              <a:rPr lang="en-US" dirty="0"/>
              <a:t>(</a:t>
            </a:r>
            <a:r>
              <a:rPr lang="en-US" dirty="0" err="1"/>
              <a:t>uppercaseMethodListener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tree)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uppercaseMethodListener.getErrors</a:t>
            </a:r>
            <a:r>
              <a:rPr lang="en-US" dirty="0"/>
              <a:t>().size()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is(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uppercaseMethodListener.getErrors</a:t>
            </a:r>
            <a:r>
              <a:rPr lang="en-US" dirty="0"/>
              <a:t>().get(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/>
              <a:t>is(</a:t>
            </a:r>
            <a:r>
              <a:rPr lang="en-US" dirty="0">
                <a:solidFill>
                  <a:srgbClr val="6A8759"/>
                </a:solidFill>
                <a:effectLst/>
              </a:rPr>
              <a:t>"Method DoSomething is uppercased!"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endParaRPr lang="en-US" dirty="0">
              <a:solidFill>
                <a:srgbClr val="CC783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73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C3CB-DC05-C34B-BC96-982B926C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CDE1-A7C1-E142-9E53-E8E2B48C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87A1C"/>
                </a:solidFill>
              </a:rPr>
              <a:t>Since we override the implementation </a:t>
            </a:r>
            <a:r>
              <a:rPr lang="en-US" dirty="0" err="1">
                <a:solidFill>
                  <a:srgbClr val="FFC000"/>
                </a:solidFill>
                <a:effectLst/>
              </a:rPr>
              <a:t>enterMethodDeclarator</a:t>
            </a:r>
            <a:r>
              <a:rPr lang="en-US" dirty="0">
                <a:solidFill>
                  <a:srgbClr val="FFC000"/>
                </a:solidFill>
                <a:effectLst/>
              </a:rPr>
              <a:t> </a:t>
            </a:r>
            <a:br>
              <a:rPr lang="en-US" dirty="0">
                <a:solidFill>
                  <a:srgbClr val="FFC000"/>
                </a:solidFill>
                <a:effectLst/>
              </a:rPr>
            </a:br>
            <a:br>
              <a:rPr lang="en-US" dirty="0">
                <a:solidFill>
                  <a:srgbClr val="FFC000"/>
                </a:solidFill>
                <a:effectLst/>
              </a:rPr>
            </a:br>
            <a:r>
              <a:rPr lang="en-US" dirty="0">
                <a:solidFill>
                  <a:srgbClr val="FFC000"/>
                </a:solidFill>
                <a:effectLst/>
              </a:rPr>
              <a:t>			</a:t>
            </a:r>
            <a:r>
              <a:rPr lang="en-US" dirty="0">
                <a:solidFill>
                  <a:srgbClr val="6A8759"/>
                </a:solidFill>
                <a:effectLst/>
              </a:rPr>
              <a:t>"public class </a:t>
            </a:r>
            <a:r>
              <a:rPr lang="en-US" dirty="0" err="1">
                <a:solidFill>
                  <a:srgbClr val="6A8759"/>
                </a:solidFill>
                <a:effectLst/>
              </a:rPr>
              <a:t>SampleClass</a:t>
            </a:r>
            <a:r>
              <a:rPr lang="en-US" dirty="0">
                <a:solidFill>
                  <a:srgbClr val="6A8759"/>
                </a:solidFill>
                <a:effectLst/>
              </a:rPr>
              <a:t> { void DoSomething(){} }"</a:t>
            </a:r>
            <a:r>
              <a:rPr lang="en-US" dirty="0">
                <a:solidFill>
                  <a:srgbClr val="CC7832"/>
                </a:solidFill>
                <a:effectLst/>
              </a:rPr>
              <a:t>; 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ADB5FB6-9816-854F-977A-7DFE2E2AF5B5}"/>
              </a:ext>
            </a:extLst>
          </p:cNvPr>
          <p:cNvSpPr/>
          <p:nvPr/>
        </p:nvSpPr>
        <p:spPr>
          <a:xfrm rot="16200000">
            <a:off x="4972390" y="3402483"/>
            <a:ext cx="704335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CA9B1-45B2-D346-816A-838C7A044201}"/>
              </a:ext>
            </a:extLst>
          </p:cNvPr>
          <p:cNvSpPr txBox="1"/>
          <p:nvPr/>
        </p:nvSpPr>
        <p:spPr>
          <a:xfrm>
            <a:off x="4235252" y="4143374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LONGER VALID</a:t>
            </a:r>
          </a:p>
        </p:txBody>
      </p:sp>
    </p:spTree>
    <p:extLst>
      <p:ext uri="{BB962C8B-B14F-4D97-AF65-F5344CB8AC3E}">
        <p14:creationId xmlns:p14="http://schemas.microsoft.com/office/powerpoint/2010/main" val="424194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610-B70B-5C4C-9222-5E3E0322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47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769-B74E-C549-A56C-8495EC0F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8249-CEB7-DE45-80BF-AFA9FB2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ANTLR is a tool that convert grammars into programs.</a:t>
            </a:r>
          </a:p>
          <a:p>
            <a:r>
              <a:rPr lang="en-US" dirty="0"/>
              <a:t>A grammar file for ANTRL can be identified with “.g4” extension.</a:t>
            </a:r>
          </a:p>
          <a:p>
            <a:r>
              <a:rPr lang="en-US" dirty="0"/>
              <a:t>Once ANTLR is installed, the grammar file is fed using </a:t>
            </a:r>
            <a:br>
              <a:rPr lang="en-US" dirty="0"/>
            </a:br>
            <a:r>
              <a:rPr lang="en-US" dirty="0"/>
              <a:t>	“antlr4 ToyCompiler.g4”</a:t>
            </a:r>
          </a:p>
          <a:p>
            <a:r>
              <a:rPr lang="en-US" dirty="0">
                <a:effectLst/>
              </a:rPr>
              <a:t>ANTLR works by generating Java code corresponding to the grammar files that we give it.</a:t>
            </a:r>
          </a:p>
          <a:p>
            <a:pPr marL="36900" indent="0">
              <a:buNone/>
            </a:pPr>
            <a:r>
              <a:rPr lang="en-US" i="1" dirty="0">
                <a:effectLst/>
              </a:rPr>
              <a:t>Java8.interp, Java8Listener.java, Java8BaseListener.java, Java8Lexer.java, Java8Lexer.interp, Java8Parser.java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i="1" dirty="0">
                <a:effectLst/>
              </a:rPr>
              <a:t>Java8.tokens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Java8Lexer.tokens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40F3-3CEC-004C-8E42-56726C65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5333999"/>
          </a:xfrm>
        </p:spPr>
        <p:txBody>
          <a:bodyPr/>
          <a:lstStyle/>
          <a:p>
            <a:r>
              <a:rPr lang="en-US" dirty="0"/>
              <a:t>Classes generated for Toy Parser,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6751B-8BE6-F44E-9446-5FFA14E6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1299890"/>
            <a:ext cx="5018617" cy="42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9CCB-13D7-384B-9C6C-5AC63F6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 Lexical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A28D-28A8-4A4F-865C-07FB7E05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lexical analyzer uses a language-specific set of rules called a </a:t>
            </a:r>
            <a:r>
              <a:rPr lang="en-US" i="1" dirty="0">
                <a:effectLst/>
              </a:rPr>
              <a:t>lexical grammar </a:t>
            </a:r>
            <a:r>
              <a:rPr lang="en-US" dirty="0">
                <a:effectLst/>
              </a:rPr>
              <a:t>to decide which character sequences should produce which tokens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2E2F-A40C-BE44-BAC3-C29FEDCC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80" y="2845081"/>
            <a:ext cx="4906020" cy="4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9CCB-13D7-384B-9C6C-5AC63F6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 Syntactic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A28D-28A8-4A4F-865C-07FB7E05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Read a sequence of tokens and decide whether they represent a valid program according to the syntactic grammar of the language being parsed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44231-F37F-8E42-9F34-D1995C1B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04" y="2743671"/>
            <a:ext cx="5072766" cy="39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33FC-6A6C-D54E-AE7B-B166DA9B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CFG Design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EDDF3-DF4D-C74B-A1E8-E4581AB3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38436"/>
            <a:ext cx="10927411" cy="3363742"/>
          </a:xfrm>
        </p:spPr>
      </p:pic>
    </p:spTree>
    <p:extLst>
      <p:ext uri="{BB962C8B-B14F-4D97-AF65-F5344CB8AC3E}">
        <p14:creationId xmlns:p14="http://schemas.microsoft.com/office/powerpoint/2010/main" val="39586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01EA-7AB5-1041-9209-95034AD8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Hello_World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7B607-7E98-B24D-B666-3DF2C90E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76" y="2857499"/>
            <a:ext cx="6985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2" y="609600"/>
            <a:ext cx="10353762" cy="3714749"/>
          </a:xfrm>
        </p:spPr>
        <p:txBody>
          <a:bodyPr/>
          <a:lstStyle/>
          <a:p>
            <a:r>
              <a:rPr lang="en-US" dirty="0" err="1"/>
              <a:t>Hello_a_World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88DDFF-5988-484F-8131-F01DA182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1" y="1964724"/>
            <a:ext cx="9604537" cy="26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2" y="609600"/>
            <a:ext cx="10353762" cy="3714749"/>
          </a:xfrm>
        </p:spPr>
        <p:txBody>
          <a:bodyPr/>
          <a:lstStyle/>
          <a:p>
            <a:r>
              <a:rPr lang="en-US" dirty="0" err="1"/>
              <a:t>Hello_second_World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460C0-4701-8A45-ABFE-B8CB5BF5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0" y="3823785"/>
            <a:ext cx="5753100" cy="2679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D2864-6D15-3D42-BE1F-AF06F6FB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0" y="1098424"/>
            <a:ext cx="6451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04DC3"/>
      </a:accent1>
      <a:accent2>
        <a:srgbClr val="7444B5"/>
      </a:accent2>
      <a:accent3>
        <a:srgbClr val="4D4DC3"/>
      </a:accent3>
      <a:accent4>
        <a:srgbClr val="3B6CB1"/>
      </a:accent4>
      <a:accent5>
        <a:srgbClr val="4DAFC3"/>
      </a:accent5>
      <a:accent6>
        <a:srgbClr val="3BB194"/>
      </a:accent6>
      <a:hlink>
        <a:srgbClr val="3B8AB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390</Words>
  <Application>Microsoft Macintosh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SlateVTI</vt:lpstr>
      <vt:lpstr>Toy Compiler CISC 603-Scientific Computing</vt:lpstr>
      <vt:lpstr>ANTLR</vt:lpstr>
      <vt:lpstr>PowerPoint Presentation</vt:lpstr>
      <vt:lpstr> Lexical Analysis </vt:lpstr>
      <vt:lpstr> Syntactic Analysis </vt:lpstr>
      <vt:lpstr>Simple CFG Design</vt:lpstr>
      <vt:lpstr>Test Cases</vt:lpstr>
      <vt:lpstr>PowerPoint Presentation</vt:lpstr>
      <vt:lpstr>PowerPoint Presentation</vt:lpstr>
      <vt:lpstr>Java 8 Grammar Class</vt:lpstr>
      <vt:lpstr>Java8BaseListener.java</vt:lpstr>
      <vt:lpstr>Modifying existing Grammar</vt:lpstr>
      <vt:lpstr>Testing the new grammar</vt:lpstr>
      <vt:lpstr>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 Compiler CISC 603-Scientific Computing</dc:title>
  <dc:creator>Rishabh Agarwal</dc:creator>
  <cp:lastModifiedBy>Rishabh Agarwal</cp:lastModifiedBy>
  <cp:revision>21</cp:revision>
  <dcterms:created xsi:type="dcterms:W3CDTF">2020-02-21T05:28:13Z</dcterms:created>
  <dcterms:modified xsi:type="dcterms:W3CDTF">2020-04-04T01:35:26Z</dcterms:modified>
</cp:coreProperties>
</file>