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0" r:id="rId2"/>
    <p:sldId id="262" r:id="rId3"/>
    <p:sldId id="263"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12-01-2024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January 13, 2024</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SEZG651/SSZG653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SEZG651/SSZG653 Software Architectures</a:t>
            </a:r>
            <a:endParaRPr lang="en-AU" dirty="0"/>
          </a:p>
        </p:txBody>
      </p:sp>
    </p:spTree>
    <p:extLst>
      <p:ext uri="{BB962C8B-B14F-4D97-AF65-F5344CB8AC3E}">
        <p14:creationId xmlns:p14="http://schemas.microsoft.com/office/powerpoint/2010/main" val="2881029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January 13, 2024</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SEZG651/SSZG653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January 13, 2024</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SEZG651/SSZG653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January 13, 2024</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SEZG651/SSZG653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January 13, 2024</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SEZG651/SSZG653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January 13, 2024</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SEZG651/SSZG653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January 13, 2024</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SEZG651/SSZG653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January 13, 2024</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SEZG651/SSZG653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January 13, 2024</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SEZG651/SSZG653 Software Architectures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Why Software Architecture is</a:t>
            </a:r>
            <a:br>
              <a:rPr lang="en-US" dirty="0"/>
            </a:br>
            <a:r>
              <a:rPr lang="en-US" dirty="0"/>
              <a:t>Important?</a:t>
            </a:r>
          </a:p>
        </p:txBody>
      </p:sp>
      <p:sp>
        <p:nvSpPr>
          <p:cNvPr id="6" name="Content Placeholder 5"/>
          <p:cNvSpPr>
            <a:spLocks noGrp="1"/>
          </p:cNvSpPr>
          <p:nvPr>
            <p:ph sz="quarter" idx="13"/>
          </p:nvPr>
        </p:nvSpPr>
        <p:spPr/>
        <p:txBody>
          <a:bodyPr/>
          <a:lstStyle/>
          <a:p>
            <a:r>
              <a:rPr lang="en-US" dirty="0"/>
              <a:t>Harvinder S Jabbal</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a:t>SEZG651/SSZG653 Software Architectures</a:t>
            </a:r>
            <a:endParaRPr lang="en-US" dirty="0"/>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January 13, 2024</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Font typeface="Arial" pitchFamily="34" charset="0"/>
              <a:buChar char="•"/>
            </a:pPr>
            <a:r>
              <a:rPr lang="en-US" dirty="0"/>
              <a:t>Architecture prescribes the structure of the system being developed.</a:t>
            </a:r>
          </a:p>
          <a:p>
            <a:pPr>
              <a:buFont typeface="Arial" pitchFamily="34" charset="0"/>
              <a:buChar char="•"/>
            </a:pPr>
            <a:r>
              <a:rPr lang="en-US" dirty="0"/>
              <a:t>That structure becomes engraved in the structure of the development project (and sometimes the structure of the entire organization). </a:t>
            </a:r>
          </a:p>
          <a:p>
            <a:pPr>
              <a:buFont typeface="Arial" pitchFamily="34" charset="0"/>
              <a:buChar char="•"/>
            </a:pPr>
            <a:r>
              <a:rPr lang="en-US" dirty="0"/>
              <a:t>The architecture is typically used as the basis for the work-breakdown structure. </a:t>
            </a:r>
          </a:p>
          <a:p>
            <a:pPr>
              <a:buFont typeface="Arial" pitchFamily="34" charset="0"/>
              <a:buChar char="•"/>
            </a:pPr>
            <a:r>
              <a:rPr lang="en-US" dirty="0"/>
              <a:t>The work-breakdown structure in turn dictates </a:t>
            </a:r>
          </a:p>
          <a:p>
            <a:pPr lvl="1"/>
            <a:r>
              <a:rPr lang="en-US" dirty="0"/>
              <a:t>units of planning, scheduling, and budget</a:t>
            </a:r>
          </a:p>
          <a:p>
            <a:pPr lvl="1"/>
            <a:r>
              <a:rPr lang="en-US" dirty="0" err="1"/>
              <a:t>interteam</a:t>
            </a:r>
            <a:r>
              <a:rPr lang="en-US" dirty="0"/>
              <a:t> communication channels</a:t>
            </a:r>
          </a:p>
          <a:p>
            <a:pPr lvl="1"/>
            <a:r>
              <a:rPr lang="en-US" dirty="0"/>
              <a:t>configuration control and file-system organization</a:t>
            </a:r>
          </a:p>
          <a:p>
            <a:pPr lvl="1"/>
            <a:r>
              <a:rPr lang="en-US" dirty="0"/>
              <a:t>integration and test plans and procedures; </a:t>
            </a:r>
          </a:p>
          <a:p>
            <a:pPr lvl="1"/>
            <a:r>
              <a:rPr lang="en-US" dirty="0"/>
              <a:t>much more</a:t>
            </a:r>
          </a:p>
          <a:p>
            <a:pPr>
              <a:buFont typeface="Arial" pitchFamily="34" charset="0"/>
              <a:buChar char="•"/>
            </a:pPr>
            <a:r>
              <a:rPr lang="en-US" dirty="0"/>
              <a:t>The maintenance activity will also reflect the software structure, with teams formed to maintain specific structural elements from the architecture.</a:t>
            </a:r>
          </a:p>
          <a:p>
            <a:pPr>
              <a:buFont typeface="Arial" pitchFamily="34" charset="0"/>
              <a:buChar char="•"/>
            </a:pPr>
            <a:r>
              <a:rPr lang="en-US" dirty="0"/>
              <a:t>If these responsibilities have been formalized in a contractual relationship, changing responsibilities could become expensive or even litigious.</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Influencing the Organizational Structure</a:t>
            </a:r>
          </a:p>
        </p:txBody>
      </p:sp>
      <p:sp>
        <p:nvSpPr>
          <p:cNvPr id="2" name="Date Placeholder 1">
            <a:extLst>
              <a:ext uri="{FF2B5EF4-FFF2-40B4-BE49-F238E27FC236}">
                <a16:creationId xmlns:a16="http://schemas.microsoft.com/office/drawing/2014/main" id="{445F2F66-99E2-49A1-A071-C60E57397104}"/>
              </a:ext>
            </a:extLst>
          </p:cNvPr>
          <p:cNvSpPr>
            <a:spLocks noGrp="1"/>
          </p:cNvSpPr>
          <p:nvPr>
            <p:ph type="dt" sz="half" idx="12"/>
          </p:nvPr>
        </p:nvSpPr>
        <p:spPr/>
        <p:txBody>
          <a:bodyPr/>
          <a:lstStyle/>
          <a:p>
            <a:r>
              <a:rPr lang="en-US"/>
              <a:t>January 13, 2024</a:t>
            </a:r>
          </a:p>
        </p:txBody>
      </p:sp>
      <p:sp>
        <p:nvSpPr>
          <p:cNvPr id="5" name="Slide Number Placeholder 4">
            <a:extLst>
              <a:ext uri="{FF2B5EF4-FFF2-40B4-BE49-F238E27FC236}">
                <a16:creationId xmlns:a16="http://schemas.microsoft.com/office/drawing/2014/main" id="{7B65AF05-101C-432C-9CC0-E99F5D582AE4}"/>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1008524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dirty="0"/>
              <a:t>Once an architecture has been defined, it can be analyzed and prototyped as a skeletal system. </a:t>
            </a:r>
          </a:p>
          <a:p>
            <a:pPr lvl="1"/>
            <a:r>
              <a:rPr lang="en-US" dirty="0"/>
              <a:t>A skeletal system is one in which at least some of the infrastructure— how the elements initialize, communicate, share data, access resources, report errors, log activity, and so forth—is built before much of the system’s functionality has been created. </a:t>
            </a:r>
          </a:p>
          <a:p>
            <a:pPr>
              <a:buFont typeface="Arial" pitchFamily="34" charset="0"/>
              <a:buChar char="•"/>
            </a:pPr>
            <a:r>
              <a:rPr lang="en-US" dirty="0"/>
              <a:t>This approach aids the development process because the system is executable early in the product’s life cycle. </a:t>
            </a:r>
          </a:p>
          <a:p>
            <a:pPr>
              <a:buFont typeface="Arial" pitchFamily="34" charset="0"/>
              <a:buChar char="•"/>
            </a:pPr>
            <a:r>
              <a:rPr lang="en-US" dirty="0"/>
              <a:t>The fidelity of the system increases as stubs are instantiated, or prototype parts are replaced with complete versions of these parts of the software. </a:t>
            </a:r>
          </a:p>
          <a:p>
            <a:pPr>
              <a:buFont typeface="Arial" pitchFamily="34" charset="0"/>
              <a:buChar char="•"/>
            </a:pPr>
            <a:r>
              <a:rPr lang="pl-PL" dirty="0" err="1"/>
              <a:t>This</a:t>
            </a:r>
            <a:r>
              <a:rPr lang="pl-PL" dirty="0"/>
              <a:t> </a:t>
            </a:r>
            <a:r>
              <a:rPr lang="pl-PL" dirty="0" err="1"/>
              <a:t>approach</a:t>
            </a:r>
            <a:r>
              <a:rPr lang="pl-PL" dirty="0"/>
              <a:t> </a:t>
            </a:r>
            <a:r>
              <a:rPr lang="pl-PL" dirty="0" err="1"/>
              <a:t>allows</a:t>
            </a:r>
            <a:r>
              <a:rPr lang="pl-PL" dirty="0"/>
              <a:t> </a:t>
            </a:r>
            <a:r>
              <a:rPr lang="pl-PL" dirty="0" err="1"/>
              <a:t>potential</a:t>
            </a:r>
            <a:r>
              <a:rPr lang="pl-PL" dirty="0"/>
              <a:t> performance </a:t>
            </a:r>
            <a:r>
              <a:rPr lang="pl-PL" dirty="0" err="1"/>
              <a:t>problems</a:t>
            </a:r>
            <a:r>
              <a:rPr lang="pl-PL" dirty="0"/>
              <a:t> to be </a:t>
            </a:r>
            <a:r>
              <a:rPr lang="pl-PL" dirty="0" err="1"/>
              <a:t>identified</a:t>
            </a:r>
            <a:r>
              <a:rPr lang="pl-PL" dirty="0"/>
              <a:t> </a:t>
            </a:r>
            <a:r>
              <a:rPr lang="pl-PL" dirty="0" err="1"/>
              <a:t>early</a:t>
            </a:r>
            <a:r>
              <a:rPr lang="pl-PL" dirty="0"/>
              <a:t> in the </a:t>
            </a:r>
            <a:r>
              <a:rPr lang="pl-PL" dirty="0" err="1"/>
              <a:t>product’s</a:t>
            </a:r>
            <a:r>
              <a:rPr lang="pl-PL" dirty="0"/>
              <a:t> life </a:t>
            </a:r>
            <a:r>
              <a:rPr lang="pl-PL" dirty="0" err="1"/>
              <a:t>cycle</a:t>
            </a:r>
            <a:r>
              <a:rPr lang="pl-PL" dirty="0"/>
              <a:t>.</a:t>
            </a:r>
          </a:p>
          <a:p>
            <a:pPr>
              <a:buFont typeface="Arial" pitchFamily="34" charset="0"/>
              <a:buChar char="•"/>
            </a:pPr>
            <a:r>
              <a:rPr lang="pl-PL" dirty="0" err="1"/>
              <a:t>These</a:t>
            </a:r>
            <a:r>
              <a:rPr lang="pl-PL" dirty="0"/>
              <a:t> </a:t>
            </a:r>
            <a:r>
              <a:rPr lang="pl-PL" dirty="0" err="1"/>
              <a:t>benefits</a:t>
            </a:r>
            <a:r>
              <a:rPr lang="pl-PL" dirty="0"/>
              <a:t> </a:t>
            </a:r>
            <a:r>
              <a:rPr lang="pl-PL" dirty="0" err="1"/>
              <a:t>reduce</a:t>
            </a:r>
            <a:r>
              <a:rPr lang="pl-PL" dirty="0"/>
              <a:t> the </a:t>
            </a:r>
            <a:r>
              <a:rPr lang="pl-PL" dirty="0" err="1"/>
              <a:t>potential</a:t>
            </a:r>
            <a:r>
              <a:rPr lang="pl-PL" dirty="0"/>
              <a:t> </a:t>
            </a:r>
            <a:r>
              <a:rPr lang="pl-PL" dirty="0" err="1"/>
              <a:t>risk</a:t>
            </a:r>
            <a:r>
              <a:rPr lang="pl-PL" dirty="0"/>
              <a:t> in the </a:t>
            </a:r>
            <a:r>
              <a:rPr lang="pl-PL" dirty="0" err="1"/>
              <a:t>project</a:t>
            </a:r>
            <a:r>
              <a:rPr lang="pl-PL" dirty="0"/>
              <a:t>. </a:t>
            </a:r>
            <a:endParaRPr lang="en-US" dirty="0"/>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Enabling Evolutionary Prototyping</a:t>
            </a:r>
          </a:p>
        </p:txBody>
      </p:sp>
      <p:sp>
        <p:nvSpPr>
          <p:cNvPr id="2" name="Date Placeholder 1">
            <a:extLst>
              <a:ext uri="{FF2B5EF4-FFF2-40B4-BE49-F238E27FC236}">
                <a16:creationId xmlns:a16="http://schemas.microsoft.com/office/drawing/2014/main" id="{70A0B9DA-A3EE-40D0-B4CB-CB454DAC410B}"/>
              </a:ext>
            </a:extLst>
          </p:cNvPr>
          <p:cNvSpPr>
            <a:spLocks noGrp="1"/>
          </p:cNvSpPr>
          <p:nvPr>
            <p:ph type="dt" sz="half" idx="12"/>
          </p:nvPr>
        </p:nvSpPr>
        <p:spPr/>
        <p:txBody>
          <a:bodyPr/>
          <a:lstStyle/>
          <a:p>
            <a:r>
              <a:rPr lang="en-US"/>
              <a:t>January 13, 2024</a:t>
            </a:r>
          </a:p>
        </p:txBody>
      </p:sp>
      <p:sp>
        <p:nvSpPr>
          <p:cNvPr id="5" name="Slide Number Placeholder 4">
            <a:extLst>
              <a:ext uri="{FF2B5EF4-FFF2-40B4-BE49-F238E27FC236}">
                <a16:creationId xmlns:a16="http://schemas.microsoft.com/office/drawing/2014/main" id="{C707C438-C26F-4F9D-B762-59A7F3495443}"/>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4146336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Font typeface="Arial" pitchFamily="34" charset="0"/>
              <a:buChar char="•"/>
            </a:pPr>
            <a:r>
              <a:rPr lang="en-US" dirty="0"/>
              <a:t>One of the duties of an architect is to help the project manager create cost and schedule estimates early in the project life cycle. </a:t>
            </a:r>
          </a:p>
          <a:p>
            <a:pPr>
              <a:buFont typeface="Arial" pitchFamily="34" charset="0"/>
              <a:buChar char="•"/>
            </a:pPr>
            <a:r>
              <a:rPr lang="en-US" dirty="0"/>
              <a:t>Top-down estimates are useful for setting goals and apportioning budgets.</a:t>
            </a:r>
          </a:p>
          <a:p>
            <a:pPr>
              <a:buFont typeface="Arial" pitchFamily="34" charset="0"/>
              <a:buChar char="•"/>
            </a:pPr>
            <a:r>
              <a:rPr lang="en-US" dirty="0"/>
              <a:t>Cost estimations that are based on a bottom-up understanding of the system’s pieces are typically more accurate than those that are based purely on top-down system knowledge.</a:t>
            </a:r>
          </a:p>
          <a:p>
            <a:pPr lvl="1"/>
            <a:r>
              <a:rPr lang="en-US" dirty="0"/>
              <a:t>Each team or individual responsible for a work item will be able to make more-accurate estimates for their piece than a project manager and will feel more ownership in making the estimates come true. </a:t>
            </a:r>
          </a:p>
          <a:p>
            <a:pPr>
              <a:buFont typeface="Arial" pitchFamily="34" charset="0"/>
              <a:buChar char="•"/>
            </a:pPr>
            <a:r>
              <a:rPr lang="en-US" dirty="0"/>
              <a:t>The best cost and schedule estimates will typically emerge from a consensus between the top-down estimates (created by the architect and project manager) and the bottom-up estimates (created by the developers). </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Improving Cost and Schedule Estimates</a:t>
            </a:r>
          </a:p>
        </p:txBody>
      </p:sp>
      <p:sp>
        <p:nvSpPr>
          <p:cNvPr id="2" name="Date Placeholder 1">
            <a:extLst>
              <a:ext uri="{FF2B5EF4-FFF2-40B4-BE49-F238E27FC236}">
                <a16:creationId xmlns:a16="http://schemas.microsoft.com/office/drawing/2014/main" id="{0D193528-2718-4636-A48D-A526D66616E7}"/>
              </a:ext>
            </a:extLst>
          </p:cNvPr>
          <p:cNvSpPr>
            <a:spLocks noGrp="1"/>
          </p:cNvSpPr>
          <p:nvPr>
            <p:ph type="dt" sz="half" idx="12"/>
          </p:nvPr>
        </p:nvSpPr>
        <p:spPr/>
        <p:txBody>
          <a:bodyPr/>
          <a:lstStyle/>
          <a:p>
            <a:r>
              <a:rPr lang="en-US"/>
              <a:t>January 13, 2024</a:t>
            </a:r>
          </a:p>
        </p:txBody>
      </p:sp>
      <p:sp>
        <p:nvSpPr>
          <p:cNvPr id="5" name="Slide Number Placeholder 4">
            <a:extLst>
              <a:ext uri="{FF2B5EF4-FFF2-40B4-BE49-F238E27FC236}">
                <a16:creationId xmlns:a16="http://schemas.microsoft.com/office/drawing/2014/main" id="{7A8EF5ED-AAE9-487E-B4F5-F7B88C16F19A}"/>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159195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Font typeface="Arial" pitchFamily="34" charset="0"/>
              <a:buChar char="•"/>
            </a:pPr>
            <a:r>
              <a:rPr lang="en-US" sz="2400" dirty="0"/>
              <a:t>Reuse of architectures provides tremendous leverage for systems with similar requirements. </a:t>
            </a:r>
          </a:p>
          <a:p>
            <a:pPr lvl="1"/>
            <a:r>
              <a:rPr lang="en-US" sz="2400" dirty="0"/>
              <a:t>Not only can code be reused, but so can the requirements that led to the architecture in the first place, </a:t>
            </a:r>
            <a:r>
              <a:rPr lang="pl-PL" sz="2400" dirty="0"/>
              <a:t>as </a:t>
            </a:r>
            <a:r>
              <a:rPr lang="pl-PL" sz="2400" dirty="0" err="1"/>
              <a:t>well</a:t>
            </a:r>
            <a:r>
              <a:rPr lang="pl-PL" sz="2400" dirty="0"/>
              <a:t> as the </a:t>
            </a:r>
            <a:r>
              <a:rPr lang="pl-PL" sz="2400" dirty="0" err="1"/>
              <a:t>experience</a:t>
            </a:r>
            <a:r>
              <a:rPr lang="pl-PL" sz="2400" dirty="0"/>
              <a:t> and </a:t>
            </a:r>
            <a:r>
              <a:rPr lang="pl-PL" sz="2400" dirty="0" err="1"/>
              <a:t>infrastructure</a:t>
            </a:r>
            <a:r>
              <a:rPr lang="pl-PL" sz="2400" dirty="0"/>
              <a:t> </a:t>
            </a:r>
            <a:r>
              <a:rPr lang="pl-PL" sz="2400" dirty="0" err="1"/>
              <a:t>gained</a:t>
            </a:r>
            <a:r>
              <a:rPr lang="pl-PL" sz="2400" dirty="0"/>
              <a:t> in </a:t>
            </a:r>
            <a:r>
              <a:rPr lang="pl-PL" sz="2400" dirty="0" err="1"/>
              <a:t>building</a:t>
            </a:r>
            <a:r>
              <a:rPr lang="pl-PL" sz="2400" dirty="0"/>
              <a:t> the </a:t>
            </a:r>
            <a:r>
              <a:rPr lang="pl-PL" sz="2400" dirty="0" err="1"/>
              <a:t>reused</a:t>
            </a:r>
            <a:r>
              <a:rPr lang="pl-PL" sz="2400" dirty="0"/>
              <a:t> </a:t>
            </a:r>
            <a:r>
              <a:rPr lang="pl-PL" sz="2400" dirty="0" err="1"/>
              <a:t>architecture</a:t>
            </a:r>
            <a:r>
              <a:rPr lang="pl-PL" sz="2400" dirty="0"/>
              <a:t>.</a:t>
            </a:r>
          </a:p>
          <a:p>
            <a:pPr lvl="1"/>
            <a:r>
              <a:rPr lang="pl-PL" sz="2400" dirty="0" err="1"/>
              <a:t>When</a:t>
            </a:r>
            <a:r>
              <a:rPr lang="pl-PL" sz="2400" dirty="0"/>
              <a:t> </a:t>
            </a:r>
            <a:r>
              <a:rPr lang="pl-PL" sz="2400" dirty="0" err="1"/>
              <a:t>architectural</a:t>
            </a:r>
            <a:r>
              <a:rPr lang="pl-PL" sz="2400" dirty="0"/>
              <a:t> </a:t>
            </a:r>
            <a:r>
              <a:rPr lang="pl-PL" sz="2400" dirty="0" err="1"/>
              <a:t>decisions</a:t>
            </a:r>
            <a:r>
              <a:rPr lang="pl-PL" sz="2400" dirty="0"/>
              <a:t> </a:t>
            </a:r>
            <a:r>
              <a:rPr lang="pl-PL" sz="2400" dirty="0" err="1"/>
              <a:t>can</a:t>
            </a:r>
            <a:r>
              <a:rPr lang="pl-PL" sz="2400" dirty="0"/>
              <a:t> be </a:t>
            </a:r>
            <a:r>
              <a:rPr lang="pl-PL" sz="2400" dirty="0" err="1"/>
              <a:t>reused</a:t>
            </a:r>
            <a:r>
              <a:rPr lang="pl-PL" sz="2400" dirty="0"/>
              <a:t> </a:t>
            </a:r>
            <a:r>
              <a:rPr lang="pl-PL" sz="2400" dirty="0" err="1"/>
              <a:t>across</a:t>
            </a:r>
            <a:r>
              <a:rPr lang="pl-PL" sz="2400" dirty="0"/>
              <a:t> </a:t>
            </a:r>
            <a:r>
              <a:rPr lang="pl-PL" sz="2400" dirty="0" err="1"/>
              <a:t>multiple</a:t>
            </a:r>
            <a:r>
              <a:rPr lang="pl-PL" sz="2400" dirty="0"/>
              <a:t> </a:t>
            </a:r>
            <a:r>
              <a:rPr lang="pl-PL" sz="2400" dirty="0" err="1"/>
              <a:t>systems</a:t>
            </a:r>
            <a:r>
              <a:rPr lang="pl-PL" sz="2400" dirty="0"/>
              <a:t>, </a:t>
            </a:r>
            <a:r>
              <a:rPr lang="pl-PL" sz="2400" dirty="0" err="1"/>
              <a:t>all</a:t>
            </a:r>
            <a:r>
              <a:rPr lang="pl-PL" sz="2400" dirty="0"/>
              <a:t> of the </a:t>
            </a:r>
            <a:r>
              <a:rPr lang="pl-PL" sz="2400" dirty="0" err="1"/>
              <a:t>early-decision</a:t>
            </a:r>
            <a:r>
              <a:rPr lang="pl-PL" sz="2400" dirty="0"/>
              <a:t> </a:t>
            </a:r>
            <a:r>
              <a:rPr lang="pl-PL" sz="2400" dirty="0" err="1"/>
              <a:t>consequences</a:t>
            </a:r>
            <a:r>
              <a:rPr lang="pl-PL" sz="2400" dirty="0"/>
              <a:t> </a:t>
            </a:r>
            <a:r>
              <a:rPr lang="pl-PL" sz="2400" dirty="0" err="1"/>
              <a:t>are</a:t>
            </a:r>
            <a:r>
              <a:rPr lang="pl-PL" sz="2400" dirty="0"/>
              <a:t> </a:t>
            </a:r>
            <a:r>
              <a:rPr lang="pl-PL" sz="2400" dirty="0" err="1"/>
              <a:t>also</a:t>
            </a:r>
            <a:r>
              <a:rPr lang="pl-PL" sz="2400" dirty="0"/>
              <a:t> </a:t>
            </a:r>
            <a:r>
              <a:rPr lang="pl-PL" sz="2400" dirty="0" err="1"/>
              <a:t>transferred</a:t>
            </a:r>
            <a:r>
              <a:rPr lang="pl-PL" sz="2400" dirty="0"/>
              <a:t>.</a:t>
            </a:r>
          </a:p>
          <a:p>
            <a:pPr>
              <a:buFont typeface="Arial" pitchFamily="34" charset="0"/>
              <a:buChar char="•"/>
            </a:pPr>
            <a:r>
              <a:rPr lang="pl-PL" sz="2400" dirty="0"/>
              <a:t>A software </a:t>
            </a:r>
            <a:r>
              <a:rPr lang="pl-PL" sz="2400" dirty="0" err="1"/>
              <a:t>product</a:t>
            </a:r>
            <a:r>
              <a:rPr lang="pl-PL" sz="2400" dirty="0"/>
              <a:t> </a:t>
            </a:r>
            <a:r>
              <a:rPr lang="pl-PL" sz="2400" dirty="0" err="1"/>
              <a:t>line</a:t>
            </a:r>
            <a:r>
              <a:rPr lang="pl-PL" sz="2400" dirty="0"/>
              <a:t> </a:t>
            </a:r>
            <a:r>
              <a:rPr lang="pl-PL" sz="2400" dirty="0" err="1"/>
              <a:t>or</a:t>
            </a:r>
            <a:r>
              <a:rPr lang="pl-PL" sz="2400" dirty="0"/>
              <a:t> family </a:t>
            </a:r>
            <a:r>
              <a:rPr lang="pl-PL" sz="2400" dirty="0" err="1"/>
              <a:t>is</a:t>
            </a:r>
            <a:r>
              <a:rPr lang="pl-PL" sz="2400" dirty="0"/>
              <a:t> a set of software </a:t>
            </a:r>
            <a:r>
              <a:rPr lang="pl-PL" sz="2400" dirty="0" err="1"/>
              <a:t>systems</a:t>
            </a:r>
            <a:r>
              <a:rPr lang="pl-PL" sz="2400" dirty="0"/>
              <a:t> </a:t>
            </a:r>
            <a:r>
              <a:rPr lang="pl-PL" sz="2400" dirty="0" err="1"/>
              <a:t>that</a:t>
            </a:r>
            <a:r>
              <a:rPr lang="pl-PL" sz="2400" dirty="0"/>
              <a:t> </a:t>
            </a:r>
            <a:r>
              <a:rPr lang="pl-PL" sz="2400" dirty="0" err="1"/>
              <a:t>are</a:t>
            </a:r>
            <a:r>
              <a:rPr lang="pl-PL" sz="2400" dirty="0"/>
              <a:t> </a:t>
            </a:r>
            <a:r>
              <a:rPr lang="pl-PL" sz="2400" dirty="0" err="1"/>
              <a:t>all</a:t>
            </a:r>
            <a:r>
              <a:rPr lang="pl-PL" sz="2400" dirty="0"/>
              <a:t> </a:t>
            </a:r>
            <a:r>
              <a:rPr lang="pl-PL" sz="2400" dirty="0" err="1"/>
              <a:t>built</a:t>
            </a:r>
            <a:r>
              <a:rPr lang="pl-PL" sz="2400" dirty="0"/>
              <a:t> </a:t>
            </a:r>
            <a:r>
              <a:rPr lang="pl-PL" sz="2400" dirty="0" err="1"/>
              <a:t>using</a:t>
            </a:r>
            <a:r>
              <a:rPr lang="pl-PL" sz="2400" dirty="0"/>
              <a:t> the same set of </a:t>
            </a:r>
            <a:r>
              <a:rPr lang="pl-PL" sz="2400" dirty="0" err="1"/>
              <a:t>reusable</a:t>
            </a:r>
            <a:r>
              <a:rPr lang="pl-PL" sz="2400" dirty="0"/>
              <a:t> </a:t>
            </a:r>
            <a:r>
              <a:rPr lang="pl-PL" sz="2400" dirty="0" err="1"/>
              <a:t>assets</a:t>
            </a:r>
            <a:r>
              <a:rPr lang="pl-PL" sz="2400" dirty="0"/>
              <a:t>. </a:t>
            </a:r>
          </a:p>
          <a:p>
            <a:pPr lvl="1"/>
            <a:r>
              <a:rPr lang="pl-PL" sz="2400" dirty="0" err="1"/>
              <a:t>Chief</a:t>
            </a:r>
            <a:r>
              <a:rPr lang="pl-PL" sz="2400" dirty="0"/>
              <a:t> </a:t>
            </a:r>
            <a:r>
              <a:rPr lang="pl-PL" sz="2400" dirty="0" err="1"/>
              <a:t>among</a:t>
            </a:r>
            <a:r>
              <a:rPr lang="pl-PL" sz="2400" dirty="0"/>
              <a:t> </a:t>
            </a:r>
            <a:r>
              <a:rPr lang="pl-PL" sz="2400" dirty="0" err="1"/>
              <a:t>these</a:t>
            </a:r>
            <a:r>
              <a:rPr lang="pl-PL" sz="2400" dirty="0"/>
              <a:t> </a:t>
            </a:r>
            <a:r>
              <a:rPr lang="pl-PL" sz="2400" dirty="0" err="1"/>
              <a:t>assets</a:t>
            </a:r>
            <a:r>
              <a:rPr lang="pl-PL" sz="2400" dirty="0"/>
              <a:t> </a:t>
            </a:r>
            <a:r>
              <a:rPr lang="pl-PL" sz="2400" dirty="0" err="1"/>
              <a:t>is</a:t>
            </a:r>
            <a:r>
              <a:rPr lang="pl-PL" sz="2400" dirty="0"/>
              <a:t> the </a:t>
            </a:r>
            <a:r>
              <a:rPr lang="pl-PL" sz="2400" dirty="0" err="1"/>
              <a:t>architecture</a:t>
            </a:r>
            <a:r>
              <a:rPr lang="pl-PL" sz="2400" dirty="0"/>
              <a:t> </a:t>
            </a:r>
            <a:r>
              <a:rPr lang="pl-PL" sz="2400" dirty="0" err="1"/>
              <a:t>that</a:t>
            </a:r>
            <a:r>
              <a:rPr lang="pl-PL" sz="2400" dirty="0"/>
              <a:t> was </a:t>
            </a:r>
            <a:r>
              <a:rPr lang="pl-PL" sz="2400" dirty="0" err="1"/>
              <a:t>designed</a:t>
            </a:r>
            <a:r>
              <a:rPr lang="pl-PL" sz="2400" dirty="0"/>
              <a:t> to handle the </a:t>
            </a:r>
            <a:r>
              <a:rPr lang="pl-PL" sz="2400" dirty="0" err="1"/>
              <a:t>needs</a:t>
            </a:r>
            <a:r>
              <a:rPr lang="pl-PL" sz="2400" dirty="0"/>
              <a:t> of the </a:t>
            </a:r>
            <a:r>
              <a:rPr lang="pl-PL" sz="2400" dirty="0" err="1"/>
              <a:t>entire</a:t>
            </a:r>
            <a:r>
              <a:rPr lang="pl-PL" sz="2400" dirty="0"/>
              <a:t> family. </a:t>
            </a:r>
          </a:p>
          <a:p>
            <a:pPr lvl="1"/>
            <a:r>
              <a:rPr lang="pl-PL" sz="2400" dirty="0"/>
              <a:t>The </a:t>
            </a:r>
            <a:r>
              <a:rPr lang="pl-PL" sz="2400" dirty="0" err="1"/>
              <a:t>architecture</a:t>
            </a:r>
            <a:r>
              <a:rPr lang="pl-PL" sz="2400" dirty="0"/>
              <a:t> </a:t>
            </a:r>
            <a:r>
              <a:rPr lang="pl-PL" sz="2400" dirty="0" err="1"/>
              <a:t>defines</a:t>
            </a:r>
            <a:r>
              <a:rPr lang="pl-PL" sz="2400" dirty="0"/>
              <a:t> </a:t>
            </a:r>
            <a:r>
              <a:rPr lang="pl-PL" sz="2400" dirty="0" err="1"/>
              <a:t>what</a:t>
            </a:r>
            <a:r>
              <a:rPr lang="pl-PL" sz="2400" dirty="0"/>
              <a:t> </a:t>
            </a:r>
            <a:r>
              <a:rPr lang="pl-PL" sz="2400" dirty="0" err="1"/>
              <a:t>is</a:t>
            </a:r>
            <a:r>
              <a:rPr lang="pl-PL" sz="2400" dirty="0"/>
              <a:t> </a:t>
            </a:r>
            <a:r>
              <a:rPr lang="pl-PL" sz="2400" dirty="0" err="1"/>
              <a:t>fixed</a:t>
            </a:r>
            <a:r>
              <a:rPr lang="pl-PL" sz="2400" dirty="0"/>
              <a:t> for </a:t>
            </a:r>
            <a:r>
              <a:rPr lang="pl-PL" sz="2400" dirty="0" err="1"/>
              <a:t>all</a:t>
            </a:r>
            <a:r>
              <a:rPr lang="pl-PL" sz="2400" dirty="0"/>
              <a:t> </a:t>
            </a:r>
            <a:r>
              <a:rPr lang="pl-PL" sz="2400" dirty="0" err="1"/>
              <a:t>members</a:t>
            </a:r>
            <a:r>
              <a:rPr lang="pl-PL" sz="2400" dirty="0"/>
              <a:t> of the </a:t>
            </a:r>
            <a:r>
              <a:rPr lang="pl-PL" sz="2400" dirty="0" err="1"/>
              <a:t>product</a:t>
            </a:r>
            <a:r>
              <a:rPr lang="pl-PL" sz="2400" dirty="0"/>
              <a:t> </a:t>
            </a:r>
            <a:r>
              <a:rPr lang="pl-PL" sz="2400" dirty="0" err="1"/>
              <a:t>line</a:t>
            </a:r>
            <a:r>
              <a:rPr lang="pl-PL" sz="2400" dirty="0"/>
              <a:t> and </a:t>
            </a:r>
            <a:r>
              <a:rPr lang="pl-PL" sz="2400" dirty="0" err="1"/>
              <a:t>what</a:t>
            </a:r>
            <a:r>
              <a:rPr lang="pl-PL" sz="2400" dirty="0"/>
              <a:t> </a:t>
            </a:r>
            <a:r>
              <a:rPr lang="pl-PL" sz="2400" dirty="0" err="1"/>
              <a:t>is</a:t>
            </a:r>
            <a:r>
              <a:rPr lang="pl-PL" sz="2400" dirty="0"/>
              <a:t> </a:t>
            </a:r>
            <a:r>
              <a:rPr lang="pl-PL" sz="2400" dirty="0" err="1"/>
              <a:t>variable</a:t>
            </a:r>
            <a:r>
              <a:rPr lang="pl-PL" sz="2400" dirty="0"/>
              <a:t>. </a:t>
            </a:r>
          </a:p>
          <a:p>
            <a:pPr lvl="1"/>
            <a:r>
              <a:rPr lang="pl-PL" sz="2400" dirty="0"/>
              <a:t>The </a:t>
            </a:r>
            <a:r>
              <a:rPr lang="pl-PL" sz="2400" dirty="0" err="1"/>
              <a:t>architecture</a:t>
            </a:r>
            <a:r>
              <a:rPr lang="pl-PL" sz="2400" dirty="0"/>
              <a:t> for a </a:t>
            </a:r>
            <a:r>
              <a:rPr lang="pl-PL" sz="2400" dirty="0" err="1"/>
              <a:t>product</a:t>
            </a:r>
            <a:r>
              <a:rPr lang="pl-PL" sz="2400" dirty="0"/>
              <a:t> </a:t>
            </a:r>
            <a:r>
              <a:rPr lang="pl-PL" sz="2400" dirty="0" err="1"/>
              <a:t>line</a:t>
            </a:r>
            <a:r>
              <a:rPr lang="pl-PL" sz="2400" dirty="0"/>
              <a:t> </a:t>
            </a:r>
            <a:r>
              <a:rPr lang="pl-PL" sz="2400" dirty="0" err="1"/>
              <a:t>becomes</a:t>
            </a:r>
            <a:r>
              <a:rPr lang="pl-PL" sz="2400" dirty="0"/>
              <a:t> a </a:t>
            </a:r>
            <a:r>
              <a:rPr lang="pl-PL" sz="2400" dirty="0" err="1"/>
              <a:t>capital</a:t>
            </a:r>
            <a:r>
              <a:rPr lang="pl-PL" sz="2400" dirty="0"/>
              <a:t> investment by the </a:t>
            </a:r>
            <a:r>
              <a:rPr lang="pl-PL" sz="2400" dirty="0" err="1"/>
              <a:t>organization</a:t>
            </a:r>
            <a:r>
              <a:rPr lang="pl-PL" sz="2400" dirty="0"/>
              <a:t>.</a:t>
            </a:r>
            <a:endParaRPr lang="en-US" sz="2400" dirty="0"/>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Transferable, Reusable Model</a:t>
            </a:r>
          </a:p>
        </p:txBody>
      </p:sp>
      <p:sp>
        <p:nvSpPr>
          <p:cNvPr id="2" name="Date Placeholder 1">
            <a:extLst>
              <a:ext uri="{FF2B5EF4-FFF2-40B4-BE49-F238E27FC236}">
                <a16:creationId xmlns:a16="http://schemas.microsoft.com/office/drawing/2014/main" id="{DBE9FB19-5BA8-4FDD-BDB4-2926C1729963}"/>
              </a:ext>
            </a:extLst>
          </p:cNvPr>
          <p:cNvSpPr>
            <a:spLocks noGrp="1"/>
          </p:cNvSpPr>
          <p:nvPr>
            <p:ph type="dt" sz="half" idx="12"/>
          </p:nvPr>
        </p:nvSpPr>
        <p:spPr/>
        <p:txBody>
          <a:bodyPr/>
          <a:lstStyle/>
          <a:p>
            <a:r>
              <a:rPr lang="en-US"/>
              <a:t>January 13, 2024</a:t>
            </a:r>
          </a:p>
        </p:txBody>
      </p:sp>
      <p:sp>
        <p:nvSpPr>
          <p:cNvPr id="5" name="Slide Number Placeholder 4">
            <a:extLst>
              <a:ext uri="{FF2B5EF4-FFF2-40B4-BE49-F238E27FC236}">
                <a16:creationId xmlns:a16="http://schemas.microsoft.com/office/drawing/2014/main" id="{0B8B8971-095B-4169-A085-8191A9EB8100}"/>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3088810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Arial" pitchFamily="34" charset="0"/>
              <a:buChar char="•"/>
            </a:pPr>
            <a:r>
              <a:rPr lang="en-US" sz="2000" dirty="0"/>
              <a:t>Architecture-based development often focuses on components that are likely to have been developed separately, even independently, from each other.</a:t>
            </a:r>
          </a:p>
          <a:p>
            <a:pPr>
              <a:buFont typeface="Arial" pitchFamily="34" charset="0"/>
              <a:buChar char="•"/>
            </a:pPr>
            <a:r>
              <a:rPr lang="en-US" sz="2000" dirty="0"/>
              <a:t>The architecture defines the elements that can be incorporated into the system.</a:t>
            </a:r>
            <a:endParaRPr lang="en-US" sz="1600" dirty="0"/>
          </a:p>
          <a:p>
            <a:pPr>
              <a:buFont typeface="Arial" pitchFamily="34" charset="0"/>
              <a:buChar char="•"/>
            </a:pPr>
            <a:r>
              <a:rPr lang="en-US" sz="2000" dirty="0"/>
              <a:t>Commercial off-the-shelf components, open source software, publicly available apps, and networked services are example of interchangeable software components.</a:t>
            </a:r>
          </a:p>
          <a:p>
            <a:pPr>
              <a:buFont typeface="Arial" pitchFamily="34" charset="0"/>
              <a:buChar char="•"/>
            </a:pPr>
            <a:r>
              <a:rPr lang="en-US" sz="2000" dirty="0"/>
              <a:t>The payoff can be</a:t>
            </a:r>
          </a:p>
          <a:p>
            <a:pPr lvl="1"/>
            <a:r>
              <a:rPr lang="en-US" sz="1600" dirty="0"/>
              <a:t>Decreased time to market</a:t>
            </a:r>
          </a:p>
          <a:p>
            <a:pPr lvl="1"/>
            <a:r>
              <a:rPr lang="pl-PL" sz="1600" dirty="0" err="1"/>
              <a:t>Increased</a:t>
            </a:r>
            <a:r>
              <a:rPr lang="pl-PL" sz="1600" dirty="0"/>
              <a:t> </a:t>
            </a:r>
            <a:r>
              <a:rPr lang="pl-PL" sz="1600" dirty="0" err="1"/>
              <a:t>reliability</a:t>
            </a:r>
            <a:r>
              <a:rPr lang="pl-PL" sz="1600" dirty="0"/>
              <a:t> (</a:t>
            </a:r>
            <a:r>
              <a:rPr lang="pl-PL" sz="1600" dirty="0" err="1"/>
              <a:t>widely</a:t>
            </a:r>
            <a:r>
              <a:rPr lang="pl-PL" sz="1600" dirty="0"/>
              <a:t> </a:t>
            </a:r>
            <a:r>
              <a:rPr lang="pl-PL" sz="1600" dirty="0" err="1"/>
              <a:t>used</a:t>
            </a:r>
            <a:r>
              <a:rPr lang="pl-PL" sz="1600" dirty="0"/>
              <a:t> software </a:t>
            </a:r>
            <a:r>
              <a:rPr lang="pl-PL" sz="1600" dirty="0" err="1"/>
              <a:t>should</a:t>
            </a:r>
            <a:r>
              <a:rPr lang="pl-PL" sz="1600" dirty="0"/>
              <a:t> </a:t>
            </a:r>
            <a:r>
              <a:rPr lang="pl-PL" sz="1600" dirty="0" err="1"/>
              <a:t>have</a:t>
            </a:r>
            <a:r>
              <a:rPr lang="pl-PL" sz="1600" dirty="0"/>
              <a:t> </a:t>
            </a:r>
            <a:r>
              <a:rPr lang="pl-PL" sz="1600" dirty="0" err="1"/>
              <a:t>its</a:t>
            </a:r>
            <a:r>
              <a:rPr lang="pl-PL" sz="1600" dirty="0"/>
              <a:t> </a:t>
            </a:r>
            <a:r>
              <a:rPr lang="pl-PL" sz="1600" dirty="0" err="1"/>
              <a:t>bugs</a:t>
            </a:r>
            <a:r>
              <a:rPr lang="pl-PL" sz="1600" dirty="0"/>
              <a:t> </a:t>
            </a:r>
            <a:r>
              <a:rPr lang="pl-PL" sz="1600" dirty="0" err="1"/>
              <a:t>ironed</a:t>
            </a:r>
            <a:r>
              <a:rPr lang="pl-PL" sz="1600" dirty="0"/>
              <a:t> out </a:t>
            </a:r>
            <a:r>
              <a:rPr lang="pl-PL" sz="1600" dirty="0" err="1"/>
              <a:t>already</a:t>
            </a:r>
            <a:r>
              <a:rPr lang="pl-PL" sz="1600" dirty="0"/>
              <a:t>)</a:t>
            </a:r>
          </a:p>
          <a:p>
            <a:pPr lvl="1"/>
            <a:r>
              <a:rPr lang="pl-PL" sz="1600" dirty="0"/>
              <a:t>Lower </a:t>
            </a:r>
            <a:r>
              <a:rPr lang="pl-PL" sz="1600" dirty="0" err="1"/>
              <a:t>cost</a:t>
            </a:r>
            <a:r>
              <a:rPr lang="pl-PL" sz="1600" dirty="0"/>
              <a:t> (the software </a:t>
            </a:r>
            <a:r>
              <a:rPr lang="pl-PL" sz="1600" dirty="0" err="1"/>
              <a:t>supplier</a:t>
            </a:r>
            <a:r>
              <a:rPr lang="pl-PL" sz="1600" dirty="0"/>
              <a:t> </a:t>
            </a:r>
            <a:r>
              <a:rPr lang="pl-PL" sz="1600" dirty="0" err="1"/>
              <a:t>can</a:t>
            </a:r>
            <a:r>
              <a:rPr lang="pl-PL" sz="1600" dirty="0"/>
              <a:t> </a:t>
            </a:r>
            <a:r>
              <a:rPr lang="pl-PL" sz="1600" dirty="0" err="1"/>
              <a:t>amortize</a:t>
            </a:r>
            <a:r>
              <a:rPr lang="pl-PL" sz="1600" dirty="0"/>
              <a:t> development </a:t>
            </a:r>
            <a:r>
              <a:rPr lang="pl-PL" sz="1600" dirty="0" err="1"/>
              <a:t>cost</a:t>
            </a:r>
            <a:r>
              <a:rPr lang="pl-PL" sz="1600" dirty="0"/>
              <a:t> </a:t>
            </a:r>
            <a:r>
              <a:rPr lang="pl-PL" sz="1600" dirty="0" err="1"/>
              <a:t>across</a:t>
            </a:r>
            <a:r>
              <a:rPr lang="pl-PL" sz="1600" dirty="0"/>
              <a:t> </a:t>
            </a:r>
            <a:r>
              <a:rPr lang="pl-PL" sz="1600" dirty="0" err="1"/>
              <a:t>their</a:t>
            </a:r>
            <a:r>
              <a:rPr lang="pl-PL" sz="1600" dirty="0"/>
              <a:t> </a:t>
            </a:r>
            <a:r>
              <a:rPr lang="pl-PL" sz="1600" dirty="0" err="1"/>
              <a:t>customer</a:t>
            </a:r>
            <a:r>
              <a:rPr lang="pl-PL" sz="1600" dirty="0"/>
              <a:t> </a:t>
            </a:r>
            <a:r>
              <a:rPr lang="pl-PL" sz="1600" dirty="0" err="1"/>
              <a:t>base</a:t>
            </a:r>
            <a:r>
              <a:rPr lang="pl-PL" sz="1600" dirty="0"/>
              <a:t>)</a:t>
            </a:r>
          </a:p>
          <a:p>
            <a:pPr lvl="1"/>
            <a:r>
              <a:rPr lang="pl-PL" sz="1600" dirty="0" err="1"/>
              <a:t>Flexibility</a:t>
            </a:r>
            <a:r>
              <a:rPr lang="pl-PL" sz="1600" dirty="0"/>
              <a:t> (</a:t>
            </a:r>
            <a:r>
              <a:rPr lang="pl-PL" sz="1600" dirty="0" err="1"/>
              <a:t>if</a:t>
            </a:r>
            <a:r>
              <a:rPr lang="pl-PL" sz="1600" dirty="0"/>
              <a:t> the component </a:t>
            </a:r>
            <a:r>
              <a:rPr lang="pl-PL" sz="1600" dirty="0" err="1"/>
              <a:t>you</a:t>
            </a:r>
            <a:r>
              <a:rPr lang="pl-PL" sz="1600" dirty="0"/>
              <a:t> want to </a:t>
            </a:r>
            <a:r>
              <a:rPr lang="pl-PL" sz="1600" dirty="0" err="1"/>
              <a:t>buy</a:t>
            </a:r>
            <a:r>
              <a:rPr lang="pl-PL" sz="1600" dirty="0"/>
              <a:t> </a:t>
            </a:r>
            <a:r>
              <a:rPr lang="pl-PL" sz="1600" dirty="0" err="1"/>
              <a:t>is</a:t>
            </a:r>
            <a:r>
              <a:rPr lang="pl-PL" sz="1600" dirty="0"/>
              <a:t> not </a:t>
            </a:r>
            <a:r>
              <a:rPr lang="pl-PL" sz="1600" dirty="0" err="1"/>
              <a:t>terribly</a:t>
            </a:r>
            <a:r>
              <a:rPr lang="pl-PL" sz="1600" dirty="0"/>
              <a:t> </a:t>
            </a:r>
            <a:r>
              <a:rPr lang="pl-PL" sz="1600" dirty="0" err="1"/>
              <a:t>specialpurpose</a:t>
            </a:r>
            <a:r>
              <a:rPr lang="pl-PL" sz="1600" dirty="0"/>
              <a:t>, </a:t>
            </a:r>
            <a:r>
              <a:rPr lang="pl-PL" sz="1600" dirty="0" err="1"/>
              <a:t>it’s</a:t>
            </a:r>
            <a:r>
              <a:rPr lang="pl-PL" sz="1600" dirty="0"/>
              <a:t> </a:t>
            </a:r>
            <a:r>
              <a:rPr lang="pl-PL" sz="1600" dirty="0" err="1"/>
              <a:t>likely</a:t>
            </a:r>
            <a:r>
              <a:rPr lang="pl-PL" sz="1600" dirty="0"/>
              <a:t> to be </a:t>
            </a:r>
            <a:r>
              <a:rPr lang="pl-PL" sz="1600" dirty="0" err="1"/>
              <a:t>available</a:t>
            </a:r>
            <a:r>
              <a:rPr lang="pl-PL" sz="1600" dirty="0"/>
              <a:t> from </a:t>
            </a:r>
            <a:r>
              <a:rPr lang="pl-PL" sz="1600" dirty="0" err="1"/>
              <a:t>several</a:t>
            </a:r>
            <a:r>
              <a:rPr lang="pl-PL" sz="1600" dirty="0"/>
              <a:t> </a:t>
            </a:r>
            <a:r>
              <a:rPr lang="pl-PL" sz="1600" dirty="0" err="1"/>
              <a:t>sources</a:t>
            </a:r>
            <a:r>
              <a:rPr lang="pl-PL" sz="1600" dirty="0"/>
              <a:t>, </a:t>
            </a:r>
            <a:r>
              <a:rPr lang="pl-PL" sz="1600" dirty="0" err="1"/>
              <a:t>thus</a:t>
            </a:r>
            <a:r>
              <a:rPr lang="pl-PL" sz="1600" dirty="0"/>
              <a:t> </a:t>
            </a:r>
            <a:r>
              <a:rPr lang="pl-PL" sz="1600" dirty="0" err="1"/>
              <a:t>increasing</a:t>
            </a:r>
            <a:r>
              <a:rPr lang="pl-PL" sz="1600" dirty="0"/>
              <a:t> </a:t>
            </a:r>
            <a:r>
              <a:rPr lang="pl-PL" sz="1600" dirty="0" err="1"/>
              <a:t>your</a:t>
            </a:r>
            <a:r>
              <a:rPr lang="pl-PL" sz="1600" dirty="0"/>
              <a:t> </a:t>
            </a:r>
            <a:r>
              <a:rPr lang="pl-PL" sz="1600" dirty="0" err="1"/>
              <a:t>buying</a:t>
            </a:r>
            <a:r>
              <a:rPr lang="pl-PL" sz="1600" dirty="0"/>
              <a:t> </a:t>
            </a:r>
            <a:r>
              <a:rPr lang="pl-PL" sz="1600" dirty="0" err="1"/>
              <a:t>leverage</a:t>
            </a:r>
            <a:r>
              <a:rPr lang="pl-PL" sz="1600" dirty="0"/>
              <a:t>)</a:t>
            </a:r>
            <a:endParaRPr lang="en-US" sz="1600" dirty="0"/>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Using Independently Developed Components</a:t>
            </a:r>
          </a:p>
        </p:txBody>
      </p:sp>
      <p:sp>
        <p:nvSpPr>
          <p:cNvPr id="2" name="Date Placeholder 1">
            <a:extLst>
              <a:ext uri="{FF2B5EF4-FFF2-40B4-BE49-F238E27FC236}">
                <a16:creationId xmlns:a16="http://schemas.microsoft.com/office/drawing/2014/main" id="{A7A1C102-1817-42EE-9E08-60131289366C}"/>
              </a:ext>
            </a:extLst>
          </p:cNvPr>
          <p:cNvSpPr>
            <a:spLocks noGrp="1"/>
          </p:cNvSpPr>
          <p:nvPr>
            <p:ph type="dt" sz="half" idx="12"/>
          </p:nvPr>
        </p:nvSpPr>
        <p:spPr/>
        <p:txBody>
          <a:bodyPr/>
          <a:lstStyle/>
          <a:p>
            <a:r>
              <a:rPr lang="en-US"/>
              <a:t>January 13, 2024</a:t>
            </a:r>
          </a:p>
        </p:txBody>
      </p:sp>
      <p:sp>
        <p:nvSpPr>
          <p:cNvPr id="5" name="Slide Number Placeholder 4">
            <a:extLst>
              <a:ext uri="{FF2B5EF4-FFF2-40B4-BE49-F238E27FC236}">
                <a16:creationId xmlns:a16="http://schemas.microsoft.com/office/drawing/2014/main" id="{F2BBF86C-8918-4F4B-95FD-240D9750EAAC}"/>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60948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buFont typeface="Arial" pitchFamily="34" charset="0"/>
              <a:buChar char="•"/>
            </a:pPr>
            <a:r>
              <a:rPr lang="en-US" dirty="0"/>
              <a:t>As useful architectural patterns are collected, we see the benefit in voluntarily restricting ourselves to a relatively small number of choices of elements and their interactions. </a:t>
            </a:r>
          </a:p>
          <a:p>
            <a:pPr lvl="1"/>
            <a:r>
              <a:rPr lang="en-US" dirty="0"/>
              <a:t>We minimize the design complexity of the system we are building.</a:t>
            </a:r>
          </a:p>
          <a:p>
            <a:pPr lvl="1"/>
            <a:r>
              <a:rPr lang="en-US" dirty="0"/>
              <a:t>Enhanced reuse</a:t>
            </a:r>
          </a:p>
          <a:p>
            <a:pPr lvl="1"/>
            <a:r>
              <a:rPr lang="en-US" dirty="0"/>
              <a:t>More regular and simpler designs that are more easily understood and communicated</a:t>
            </a:r>
          </a:p>
          <a:p>
            <a:pPr lvl="1"/>
            <a:r>
              <a:rPr lang="en-US" dirty="0"/>
              <a:t>More capable analysis</a:t>
            </a:r>
          </a:p>
          <a:p>
            <a:pPr lvl="1"/>
            <a:r>
              <a:rPr lang="en-US" dirty="0"/>
              <a:t>Shorter selection time</a:t>
            </a:r>
          </a:p>
          <a:p>
            <a:pPr lvl="1"/>
            <a:r>
              <a:rPr lang="en-US" dirty="0"/>
              <a:t>Greater interoperability.</a:t>
            </a:r>
          </a:p>
          <a:p>
            <a:pPr>
              <a:buFont typeface="Arial" pitchFamily="34" charset="0"/>
              <a:buChar char="•"/>
            </a:pPr>
            <a:r>
              <a:rPr lang="en-US" dirty="0"/>
              <a:t>Architectural patterns guide the architect and focus the architect on the quality attributes of interest in large part by restricting the vocabulary of design.</a:t>
            </a:r>
          </a:p>
          <a:p>
            <a:pPr lvl="1"/>
            <a:r>
              <a:rPr lang="en-US" dirty="0"/>
              <a:t>Properties of software design follow from the choice of an architectural pattern.</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Restricting Design Vocabulary</a:t>
            </a:r>
          </a:p>
        </p:txBody>
      </p:sp>
      <p:sp>
        <p:nvSpPr>
          <p:cNvPr id="2" name="Date Placeholder 1">
            <a:extLst>
              <a:ext uri="{FF2B5EF4-FFF2-40B4-BE49-F238E27FC236}">
                <a16:creationId xmlns:a16="http://schemas.microsoft.com/office/drawing/2014/main" id="{EDFB35AD-ED33-4A28-98B7-F5314A4CFBB9}"/>
              </a:ext>
            </a:extLst>
          </p:cNvPr>
          <p:cNvSpPr>
            <a:spLocks noGrp="1"/>
          </p:cNvSpPr>
          <p:nvPr>
            <p:ph type="dt" sz="half" idx="12"/>
          </p:nvPr>
        </p:nvSpPr>
        <p:spPr/>
        <p:txBody>
          <a:bodyPr/>
          <a:lstStyle/>
          <a:p>
            <a:r>
              <a:rPr lang="en-US"/>
              <a:t>January 13, 2024</a:t>
            </a:r>
          </a:p>
        </p:txBody>
      </p:sp>
      <p:sp>
        <p:nvSpPr>
          <p:cNvPr id="5" name="Slide Number Placeholder 4">
            <a:extLst>
              <a:ext uri="{FF2B5EF4-FFF2-40B4-BE49-F238E27FC236}">
                <a16:creationId xmlns:a16="http://schemas.microsoft.com/office/drawing/2014/main" id="{4C41DEF4-891E-43F7-8EA8-29E57990653B}"/>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2751806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The architecture can serve as the first introduction to the system for new project members. </a:t>
            </a:r>
          </a:p>
          <a:p>
            <a:pPr>
              <a:buFont typeface="Arial" pitchFamily="34" charset="0"/>
              <a:buChar char="•"/>
            </a:pPr>
            <a:r>
              <a:rPr lang="en-US" dirty="0"/>
              <a:t>Module views are excellent for showing someone the structure of a project</a:t>
            </a:r>
          </a:p>
          <a:p>
            <a:pPr lvl="1"/>
            <a:r>
              <a:rPr lang="en-US" dirty="0"/>
              <a:t>Who does what, which teams are assigned to which parts of the system, and so </a:t>
            </a:r>
            <a:r>
              <a:rPr lang="pl-PL" dirty="0" err="1"/>
              <a:t>forth</a:t>
            </a:r>
            <a:r>
              <a:rPr lang="pl-PL" dirty="0"/>
              <a:t>. </a:t>
            </a:r>
          </a:p>
          <a:p>
            <a:pPr>
              <a:buFont typeface="Arial" pitchFamily="34" charset="0"/>
              <a:buChar char="•"/>
            </a:pPr>
            <a:r>
              <a:rPr lang="pl-PL" dirty="0"/>
              <a:t>Component-and-</a:t>
            </a:r>
            <a:r>
              <a:rPr lang="pl-PL" dirty="0" err="1"/>
              <a:t>connector</a:t>
            </a:r>
            <a:r>
              <a:rPr lang="pl-PL" dirty="0"/>
              <a:t> </a:t>
            </a:r>
            <a:r>
              <a:rPr lang="pl-PL" dirty="0" err="1"/>
              <a:t>views</a:t>
            </a:r>
            <a:r>
              <a:rPr lang="pl-PL" dirty="0"/>
              <a:t> </a:t>
            </a:r>
            <a:r>
              <a:rPr lang="pl-PL" dirty="0" err="1"/>
              <a:t>are</a:t>
            </a:r>
            <a:r>
              <a:rPr lang="pl-PL" dirty="0"/>
              <a:t> </a:t>
            </a:r>
            <a:r>
              <a:rPr lang="pl-PL" dirty="0" err="1"/>
              <a:t>excellent</a:t>
            </a:r>
            <a:r>
              <a:rPr lang="pl-PL" dirty="0"/>
              <a:t> for </a:t>
            </a:r>
            <a:r>
              <a:rPr lang="pl-PL" dirty="0" err="1"/>
              <a:t>explaining</a:t>
            </a:r>
            <a:r>
              <a:rPr lang="pl-PL" dirty="0"/>
              <a:t> </a:t>
            </a:r>
            <a:r>
              <a:rPr lang="pl-PL" dirty="0" err="1"/>
              <a:t>how</a:t>
            </a:r>
            <a:r>
              <a:rPr lang="pl-PL" dirty="0"/>
              <a:t> the system </a:t>
            </a:r>
            <a:r>
              <a:rPr lang="pl-PL" dirty="0" err="1"/>
              <a:t>is</a:t>
            </a:r>
            <a:r>
              <a:rPr lang="pl-PL" dirty="0"/>
              <a:t> </a:t>
            </a:r>
            <a:r>
              <a:rPr lang="pl-PL" dirty="0" err="1"/>
              <a:t>expected</a:t>
            </a:r>
            <a:r>
              <a:rPr lang="pl-PL" dirty="0"/>
              <a:t> to </a:t>
            </a:r>
            <a:r>
              <a:rPr lang="pl-PL" dirty="0" err="1"/>
              <a:t>work</a:t>
            </a:r>
            <a:r>
              <a:rPr lang="pl-PL" dirty="0"/>
              <a:t> and </a:t>
            </a:r>
            <a:r>
              <a:rPr lang="pl-PL" dirty="0" err="1"/>
              <a:t>accomplish</a:t>
            </a:r>
            <a:r>
              <a:rPr lang="pl-PL" dirty="0"/>
              <a:t> </a:t>
            </a:r>
            <a:r>
              <a:rPr lang="pl-PL" dirty="0" err="1"/>
              <a:t>its</a:t>
            </a:r>
            <a:r>
              <a:rPr lang="pl-PL" dirty="0"/>
              <a:t> </a:t>
            </a:r>
            <a:r>
              <a:rPr lang="pl-PL" dirty="0" err="1"/>
              <a:t>job</a:t>
            </a:r>
            <a:r>
              <a:rPr lang="pl-PL" dirty="0"/>
              <a:t>.</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Basis for Training</a:t>
            </a:r>
          </a:p>
        </p:txBody>
      </p:sp>
      <p:sp>
        <p:nvSpPr>
          <p:cNvPr id="2" name="Date Placeholder 1">
            <a:extLst>
              <a:ext uri="{FF2B5EF4-FFF2-40B4-BE49-F238E27FC236}">
                <a16:creationId xmlns:a16="http://schemas.microsoft.com/office/drawing/2014/main" id="{973FF8A6-91C6-4232-B347-84934A34F6C4}"/>
              </a:ext>
            </a:extLst>
          </p:cNvPr>
          <p:cNvSpPr>
            <a:spLocks noGrp="1"/>
          </p:cNvSpPr>
          <p:nvPr>
            <p:ph type="dt" sz="half" idx="12"/>
          </p:nvPr>
        </p:nvSpPr>
        <p:spPr/>
        <p:txBody>
          <a:bodyPr/>
          <a:lstStyle/>
          <a:p>
            <a:r>
              <a:rPr lang="en-US"/>
              <a:t>January 13, 2024</a:t>
            </a:r>
          </a:p>
        </p:txBody>
      </p:sp>
      <p:sp>
        <p:nvSpPr>
          <p:cNvPr id="5" name="Slide Number Placeholder 4">
            <a:extLst>
              <a:ext uri="{FF2B5EF4-FFF2-40B4-BE49-F238E27FC236}">
                <a16:creationId xmlns:a16="http://schemas.microsoft.com/office/drawing/2014/main" id="{A3CD7869-B7BB-408E-8E04-2F7C886F8C04}"/>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2332370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An architecture will inhibit or enable a system’s driving quality attributes.</a:t>
            </a:r>
          </a:p>
          <a:p>
            <a:pPr marL="514350" indent="-514350">
              <a:buFont typeface="+mj-lt"/>
              <a:buAutoNum type="arabicPeriod"/>
            </a:pPr>
            <a:r>
              <a:rPr lang="en-US" dirty="0"/>
              <a:t>The decisions made in an architecture allow you to reason about and manage change as the system evolves.</a:t>
            </a:r>
          </a:p>
          <a:p>
            <a:pPr marL="514350" indent="-514350">
              <a:buFont typeface="+mj-lt"/>
              <a:buAutoNum type="arabicPeriod"/>
            </a:pPr>
            <a:r>
              <a:rPr lang="en-US" dirty="0"/>
              <a:t>The analysis of an architecture enables early prediction of a system’s qualities.</a:t>
            </a:r>
          </a:p>
          <a:p>
            <a:pPr marL="514350" indent="-514350">
              <a:buFont typeface="+mj-lt"/>
              <a:buAutoNum type="arabicPeriod"/>
            </a:pPr>
            <a:r>
              <a:rPr lang="en-US" dirty="0"/>
              <a:t>A documented architecture enhances communication among stakeholders.</a:t>
            </a:r>
          </a:p>
          <a:p>
            <a:pPr marL="514350" indent="-514350">
              <a:buFont typeface="+mj-lt"/>
              <a:buAutoNum type="arabicPeriod"/>
            </a:pPr>
            <a:r>
              <a:rPr lang="en-US" dirty="0"/>
              <a:t>The architecture is a carrier of the earliest and hence most fundamental, hardest-to-change design decisions.</a:t>
            </a:r>
          </a:p>
          <a:p>
            <a:pPr marL="514350" indent="-514350">
              <a:buFont typeface="+mj-lt"/>
              <a:buAutoNum type="arabicPeriod"/>
            </a:pPr>
            <a:r>
              <a:rPr lang="en-US" dirty="0"/>
              <a:t>An architecture defines a set of constraints on subsequent implementation.</a:t>
            </a:r>
          </a:p>
          <a:p>
            <a:pPr marL="514350" indent="-514350">
              <a:buFont typeface="+mj-lt"/>
              <a:buAutoNum type="arabicPeriod"/>
            </a:pPr>
            <a:r>
              <a:rPr lang="en-US" dirty="0"/>
              <a:t>The architecture dictates the structure of an organization, or vice versa.</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AU" dirty="0"/>
              <a:t>Summary</a:t>
            </a:r>
          </a:p>
        </p:txBody>
      </p:sp>
      <p:sp>
        <p:nvSpPr>
          <p:cNvPr id="2" name="Date Placeholder 1">
            <a:extLst>
              <a:ext uri="{FF2B5EF4-FFF2-40B4-BE49-F238E27FC236}">
                <a16:creationId xmlns:a16="http://schemas.microsoft.com/office/drawing/2014/main" id="{F1A81232-6B22-4E26-BA84-E34F746AAE26}"/>
              </a:ext>
            </a:extLst>
          </p:cNvPr>
          <p:cNvSpPr>
            <a:spLocks noGrp="1"/>
          </p:cNvSpPr>
          <p:nvPr>
            <p:ph type="dt" sz="half" idx="12"/>
          </p:nvPr>
        </p:nvSpPr>
        <p:spPr/>
        <p:txBody>
          <a:bodyPr/>
          <a:lstStyle/>
          <a:p>
            <a:r>
              <a:rPr lang="en-US"/>
              <a:t>January 13, 2024</a:t>
            </a:r>
          </a:p>
        </p:txBody>
      </p:sp>
      <p:sp>
        <p:nvSpPr>
          <p:cNvPr id="5" name="Slide Number Placeholder 4">
            <a:extLst>
              <a:ext uri="{FF2B5EF4-FFF2-40B4-BE49-F238E27FC236}">
                <a16:creationId xmlns:a16="http://schemas.microsoft.com/office/drawing/2014/main" id="{50B58E09-7865-489D-9D36-C72E39AF2857}"/>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1692845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startAt="8"/>
            </a:pPr>
            <a:r>
              <a:rPr lang="en-US" dirty="0"/>
              <a:t>An architecture can provide the basis for evolutionary prototyping.</a:t>
            </a:r>
          </a:p>
          <a:p>
            <a:pPr marL="514350" indent="-514350">
              <a:buFont typeface="+mj-lt"/>
              <a:buAutoNum type="arabicPeriod" startAt="8"/>
            </a:pPr>
            <a:r>
              <a:rPr lang="en-US" dirty="0"/>
              <a:t>An architecture is the key artifact that allows the architect and project manager to reason about cost and schedule.</a:t>
            </a:r>
          </a:p>
          <a:p>
            <a:pPr marL="514350" indent="-514350">
              <a:buFont typeface="+mj-lt"/>
              <a:buAutoNum type="arabicPeriod" startAt="8"/>
            </a:pPr>
            <a:r>
              <a:rPr lang="en-US" dirty="0"/>
              <a:t>An architecture can be created as a transferable, reusable model that form the heart of a product line.</a:t>
            </a:r>
          </a:p>
          <a:p>
            <a:pPr marL="514350" indent="-514350">
              <a:buFont typeface="+mj-lt"/>
              <a:buAutoNum type="arabicPeriod" startAt="8"/>
            </a:pPr>
            <a:r>
              <a:rPr lang="en-US" dirty="0"/>
              <a:t>Architecture-based development focuses attention on the assembly of components, rather than simply on their creation.</a:t>
            </a:r>
          </a:p>
          <a:p>
            <a:pPr marL="514350" indent="-514350">
              <a:buFont typeface="+mj-lt"/>
              <a:buAutoNum type="arabicPeriod" startAt="8"/>
            </a:pPr>
            <a:r>
              <a:rPr lang="en-US" dirty="0"/>
              <a:t>By restricting design alternatives, architecture channels the creativity of developers, reducing design and system complexity.</a:t>
            </a:r>
          </a:p>
          <a:p>
            <a:pPr marL="514350" indent="-514350">
              <a:buFont typeface="+mj-lt"/>
              <a:buAutoNum type="arabicPeriod" startAt="8"/>
            </a:pPr>
            <a:r>
              <a:rPr lang="en-US" dirty="0"/>
              <a:t>An architecture can be the foundation for training a new team member.</a:t>
            </a:r>
            <a:endParaRPr lang="en-AU" dirty="0"/>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a:extLst>
              <a:ext uri="{FF2B5EF4-FFF2-40B4-BE49-F238E27FC236}">
                <a16:creationId xmlns:a16="http://schemas.microsoft.com/office/drawing/2014/main" id="{C16E6B8E-4011-4D23-903A-0D2A2A033A26}"/>
              </a:ext>
            </a:extLst>
          </p:cNvPr>
          <p:cNvSpPr>
            <a:spLocks noGrp="1"/>
          </p:cNvSpPr>
          <p:nvPr>
            <p:ph type="dt" sz="half" idx="12"/>
          </p:nvPr>
        </p:nvSpPr>
        <p:spPr/>
        <p:txBody>
          <a:bodyPr/>
          <a:lstStyle/>
          <a:p>
            <a:r>
              <a:rPr lang="en-US"/>
              <a:t>January 13, 2024</a:t>
            </a:r>
          </a:p>
        </p:txBody>
      </p:sp>
      <p:sp>
        <p:nvSpPr>
          <p:cNvPr id="8" name="Slide Number Placeholder 7">
            <a:extLst>
              <a:ext uri="{FF2B5EF4-FFF2-40B4-BE49-F238E27FC236}">
                <a16:creationId xmlns:a16="http://schemas.microsoft.com/office/drawing/2014/main" id="{0C1470EB-9C02-42D1-B95D-73B7233D5972}"/>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
        <p:nvSpPr>
          <p:cNvPr id="9" name="Title 1">
            <a:extLst>
              <a:ext uri="{FF2B5EF4-FFF2-40B4-BE49-F238E27FC236}">
                <a16:creationId xmlns:a16="http://schemas.microsoft.com/office/drawing/2014/main" id="{22021C28-179B-8177-1B38-A5348E1C2C08}"/>
              </a:ext>
            </a:extLst>
          </p:cNvPr>
          <p:cNvSpPr>
            <a:spLocks noGrp="1"/>
          </p:cNvSpPr>
          <p:nvPr>
            <p:ph sz="quarter" idx="10"/>
          </p:nvPr>
        </p:nvSpPr>
        <p:spPr>
          <a:xfrm>
            <a:off x="304800" y="152400"/>
            <a:ext cx="6324600" cy="1143000"/>
          </a:xfrm>
        </p:spPr>
        <p:txBody>
          <a:bodyPr/>
          <a:lstStyle/>
          <a:p>
            <a:r>
              <a:rPr lang="en-AU" dirty="0"/>
              <a:t>Summary</a:t>
            </a:r>
          </a:p>
        </p:txBody>
      </p:sp>
    </p:spTree>
    <p:extLst>
      <p:ext uri="{BB962C8B-B14F-4D97-AF65-F5344CB8AC3E}">
        <p14:creationId xmlns:p14="http://schemas.microsoft.com/office/powerpoint/2010/main" val="2991304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752744-42EE-4FE1-9C7A-F5FBB90E94F9}"/>
              </a:ext>
            </a:extLst>
          </p:cNvPr>
          <p:cNvSpPr>
            <a:spLocks noGrp="1"/>
          </p:cNvSpPr>
          <p:nvPr>
            <p:ph sz="quarter" idx="10"/>
          </p:nvPr>
        </p:nvSpPr>
        <p:spPr/>
        <p:txBody>
          <a:bodyPr/>
          <a:lstStyle/>
          <a:p>
            <a:r>
              <a:rPr lang="en-US" dirty="0"/>
              <a:t>SEZG651/ SSZG653 </a:t>
            </a:r>
          </a:p>
          <a:p>
            <a:r>
              <a:rPr lang="en-US" dirty="0"/>
              <a:t>Software Architectures</a:t>
            </a:r>
          </a:p>
          <a:p>
            <a:r>
              <a:rPr lang="en-US" dirty="0"/>
              <a:t>CS01/02A</a:t>
            </a:r>
            <a:endParaRPr lang="en-IN" dirty="0"/>
          </a:p>
        </p:txBody>
      </p:sp>
      <p:sp>
        <p:nvSpPr>
          <p:cNvPr id="3" name="Date Placeholder 2">
            <a:extLst>
              <a:ext uri="{FF2B5EF4-FFF2-40B4-BE49-F238E27FC236}">
                <a16:creationId xmlns:a16="http://schemas.microsoft.com/office/drawing/2014/main" id="{6D0035C9-D2E0-4498-9EE1-180F252C2A85}"/>
              </a:ext>
            </a:extLst>
          </p:cNvPr>
          <p:cNvSpPr>
            <a:spLocks noGrp="1"/>
          </p:cNvSpPr>
          <p:nvPr>
            <p:ph type="dt" sz="half" idx="11"/>
          </p:nvPr>
        </p:nvSpPr>
        <p:spPr/>
        <p:txBody>
          <a:bodyPr/>
          <a:lstStyle/>
          <a:p>
            <a:r>
              <a:rPr lang="en-US"/>
              <a:t>January 13, 2024</a:t>
            </a:r>
            <a:endParaRPr lang="en-US" dirty="0"/>
          </a:p>
        </p:txBody>
      </p:sp>
      <p:sp>
        <p:nvSpPr>
          <p:cNvPr id="4" name="Footer Placeholder 3">
            <a:extLst>
              <a:ext uri="{FF2B5EF4-FFF2-40B4-BE49-F238E27FC236}">
                <a16:creationId xmlns:a16="http://schemas.microsoft.com/office/drawing/2014/main" id="{96D3A158-9E03-496D-9B04-75B73660BA91}"/>
              </a:ext>
            </a:extLst>
          </p:cNvPr>
          <p:cNvSpPr>
            <a:spLocks noGrp="1"/>
          </p:cNvSpPr>
          <p:nvPr>
            <p:ph type="ftr" sz="quarter" idx="12"/>
          </p:nvPr>
        </p:nvSpPr>
        <p:spPr/>
        <p:txBody>
          <a:bodyPr/>
          <a:lstStyle/>
          <a:p>
            <a:r>
              <a:rPr lang="en-US"/>
              <a:t>SEZG651/SSZG653 Software Architectures</a:t>
            </a:r>
            <a:endParaRPr lang="en-US" dirty="0"/>
          </a:p>
        </p:txBody>
      </p:sp>
      <p:sp>
        <p:nvSpPr>
          <p:cNvPr id="5" name="Slide Number Placeholder 4">
            <a:extLst>
              <a:ext uri="{FF2B5EF4-FFF2-40B4-BE49-F238E27FC236}">
                <a16:creationId xmlns:a16="http://schemas.microsoft.com/office/drawing/2014/main" id="{83A513F7-9F26-47CD-9FBE-7932DFD4A5AB}"/>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Tree>
    <p:extLst>
      <p:ext uri="{BB962C8B-B14F-4D97-AF65-F5344CB8AC3E}">
        <p14:creationId xmlns:p14="http://schemas.microsoft.com/office/powerpoint/2010/main" val="428588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AA66B3-FC95-4E7C-A9EB-5ACC60AD9BB9}"/>
              </a:ext>
            </a:extLst>
          </p:cNvPr>
          <p:cNvSpPr>
            <a:spLocks noGrp="1"/>
          </p:cNvSpPr>
          <p:nvPr>
            <p:ph idx="1"/>
          </p:nvPr>
        </p:nvSpPr>
        <p:spPr/>
        <p:txBody>
          <a:bodyPr>
            <a:noAutofit/>
          </a:bodyPr>
          <a:lstStyle/>
          <a:p>
            <a:pPr marL="514350" indent="-514350">
              <a:buFont typeface="+mj-lt"/>
              <a:buAutoNum type="arabicPeriod"/>
            </a:pPr>
            <a:r>
              <a:rPr lang="en-US" sz="1400" dirty="0"/>
              <a:t>An architecture will inhibit or enable a system’s driving quality attributes.</a:t>
            </a:r>
          </a:p>
          <a:p>
            <a:pPr marL="514350" indent="-514350">
              <a:buFont typeface="+mj-lt"/>
              <a:buAutoNum type="arabicPeriod"/>
            </a:pPr>
            <a:r>
              <a:rPr lang="en-US" sz="1400" dirty="0"/>
              <a:t>The decisions made in an architecture allow you to reason about and manage change as the system evolves.</a:t>
            </a:r>
          </a:p>
          <a:p>
            <a:pPr marL="514350" indent="-514350">
              <a:buFont typeface="+mj-lt"/>
              <a:buAutoNum type="arabicPeriod"/>
            </a:pPr>
            <a:r>
              <a:rPr lang="en-US" sz="1400" dirty="0"/>
              <a:t>The analysis of an architecture enables early prediction of a system’s qualities.</a:t>
            </a:r>
          </a:p>
          <a:p>
            <a:pPr marL="514350" indent="-514350">
              <a:buFont typeface="+mj-lt"/>
              <a:buAutoNum type="arabicPeriod"/>
            </a:pPr>
            <a:r>
              <a:rPr lang="en-US" sz="1400" dirty="0"/>
              <a:t>A documented architecture enhances communication among stakeholders.</a:t>
            </a:r>
          </a:p>
          <a:p>
            <a:pPr marL="514350" indent="-514350">
              <a:buFont typeface="+mj-lt"/>
              <a:buAutoNum type="arabicPeriod"/>
            </a:pPr>
            <a:r>
              <a:rPr lang="en-US" sz="1400" dirty="0"/>
              <a:t>The architecture is a carrier of the earliest and hence most fundamental, hardest-to-change design decisions.</a:t>
            </a:r>
          </a:p>
          <a:p>
            <a:pPr marL="514350" indent="-514350">
              <a:buFont typeface="+mj-lt"/>
              <a:buAutoNum type="arabicPeriod"/>
            </a:pPr>
            <a:r>
              <a:rPr lang="en-US" sz="1400" dirty="0"/>
              <a:t>An architecture defines a set of constraints on subsequent implementation.</a:t>
            </a:r>
          </a:p>
          <a:p>
            <a:pPr marL="514350" indent="-514350">
              <a:buFont typeface="+mj-lt"/>
              <a:buAutoNum type="arabicPeriod"/>
            </a:pPr>
            <a:r>
              <a:rPr lang="en-US" sz="1400" dirty="0"/>
              <a:t>The architecture dictates the structure of an organization, or vice versa.</a:t>
            </a:r>
          </a:p>
          <a:p>
            <a:pPr marL="514350" indent="-514350">
              <a:buFont typeface="+mj-lt"/>
              <a:buAutoNum type="arabicPeriod"/>
            </a:pPr>
            <a:r>
              <a:rPr lang="en-US" sz="1400" dirty="0"/>
              <a:t>An architecture can provide the basis for evolutionary prototyping.</a:t>
            </a:r>
          </a:p>
          <a:p>
            <a:pPr marL="514350" indent="-514350">
              <a:buFont typeface="+mj-lt"/>
              <a:buAutoNum type="arabicPeriod"/>
            </a:pPr>
            <a:r>
              <a:rPr lang="en-US" sz="1400" dirty="0"/>
              <a:t>An architecture is the key artifact that allows the architect and project manager to reason about cost and schedule.</a:t>
            </a:r>
          </a:p>
          <a:p>
            <a:pPr marL="514350" indent="-514350">
              <a:buFont typeface="+mj-lt"/>
              <a:buAutoNum type="arabicPeriod"/>
            </a:pPr>
            <a:r>
              <a:rPr lang="en-US" sz="1400" dirty="0"/>
              <a:t>An architecture can be created as a transferable, reusable model that form the heart of a product line.</a:t>
            </a:r>
          </a:p>
          <a:p>
            <a:pPr marL="514350" indent="-514350">
              <a:buFont typeface="+mj-lt"/>
              <a:buAutoNum type="arabicPeriod"/>
            </a:pPr>
            <a:r>
              <a:rPr lang="en-US" sz="1400" dirty="0"/>
              <a:t>Architecture-based development focuses attention on the assembly of components, rather than simply on their creation.</a:t>
            </a:r>
          </a:p>
          <a:p>
            <a:pPr marL="514350" indent="-514350">
              <a:buFont typeface="+mj-lt"/>
              <a:buAutoNum type="arabicPeriod"/>
            </a:pPr>
            <a:r>
              <a:rPr lang="en-US" sz="1400" dirty="0"/>
              <a:t>By restricting design alternatives, architecture channels the creativity of developers, reducing design and system complexity.</a:t>
            </a:r>
          </a:p>
          <a:p>
            <a:pPr marL="514350" indent="-514350">
              <a:buFont typeface="+mj-lt"/>
              <a:buAutoNum type="arabicPeriod"/>
            </a:pPr>
            <a:r>
              <a:rPr lang="en-US" sz="1400" dirty="0"/>
              <a:t>An architecture can be the foundation for training a new team member.</a:t>
            </a:r>
            <a:endParaRPr lang="en-AU" sz="1400" dirty="0"/>
          </a:p>
          <a:p>
            <a:endParaRPr lang="en-IN" sz="1400" dirty="0"/>
          </a:p>
        </p:txBody>
      </p:sp>
      <p:sp>
        <p:nvSpPr>
          <p:cNvPr id="3" name="Content Placeholder 2">
            <a:extLst>
              <a:ext uri="{FF2B5EF4-FFF2-40B4-BE49-F238E27FC236}">
                <a16:creationId xmlns:a16="http://schemas.microsoft.com/office/drawing/2014/main" id="{893CE18F-80CC-4097-911F-EB3004528A8E}"/>
              </a:ext>
            </a:extLst>
          </p:cNvPr>
          <p:cNvSpPr>
            <a:spLocks noGrp="1"/>
          </p:cNvSpPr>
          <p:nvPr>
            <p:ph sz="quarter" idx="10"/>
          </p:nvPr>
        </p:nvSpPr>
        <p:spPr/>
        <p:txBody>
          <a:bodyPr/>
          <a:lstStyle/>
          <a:p>
            <a:r>
              <a:rPr lang="en-AU" dirty="0"/>
              <a:t>Why is Software Architecture Important?</a:t>
            </a:r>
            <a:endParaRPr lang="en-IN" dirty="0"/>
          </a:p>
        </p:txBody>
      </p:sp>
      <p:sp>
        <p:nvSpPr>
          <p:cNvPr id="5" name="Date Placeholder 4">
            <a:extLst>
              <a:ext uri="{FF2B5EF4-FFF2-40B4-BE49-F238E27FC236}">
                <a16:creationId xmlns:a16="http://schemas.microsoft.com/office/drawing/2014/main" id="{365638AB-F0AF-4D27-A3BB-197EFD5E417F}"/>
              </a:ext>
            </a:extLst>
          </p:cNvPr>
          <p:cNvSpPr>
            <a:spLocks noGrp="1"/>
          </p:cNvSpPr>
          <p:nvPr>
            <p:ph type="dt" sz="half" idx="12"/>
          </p:nvPr>
        </p:nvSpPr>
        <p:spPr/>
        <p:txBody>
          <a:bodyPr/>
          <a:lstStyle/>
          <a:p>
            <a:r>
              <a:rPr lang="en-US"/>
              <a:t>January 13, 2024</a:t>
            </a:r>
          </a:p>
        </p:txBody>
      </p:sp>
      <p:sp>
        <p:nvSpPr>
          <p:cNvPr id="6" name="Footer Placeholder 5">
            <a:extLst>
              <a:ext uri="{FF2B5EF4-FFF2-40B4-BE49-F238E27FC236}">
                <a16:creationId xmlns:a16="http://schemas.microsoft.com/office/drawing/2014/main" id="{1C65D0FD-CB02-4161-9199-3FFB52FC4A25}"/>
              </a:ext>
            </a:extLst>
          </p:cNvPr>
          <p:cNvSpPr>
            <a:spLocks noGrp="1"/>
          </p:cNvSpPr>
          <p:nvPr>
            <p:ph type="ftr" sz="quarter" idx="13"/>
          </p:nvPr>
        </p:nvSpPr>
        <p:spPr>
          <a:xfrm>
            <a:off x="3124200" y="6356350"/>
            <a:ext cx="2895600" cy="365125"/>
          </a:xfrm>
        </p:spPr>
        <p:txBody>
          <a:bodyPr/>
          <a:lstStyle/>
          <a:p>
            <a:r>
              <a:rPr lang="en-US"/>
              <a:t>SEZG651/SSZG653 Software Architectures</a:t>
            </a:r>
            <a:endParaRPr lang="en-US" dirty="0"/>
          </a:p>
        </p:txBody>
      </p:sp>
      <p:sp>
        <p:nvSpPr>
          <p:cNvPr id="7" name="Slide Number Placeholder 6">
            <a:extLst>
              <a:ext uri="{FF2B5EF4-FFF2-40B4-BE49-F238E27FC236}">
                <a16:creationId xmlns:a16="http://schemas.microsoft.com/office/drawing/2014/main" id="{7A969354-7CAE-4838-9578-49BB4E9C7AE7}"/>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1447938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Whether a system will be able to exhibit its desired (or required) quality attributes is substantially determined by its architecture.</a:t>
            </a:r>
          </a:p>
          <a:p>
            <a:r>
              <a:rPr lang="en-US" dirty="0"/>
              <a:t>This is the most important message of this course!</a:t>
            </a:r>
          </a:p>
          <a:p>
            <a:pPr lvl="1"/>
            <a:r>
              <a:rPr lang="en-US" dirty="0"/>
              <a:t>Performance:  You must manage the time-based behavior of elements, their use of shared resources, and the frequency and volume of inter-element communication.</a:t>
            </a:r>
          </a:p>
          <a:p>
            <a:pPr lvl="1"/>
            <a:r>
              <a:rPr lang="en-US" dirty="0"/>
              <a:t>Modifiability: Assign responsibilities to elements so that the majority of changes to the system will affect a small number of those elements. </a:t>
            </a:r>
          </a:p>
          <a:p>
            <a:pPr lvl="1"/>
            <a:r>
              <a:rPr lang="en-US" dirty="0"/>
              <a:t>Security: Manage and protect inter-element communication and control which elements are allowed to access which information; you may also need to introduce specialized elements (such as an authorization mechanism).</a:t>
            </a:r>
          </a:p>
          <a:p>
            <a:pPr lvl="1"/>
            <a:r>
              <a:rPr lang="en-US" dirty="0"/>
              <a:t>Scalability:  Localize the use of resources to facilitate introduction of higher-capacity replacements, and you must avoid hardcoding in resource assumptions or limits.</a:t>
            </a:r>
          </a:p>
          <a:p>
            <a:pPr lvl="1"/>
            <a:r>
              <a:rPr lang="en-US" dirty="0"/>
              <a:t>Incremental subset delivery: Manage inter-component usage.</a:t>
            </a:r>
          </a:p>
          <a:p>
            <a:pPr lvl="1"/>
            <a:r>
              <a:rPr lang="en-US" dirty="0"/>
              <a:t>Reusability:  Restrict inter-element coupling, so that when you extract an element, it does not come out with too many attachments to its current environment.</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Inhibiting or Enabling a System’s Quality Attributes</a:t>
            </a:r>
          </a:p>
        </p:txBody>
      </p:sp>
      <p:sp>
        <p:nvSpPr>
          <p:cNvPr id="2" name="Date Placeholder 1">
            <a:extLst>
              <a:ext uri="{FF2B5EF4-FFF2-40B4-BE49-F238E27FC236}">
                <a16:creationId xmlns:a16="http://schemas.microsoft.com/office/drawing/2014/main" id="{27AEEA41-664E-44E8-AE6C-1302F8BB2CE5}"/>
              </a:ext>
            </a:extLst>
          </p:cNvPr>
          <p:cNvSpPr>
            <a:spLocks noGrp="1"/>
          </p:cNvSpPr>
          <p:nvPr>
            <p:ph type="dt" sz="half" idx="12"/>
          </p:nvPr>
        </p:nvSpPr>
        <p:spPr/>
        <p:txBody>
          <a:bodyPr/>
          <a:lstStyle/>
          <a:p>
            <a:r>
              <a:rPr lang="en-US"/>
              <a:t>January 13, 2024</a:t>
            </a:r>
          </a:p>
        </p:txBody>
      </p:sp>
      <p:sp>
        <p:nvSpPr>
          <p:cNvPr id="5" name="Slide Number Placeholder 4">
            <a:extLst>
              <a:ext uri="{FF2B5EF4-FFF2-40B4-BE49-F238E27FC236}">
                <a16:creationId xmlns:a16="http://schemas.microsoft.com/office/drawing/2014/main" id="{02B806FC-0586-4DC2-950E-529634215B7E}"/>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424757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dirty="0"/>
              <a:t>About 80 percent of a typical software system’s total cost occurs after initial deployment</a:t>
            </a:r>
          </a:p>
          <a:p>
            <a:pPr lvl="1"/>
            <a:r>
              <a:rPr lang="en-US" dirty="0"/>
              <a:t>accommodate new features</a:t>
            </a:r>
          </a:p>
          <a:p>
            <a:pPr lvl="1"/>
            <a:r>
              <a:rPr lang="en-US" dirty="0"/>
              <a:t>adapt to new environments,</a:t>
            </a:r>
          </a:p>
          <a:p>
            <a:pPr lvl="1"/>
            <a:r>
              <a:rPr lang="en-US" dirty="0"/>
              <a:t>fix bugs, and so forth. </a:t>
            </a:r>
          </a:p>
          <a:p>
            <a:pPr>
              <a:buFont typeface="Arial" pitchFamily="34" charset="0"/>
              <a:buChar char="•"/>
            </a:pPr>
            <a:r>
              <a:rPr lang="en-US" dirty="0"/>
              <a:t>Every architecture partitions possible changes into three categories</a:t>
            </a:r>
          </a:p>
          <a:p>
            <a:pPr lvl="1"/>
            <a:r>
              <a:rPr lang="en-US" dirty="0"/>
              <a:t>A </a:t>
            </a:r>
            <a:r>
              <a:rPr lang="en-US" i="1" dirty="0"/>
              <a:t>local</a:t>
            </a:r>
            <a:r>
              <a:rPr lang="en-US" dirty="0"/>
              <a:t> change can be accomplished by modifying a single element. </a:t>
            </a:r>
          </a:p>
          <a:p>
            <a:pPr lvl="1"/>
            <a:r>
              <a:rPr lang="en-US" dirty="0"/>
              <a:t>A </a:t>
            </a:r>
            <a:r>
              <a:rPr lang="en-US" i="1" dirty="0"/>
              <a:t>nonlocal</a:t>
            </a:r>
            <a:r>
              <a:rPr lang="en-US" dirty="0"/>
              <a:t> change requires multiple element modifications but leaves the underlying architectural approach intact. </a:t>
            </a:r>
          </a:p>
          <a:p>
            <a:pPr lvl="1"/>
            <a:r>
              <a:rPr lang="en-US" dirty="0"/>
              <a:t>An </a:t>
            </a:r>
            <a:r>
              <a:rPr lang="en-US" i="1" dirty="0"/>
              <a:t>architectural</a:t>
            </a:r>
            <a:r>
              <a:rPr lang="en-US" dirty="0"/>
              <a:t> change affects the fundamental ways in which the elements interact with each other and will probably require changes all over the system. </a:t>
            </a:r>
          </a:p>
          <a:p>
            <a:pPr>
              <a:buFont typeface="Arial" pitchFamily="34" charset="0"/>
              <a:buChar char="•"/>
            </a:pPr>
            <a:r>
              <a:rPr lang="pl-PL" dirty="0" err="1"/>
              <a:t>Obviously</a:t>
            </a:r>
            <a:r>
              <a:rPr lang="pl-PL" dirty="0"/>
              <a:t>, </a:t>
            </a:r>
            <a:r>
              <a:rPr lang="pl-PL" dirty="0" err="1"/>
              <a:t>local</a:t>
            </a:r>
            <a:r>
              <a:rPr lang="pl-PL" dirty="0"/>
              <a:t> </a:t>
            </a:r>
            <a:r>
              <a:rPr lang="pl-PL" dirty="0" err="1"/>
              <a:t>changes</a:t>
            </a:r>
            <a:r>
              <a:rPr lang="pl-PL" dirty="0"/>
              <a:t> </a:t>
            </a:r>
            <a:r>
              <a:rPr lang="pl-PL" dirty="0" err="1"/>
              <a:t>are</a:t>
            </a:r>
            <a:r>
              <a:rPr lang="pl-PL" dirty="0"/>
              <a:t> the most </a:t>
            </a:r>
            <a:r>
              <a:rPr lang="pl-PL" dirty="0" err="1"/>
              <a:t>desirable</a:t>
            </a:r>
            <a:endParaRPr lang="pl-PL" dirty="0"/>
          </a:p>
          <a:p>
            <a:pPr>
              <a:buFont typeface="Arial" pitchFamily="34" charset="0"/>
              <a:buChar char="•"/>
            </a:pPr>
            <a:r>
              <a:rPr lang="pl-PL" dirty="0"/>
              <a:t>A </a:t>
            </a:r>
            <a:r>
              <a:rPr lang="pl-PL" dirty="0" err="1"/>
              <a:t>good</a:t>
            </a:r>
            <a:r>
              <a:rPr lang="pl-PL" dirty="0"/>
              <a:t> </a:t>
            </a:r>
            <a:r>
              <a:rPr lang="pl-PL" dirty="0" err="1"/>
              <a:t>architecture</a:t>
            </a:r>
            <a:r>
              <a:rPr lang="pl-PL" dirty="0"/>
              <a:t> </a:t>
            </a:r>
            <a:r>
              <a:rPr lang="pl-PL" dirty="0" err="1"/>
              <a:t>is</a:t>
            </a:r>
            <a:r>
              <a:rPr lang="pl-PL" dirty="0"/>
              <a:t> one in </a:t>
            </a:r>
            <a:r>
              <a:rPr lang="pl-PL" dirty="0" err="1"/>
              <a:t>which</a:t>
            </a:r>
            <a:r>
              <a:rPr lang="pl-PL" dirty="0"/>
              <a:t> the most </a:t>
            </a:r>
            <a:r>
              <a:rPr lang="pl-PL" dirty="0" err="1"/>
              <a:t>common</a:t>
            </a:r>
            <a:r>
              <a:rPr lang="pl-PL" dirty="0"/>
              <a:t> </a:t>
            </a:r>
            <a:r>
              <a:rPr lang="pl-PL" dirty="0" err="1"/>
              <a:t>changes</a:t>
            </a:r>
            <a:r>
              <a:rPr lang="pl-PL" dirty="0"/>
              <a:t> </a:t>
            </a:r>
            <a:r>
              <a:rPr lang="pl-PL" dirty="0" err="1"/>
              <a:t>are</a:t>
            </a:r>
            <a:r>
              <a:rPr lang="pl-PL" dirty="0"/>
              <a:t> </a:t>
            </a:r>
            <a:r>
              <a:rPr lang="pl-PL" dirty="0" err="1"/>
              <a:t>local</a:t>
            </a:r>
            <a:r>
              <a:rPr lang="pl-PL" dirty="0"/>
              <a:t>, and </a:t>
            </a:r>
            <a:r>
              <a:rPr lang="pl-PL" dirty="0" err="1"/>
              <a:t>hence</a:t>
            </a:r>
            <a:r>
              <a:rPr lang="pl-PL" dirty="0"/>
              <a:t> </a:t>
            </a:r>
            <a:r>
              <a:rPr lang="pl-PL" dirty="0" err="1"/>
              <a:t>easy</a:t>
            </a:r>
            <a:r>
              <a:rPr lang="pl-PL" dirty="0"/>
              <a:t> to </a:t>
            </a:r>
            <a:r>
              <a:rPr lang="pl-PL" dirty="0" err="1"/>
              <a:t>make</a:t>
            </a:r>
            <a:r>
              <a:rPr lang="pl-PL" dirty="0"/>
              <a:t>.</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Reasoning About and Managing Change</a:t>
            </a:r>
          </a:p>
        </p:txBody>
      </p:sp>
      <p:sp>
        <p:nvSpPr>
          <p:cNvPr id="2" name="Date Placeholder 1">
            <a:extLst>
              <a:ext uri="{FF2B5EF4-FFF2-40B4-BE49-F238E27FC236}">
                <a16:creationId xmlns:a16="http://schemas.microsoft.com/office/drawing/2014/main" id="{9F081898-16EB-478E-AFA9-341809F6365B}"/>
              </a:ext>
            </a:extLst>
          </p:cNvPr>
          <p:cNvSpPr>
            <a:spLocks noGrp="1"/>
          </p:cNvSpPr>
          <p:nvPr>
            <p:ph type="dt" sz="half" idx="12"/>
          </p:nvPr>
        </p:nvSpPr>
        <p:spPr/>
        <p:txBody>
          <a:bodyPr/>
          <a:lstStyle/>
          <a:p>
            <a:r>
              <a:rPr lang="en-US"/>
              <a:t>January 13, 2024</a:t>
            </a:r>
          </a:p>
        </p:txBody>
      </p:sp>
      <p:sp>
        <p:nvSpPr>
          <p:cNvPr id="5" name="Slide Number Placeholder 4">
            <a:extLst>
              <a:ext uri="{FF2B5EF4-FFF2-40B4-BE49-F238E27FC236}">
                <a16:creationId xmlns:a16="http://schemas.microsoft.com/office/drawing/2014/main" id="{A87E07C9-362F-47B1-BB56-B664533762C3}"/>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473950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If we know that certain kinds of architectural decisions lead to certain quality attributes in a system, we can make those decisions and rightly expect to be rewarded with the associated quality attributes. </a:t>
            </a:r>
          </a:p>
          <a:p>
            <a:pPr>
              <a:buFont typeface="Arial" pitchFamily="34" charset="0"/>
              <a:buChar char="•"/>
            </a:pPr>
            <a:r>
              <a:rPr lang="en-US" dirty="0"/>
              <a:t>When we examine an architecture we can look to see if those decisions have been made, and confidently predict that the architecture will exhibit the associated qualities.</a:t>
            </a:r>
          </a:p>
          <a:p>
            <a:pPr>
              <a:buFont typeface="Arial" pitchFamily="34" charset="0"/>
              <a:buChar char="•"/>
            </a:pPr>
            <a:r>
              <a:rPr lang="en-US" dirty="0"/>
              <a:t>The earlier you can find a problem in your design, the cheaper, easier, and less disruptive it will be to fix.</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Predicting System Qualities</a:t>
            </a:r>
          </a:p>
        </p:txBody>
      </p:sp>
      <p:sp>
        <p:nvSpPr>
          <p:cNvPr id="2" name="Date Placeholder 1">
            <a:extLst>
              <a:ext uri="{FF2B5EF4-FFF2-40B4-BE49-F238E27FC236}">
                <a16:creationId xmlns:a16="http://schemas.microsoft.com/office/drawing/2014/main" id="{5A44D506-C9FA-4E36-A48F-E99F91E8BC64}"/>
              </a:ext>
            </a:extLst>
          </p:cNvPr>
          <p:cNvSpPr>
            <a:spLocks noGrp="1"/>
          </p:cNvSpPr>
          <p:nvPr>
            <p:ph type="dt" sz="half" idx="12"/>
          </p:nvPr>
        </p:nvSpPr>
        <p:spPr/>
        <p:txBody>
          <a:bodyPr/>
          <a:lstStyle/>
          <a:p>
            <a:r>
              <a:rPr lang="en-US"/>
              <a:t>January 13, 2024</a:t>
            </a:r>
          </a:p>
        </p:txBody>
      </p:sp>
      <p:sp>
        <p:nvSpPr>
          <p:cNvPr id="5" name="Slide Number Placeholder 4">
            <a:extLst>
              <a:ext uri="{FF2B5EF4-FFF2-40B4-BE49-F238E27FC236}">
                <a16:creationId xmlns:a16="http://schemas.microsoft.com/office/drawing/2014/main" id="{2932E754-E650-4576-82F8-CEB3440FB5F0}"/>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374150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Font typeface="Arial" pitchFamily="34" charset="0"/>
              <a:buChar char="•"/>
            </a:pPr>
            <a:r>
              <a:rPr lang="en-US" dirty="0"/>
              <a:t>Software architecture represents a common abstraction of a system that most, if not all, of the system’s stakeholders can use as a basis for creating mutual understanding, negotiating, forming consensus, and communicating with each other. </a:t>
            </a:r>
          </a:p>
          <a:p>
            <a:pPr>
              <a:buFont typeface="Arial" pitchFamily="34" charset="0"/>
              <a:buChar char="•"/>
            </a:pPr>
            <a:r>
              <a:rPr lang="en-US" dirty="0"/>
              <a:t>The architecture—or at least parts of it—is sufficiently abstract that most nontechnical people can understand it adequately.</a:t>
            </a:r>
          </a:p>
          <a:p>
            <a:pPr>
              <a:buFont typeface="Arial" pitchFamily="34" charset="0"/>
              <a:buChar char="•"/>
            </a:pPr>
            <a:r>
              <a:rPr lang="en-US" dirty="0"/>
              <a:t>Each stakeholder of a software system—customer, user, project manager, coder, tester, and so on—is concerned with different characteristics of the system that are affected by its architecture. For example:</a:t>
            </a:r>
          </a:p>
          <a:p>
            <a:pPr lvl="1"/>
            <a:r>
              <a:rPr lang="en-US" dirty="0"/>
              <a:t>The user is concerned that the system is fast, reliable, and available when needed.</a:t>
            </a:r>
          </a:p>
          <a:p>
            <a:pPr lvl="1"/>
            <a:r>
              <a:rPr lang="en-US" dirty="0"/>
              <a:t>The customer is concerned that the architecture can be implemented on schedule and according to budget.</a:t>
            </a:r>
          </a:p>
          <a:p>
            <a:pPr lvl="1"/>
            <a:r>
              <a:rPr lang="en-US" dirty="0"/>
              <a:t>The manager is worried (in addition to concerns about cost and schedule) that the architecture will allow teams to work largely independently, interacting in disciplined and controlled ways.</a:t>
            </a:r>
          </a:p>
          <a:p>
            <a:pPr lvl="1"/>
            <a:r>
              <a:rPr lang="en-US" dirty="0"/>
              <a:t>The architect is worried about strategies to achieve all of those goals.</a:t>
            </a:r>
          </a:p>
          <a:p>
            <a:pPr>
              <a:buFont typeface="Arial" pitchFamily="34" charset="0"/>
              <a:buChar char="•"/>
            </a:pPr>
            <a:r>
              <a:rPr lang="en-US" dirty="0"/>
              <a:t>Architecture provides a common language in which different concerns can be expressed, negotiated, and resolved at a level that is intellectually manageable even for large, complex systems. </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Enhancing Communication Among Stakeholders</a:t>
            </a:r>
          </a:p>
        </p:txBody>
      </p:sp>
      <p:sp>
        <p:nvSpPr>
          <p:cNvPr id="2" name="Date Placeholder 1">
            <a:extLst>
              <a:ext uri="{FF2B5EF4-FFF2-40B4-BE49-F238E27FC236}">
                <a16:creationId xmlns:a16="http://schemas.microsoft.com/office/drawing/2014/main" id="{4FA1D390-72F8-48F3-B1EA-3481ABB18A65}"/>
              </a:ext>
            </a:extLst>
          </p:cNvPr>
          <p:cNvSpPr>
            <a:spLocks noGrp="1"/>
          </p:cNvSpPr>
          <p:nvPr>
            <p:ph type="dt" sz="half" idx="12"/>
          </p:nvPr>
        </p:nvSpPr>
        <p:spPr/>
        <p:txBody>
          <a:bodyPr/>
          <a:lstStyle/>
          <a:p>
            <a:r>
              <a:rPr lang="en-US"/>
              <a:t>January 13, 2024</a:t>
            </a:r>
          </a:p>
        </p:txBody>
      </p:sp>
      <p:sp>
        <p:nvSpPr>
          <p:cNvPr id="5" name="Slide Number Placeholder 4">
            <a:extLst>
              <a:ext uri="{FF2B5EF4-FFF2-40B4-BE49-F238E27FC236}">
                <a16:creationId xmlns:a16="http://schemas.microsoft.com/office/drawing/2014/main" id="{9F40CED7-6166-4104-9A41-C640E39B0D7C}"/>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259787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buFont typeface="Arial" pitchFamily="34" charset="0"/>
              <a:buChar char="•"/>
            </a:pPr>
            <a:r>
              <a:rPr lang="en-US" dirty="0"/>
              <a:t>Software architecture is a manifestation of the earliest design decisions about a system.</a:t>
            </a:r>
          </a:p>
          <a:p>
            <a:pPr>
              <a:buFont typeface="Arial" pitchFamily="34" charset="0"/>
              <a:buChar char="•"/>
            </a:pPr>
            <a:r>
              <a:rPr lang="en-US" dirty="0"/>
              <a:t>These early bindings carry enormous weight with respect to the system’s remaining development, its deployment, and its maintenance life. </a:t>
            </a:r>
          </a:p>
          <a:p>
            <a:pPr>
              <a:buFont typeface="Arial" pitchFamily="34" charset="0"/>
              <a:buChar char="•"/>
            </a:pPr>
            <a:r>
              <a:rPr lang="en-US" dirty="0"/>
              <a:t>Each decision constrains the many decisions that follow. </a:t>
            </a:r>
          </a:p>
          <a:p>
            <a:pPr>
              <a:buFont typeface="Arial" pitchFamily="34" charset="0"/>
              <a:buChar char="•"/>
            </a:pPr>
            <a:r>
              <a:rPr lang="en-US" dirty="0"/>
              <a:t>What are these early design decisions embodied by software architecture?</a:t>
            </a:r>
          </a:p>
          <a:p>
            <a:pPr lvl="1"/>
            <a:r>
              <a:rPr lang="en-US" dirty="0"/>
              <a:t>W</a:t>
            </a:r>
            <a:r>
              <a:rPr lang="pl-PL" dirty="0" err="1"/>
              <a:t>ill</a:t>
            </a:r>
            <a:r>
              <a:rPr lang="pl-PL" dirty="0"/>
              <a:t> the system run on one </a:t>
            </a:r>
            <a:r>
              <a:rPr lang="pl-PL" dirty="0" err="1"/>
              <a:t>processor</a:t>
            </a:r>
            <a:r>
              <a:rPr lang="pl-PL" dirty="0"/>
              <a:t> </a:t>
            </a:r>
            <a:r>
              <a:rPr lang="pl-PL" dirty="0" err="1"/>
              <a:t>or</a:t>
            </a:r>
            <a:r>
              <a:rPr lang="pl-PL" dirty="0"/>
              <a:t> be </a:t>
            </a:r>
            <a:r>
              <a:rPr lang="pl-PL" dirty="0" err="1"/>
              <a:t>distributed</a:t>
            </a:r>
            <a:r>
              <a:rPr lang="pl-PL" dirty="0"/>
              <a:t> </a:t>
            </a:r>
            <a:r>
              <a:rPr lang="pl-PL" dirty="0" err="1"/>
              <a:t>across</a:t>
            </a:r>
            <a:r>
              <a:rPr lang="pl-PL" dirty="0"/>
              <a:t> </a:t>
            </a:r>
            <a:r>
              <a:rPr lang="pl-PL" dirty="0" err="1"/>
              <a:t>multiple</a:t>
            </a:r>
            <a:r>
              <a:rPr lang="pl-PL" dirty="0"/>
              <a:t> </a:t>
            </a:r>
            <a:r>
              <a:rPr lang="pl-PL" dirty="0" err="1"/>
              <a:t>processors</a:t>
            </a:r>
            <a:r>
              <a:rPr lang="pl-PL" dirty="0"/>
              <a:t>?</a:t>
            </a:r>
          </a:p>
          <a:p>
            <a:pPr lvl="1"/>
            <a:r>
              <a:rPr lang="pl-PL" dirty="0" err="1"/>
              <a:t>Will</a:t>
            </a:r>
            <a:r>
              <a:rPr lang="pl-PL" dirty="0"/>
              <a:t> the software be </a:t>
            </a:r>
            <a:r>
              <a:rPr lang="pl-PL" dirty="0" err="1"/>
              <a:t>layered</a:t>
            </a:r>
            <a:r>
              <a:rPr lang="pl-PL" dirty="0"/>
              <a:t>? </a:t>
            </a:r>
            <a:r>
              <a:rPr lang="pl-PL" dirty="0" err="1"/>
              <a:t>If</a:t>
            </a:r>
            <a:r>
              <a:rPr lang="pl-PL" dirty="0"/>
              <a:t> </a:t>
            </a:r>
            <a:r>
              <a:rPr lang="pl-PL" dirty="0" err="1"/>
              <a:t>so</a:t>
            </a:r>
            <a:r>
              <a:rPr lang="pl-PL" dirty="0"/>
              <a:t>, </a:t>
            </a:r>
            <a:r>
              <a:rPr lang="pl-PL" dirty="0" err="1"/>
              <a:t>how</a:t>
            </a:r>
            <a:r>
              <a:rPr lang="pl-PL" dirty="0"/>
              <a:t> </a:t>
            </a:r>
            <a:r>
              <a:rPr lang="pl-PL" dirty="0" err="1"/>
              <a:t>many</a:t>
            </a:r>
            <a:r>
              <a:rPr lang="pl-PL" dirty="0"/>
              <a:t> </a:t>
            </a:r>
            <a:r>
              <a:rPr lang="pl-PL" dirty="0" err="1"/>
              <a:t>layers</a:t>
            </a:r>
            <a:r>
              <a:rPr lang="pl-PL" dirty="0"/>
              <a:t> </a:t>
            </a:r>
            <a:r>
              <a:rPr lang="pl-PL" dirty="0" err="1"/>
              <a:t>will</a:t>
            </a:r>
            <a:r>
              <a:rPr lang="pl-PL" dirty="0"/>
              <a:t> </a:t>
            </a:r>
            <a:r>
              <a:rPr lang="pl-PL" dirty="0" err="1"/>
              <a:t>there</a:t>
            </a:r>
            <a:r>
              <a:rPr lang="pl-PL" dirty="0"/>
              <a:t> be? </a:t>
            </a:r>
            <a:r>
              <a:rPr lang="pl-PL" dirty="0" err="1"/>
              <a:t>What</a:t>
            </a:r>
            <a:r>
              <a:rPr lang="pl-PL" dirty="0"/>
              <a:t> </a:t>
            </a:r>
            <a:r>
              <a:rPr lang="pl-PL" dirty="0" err="1"/>
              <a:t>will</a:t>
            </a:r>
            <a:r>
              <a:rPr lang="pl-PL" dirty="0"/>
              <a:t> </a:t>
            </a:r>
            <a:r>
              <a:rPr lang="pl-PL" dirty="0" err="1"/>
              <a:t>each</a:t>
            </a:r>
            <a:r>
              <a:rPr lang="pl-PL" dirty="0"/>
              <a:t> one do?</a:t>
            </a:r>
          </a:p>
          <a:p>
            <a:pPr lvl="1"/>
            <a:r>
              <a:rPr lang="pl-PL" dirty="0" err="1"/>
              <a:t>Will</a:t>
            </a:r>
            <a:r>
              <a:rPr lang="pl-PL" dirty="0"/>
              <a:t> </a:t>
            </a:r>
            <a:r>
              <a:rPr lang="pl-PL" dirty="0" err="1"/>
              <a:t>components</a:t>
            </a:r>
            <a:r>
              <a:rPr lang="pl-PL" dirty="0"/>
              <a:t> </a:t>
            </a:r>
            <a:r>
              <a:rPr lang="pl-PL" dirty="0" err="1"/>
              <a:t>communicate</a:t>
            </a:r>
            <a:r>
              <a:rPr lang="pl-PL" dirty="0"/>
              <a:t> </a:t>
            </a:r>
            <a:r>
              <a:rPr lang="pl-PL" dirty="0" err="1"/>
              <a:t>synchronously</a:t>
            </a:r>
            <a:r>
              <a:rPr lang="pl-PL" dirty="0"/>
              <a:t> </a:t>
            </a:r>
            <a:r>
              <a:rPr lang="pl-PL" dirty="0" err="1"/>
              <a:t>or</a:t>
            </a:r>
            <a:r>
              <a:rPr lang="pl-PL" dirty="0"/>
              <a:t> </a:t>
            </a:r>
            <a:r>
              <a:rPr lang="pl-PL" dirty="0" err="1"/>
              <a:t>asynchronously</a:t>
            </a:r>
            <a:r>
              <a:rPr lang="pl-PL" dirty="0"/>
              <a:t>? </a:t>
            </a:r>
            <a:r>
              <a:rPr lang="pl-PL" dirty="0" err="1"/>
              <a:t>Will</a:t>
            </a:r>
            <a:r>
              <a:rPr lang="pl-PL" dirty="0"/>
              <a:t> </a:t>
            </a:r>
            <a:r>
              <a:rPr lang="pl-PL" dirty="0" err="1"/>
              <a:t>they</a:t>
            </a:r>
            <a:r>
              <a:rPr lang="pl-PL" dirty="0"/>
              <a:t> </a:t>
            </a:r>
            <a:r>
              <a:rPr lang="pl-PL" dirty="0" err="1"/>
              <a:t>interact</a:t>
            </a:r>
            <a:r>
              <a:rPr lang="pl-PL" dirty="0"/>
              <a:t> by </a:t>
            </a:r>
            <a:r>
              <a:rPr lang="pl-PL" dirty="0" err="1"/>
              <a:t>transferring</a:t>
            </a:r>
            <a:r>
              <a:rPr lang="pl-PL" dirty="0"/>
              <a:t> </a:t>
            </a:r>
            <a:r>
              <a:rPr lang="pl-PL" dirty="0" err="1"/>
              <a:t>control</a:t>
            </a:r>
            <a:r>
              <a:rPr lang="pl-PL" dirty="0"/>
              <a:t> </a:t>
            </a:r>
            <a:r>
              <a:rPr lang="pl-PL" dirty="0" err="1"/>
              <a:t>or</a:t>
            </a:r>
            <a:r>
              <a:rPr lang="pl-PL" dirty="0"/>
              <a:t> data </a:t>
            </a:r>
            <a:r>
              <a:rPr lang="pl-PL" dirty="0" err="1"/>
              <a:t>or</a:t>
            </a:r>
            <a:r>
              <a:rPr lang="pl-PL" dirty="0"/>
              <a:t> </a:t>
            </a:r>
            <a:r>
              <a:rPr lang="pl-PL" dirty="0" err="1"/>
              <a:t>both</a:t>
            </a:r>
            <a:r>
              <a:rPr lang="pl-PL" dirty="0"/>
              <a:t>?</a:t>
            </a:r>
          </a:p>
          <a:p>
            <a:pPr lvl="1"/>
            <a:r>
              <a:rPr lang="pl-PL" dirty="0" err="1"/>
              <a:t>Will</a:t>
            </a:r>
            <a:r>
              <a:rPr lang="pl-PL" dirty="0"/>
              <a:t> the system </a:t>
            </a:r>
            <a:r>
              <a:rPr lang="pl-PL" dirty="0" err="1"/>
              <a:t>depend</a:t>
            </a:r>
            <a:r>
              <a:rPr lang="pl-PL" dirty="0"/>
              <a:t> on </a:t>
            </a:r>
            <a:r>
              <a:rPr lang="pl-PL" dirty="0" err="1"/>
              <a:t>specific</a:t>
            </a:r>
            <a:r>
              <a:rPr lang="pl-PL" dirty="0"/>
              <a:t> </a:t>
            </a:r>
            <a:r>
              <a:rPr lang="pl-PL" dirty="0" err="1"/>
              <a:t>features</a:t>
            </a:r>
            <a:r>
              <a:rPr lang="pl-PL" dirty="0"/>
              <a:t> of the </a:t>
            </a:r>
            <a:r>
              <a:rPr lang="pl-PL" dirty="0" err="1"/>
              <a:t>operating</a:t>
            </a:r>
            <a:r>
              <a:rPr lang="pl-PL" dirty="0"/>
              <a:t> system </a:t>
            </a:r>
            <a:r>
              <a:rPr lang="pl-PL" dirty="0" err="1"/>
              <a:t>or</a:t>
            </a:r>
            <a:r>
              <a:rPr lang="pl-PL" dirty="0"/>
              <a:t> hardware?</a:t>
            </a:r>
          </a:p>
          <a:p>
            <a:pPr lvl="1"/>
            <a:r>
              <a:rPr lang="pl-PL" dirty="0" err="1"/>
              <a:t>Will</a:t>
            </a:r>
            <a:r>
              <a:rPr lang="pl-PL" dirty="0"/>
              <a:t> the </a:t>
            </a:r>
            <a:r>
              <a:rPr lang="pl-PL" dirty="0" err="1"/>
              <a:t>information</a:t>
            </a:r>
            <a:r>
              <a:rPr lang="pl-PL" dirty="0"/>
              <a:t> </a:t>
            </a:r>
            <a:r>
              <a:rPr lang="pl-PL" dirty="0" err="1"/>
              <a:t>that</a:t>
            </a:r>
            <a:r>
              <a:rPr lang="pl-PL" dirty="0"/>
              <a:t> </a:t>
            </a:r>
            <a:r>
              <a:rPr lang="pl-PL" dirty="0" err="1"/>
              <a:t>flows</a:t>
            </a:r>
            <a:r>
              <a:rPr lang="pl-PL" dirty="0"/>
              <a:t> </a:t>
            </a:r>
            <a:r>
              <a:rPr lang="pl-PL" dirty="0" err="1"/>
              <a:t>through</a:t>
            </a:r>
            <a:r>
              <a:rPr lang="pl-PL" dirty="0"/>
              <a:t> the system be </a:t>
            </a:r>
            <a:r>
              <a:rPr lang="pl-PL" dirty="0" err="1"/>
              <a:t>encrypted</a:t>
            </a:r>
            <a:r>
              <a:rPr lang="pl-PL" dirty="0"/>
              <a:t> </a:t>
            </a:r>
            <a:r>
              <a:rPr lang="pl-PL" dirty="0" err="1"/>
              <a:t>or</a:t>
            </a:r>
            <a:r>
              <a:rPr lang="pl-PL" dirty="0"/>
              <a:t> not?</a:t>
            </a:r>
          </a:p>
          <a:p>
            <a:pPr lvl="1"/>
            <a:r>
              <a:rPr lang="pl-PL" dirty="0" err="1"/>
              <a:t>What</a:t>
            </a:r>
            <a:r>
              <a:rPr lang="pl-PL" dirty="0"/>
              <a:t> </a:t>
            </a:r>
            <a:r>
              <a:rPr lang="pl-PL" dirty="0" err="1"/>
              <a:t>communication</a:t>
            </a:r>
            <a:r>
              <a:rPr lang="pl-PL" dirty="0"/>
              <a:t> </a:t>
            </a:r>
            <a:r>
              <a:rPr lang="pl-PL" dirty="0" err="1"/>
              <a:t>protocol</a:t>
            </a:r>
            <a:r>
              <a:rPr lang="pl-PL" dirty="0"/>
              <a:t> </a:t>
            </a:r>
            <a:r>
              <a:rPr lang="pl-PL" dirty="0" err="1"/>
              <a:t>will</a:t>
            </a:r>
            <a:r>
              <a:rPr lang="pl-PL" dirty="0"/>
              <a:t> we </a:t>
            </a:r>
            <a:r>
              <a:rPr lang="pl-PL" dirty="0" err="1"/>
              <a:t>choose</a:t>
            </a:r>
            <a:r>
              <a:rPr lang="pl-PL" dirty="0"/>
              <a:t>?</a:t>
            </a:r>
          </a:p>
          <a:p>
            <a:pPr>
              <a:buFont typeface="Arial" pitchFamily="34" charset="0"/>
              <a:buChar char="•"/>
            </a:pPr>
            <a:r>
              <a:rPr lang="pl-PL" dirty="0" err="1"/>
              <a:t>Imagine</a:t>
            </a:r>
            <a:r>
              <a:rPr lang="pl-PL" dirty="0"/>
              <a:t> the </a:t>
            </a:r>
            <a:r>
              <a:rPr lang="pl-PL" dirty="0" err="1"/>
              <a:t>nightmare</a:t>
            </a:r>
            <a:r>
              <a:rPr lang="pl-PL" dirty="0"/>
              <a:t> of </a:t>
            </a:r>
            <a:r>
              <a:rPr lang="pl-PL" dirty="0" err="1"/>
              <a:t>having</a:t>
            </a:r>
            <a:r>
              <a:rPr lang="pl-PL" dirty="0"/>
              <a:t> to </a:t>
            </a:r>
            <a:r>
              <a:rPr lang="pl-PL" dirty="0" err="1"/>
              <a:t>change</a:t>
            </a:r>
            <a:r>
              <a:rPr lang="pl-PL" dirty="0"/>
              <a:t> </a:t>
            </a:r>
            <a:r>
              <a:rPr lang="pl-PL" dirty="0" err="1"/>
              <a:t>any</a:t>
            </a:r>
            <a:r>
              <a:rPr lang="pl-PL" dirty="0"/>
              <a:t> of </a:t>
            </a:r>
            <a:r>
              <a:rPr lang="pl-PL" dirty="0" err="1"/>
              <a:t>these</a:t>
            </a:r>
            <a:r>
              <a:rPr lang="pl-PL" dirty="0"/>
              <a:t> </a:t>
            </a:r>
            <a:r>
              <a:rPr lang="pl-PL" dirty="0" err="1"/>
              <a:t>decisions</a:t>
            </a:r>
            <a:r>
              <a:rPr lang="pl-PL" dirty="0"/>
              <a:t>. </a:t>
            </a:r>
            <a:endParaRPr lang="en-US" dirty="0"/>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Earliest Design Decisions</a:t>
            </a:r>
          </a:p>
        </p:txBody>
      </p:sp>
      <p:sp>
        <p:nvSpPr>
          <p:cNvPr id="2" name="Date Placeholder 1">
            <a:extLst>
              <a:ext uri="{FF2B5EF4-FFF2-40B4-BE49-F238E27FC236}">
                <a16:creationId xmlns:a16="http://schemas.microsoft.com/office/drawing/2014/main" id="{B0635626-3369-45B8-8802-040B59D36F60}"/>
              </a:ext>
            </a:extLst>
          </p:cNvPr>
          <p:cNvSpPr>
            <a:spLocks noGrp="1"/>
          </p:cNvSpPr>
          <p:nvPr>
            <p:ph type="dt" sz="half" idx="12"/>
          </p:nvPr>
        </p:nvSpPr>
        <p:spPr/>
        <p:txBody>
          <a:bodyPr/>
          <a:lstStyle/>
          <a:p>
            <a:r>
              <a:rPr lang="en-US"/>
              <a:t>January 13, 2024</a:t>
            </a:r>
          </a:p>
        </p:txBody>
      </p:sp>
      <p:sp>
        <p:nvSpPr>
          <p:cNvPr id="5" name="Slide Number Placeholder 4">
            <a:extLst>
              <a:ext uri="{FF2B5EF4-FFF2-40B4-BE49-F238E27FC236}">
                <a16:creationId xmlns:a16="http://schemas.microsoft.com/office/drawing/2014/main" id="{17A81FA7-69D0-4390-9E5A-5C650E27CE7B}"/>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109785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Font typeface="Arial" pitchFamily="34" charset="0"/>
              <a:buChar char="•"/>
            </a:pPr>
            <a:r>
              <a:rPr lang="en-US" dirty="0"/>
              <a:t>An implementation exhibits an architecture if it conforms to the design decisions prescribed by the architecture. </a:t>
            </a:r>
          </a:p>
          <a:p>
            <a:pPr lvl="1"/>
            <a:r>
              <a:rPr lang="en-US" dirty="0"/>
              <a:t>The implementation must be implemented as the set of prescribed elements</a:t>
            </a:r>
          </a:p>
          <a:p>
            <a:pPr lvl="1"/>
            <a:r>
              <a:rPr lang="en-US" dirty="0"/>
              <a:t>These elements must interact with each other in the prescribed fashion</a:t>
            </a:r>
          </a:p>
          <a:p>
            <a:pPr lvl="1"/>
            <a:r>
              <a:rPr lang="en-US" dirty="0"/>
              <a:t>Each element must fulfill its responsibility to the other elements as dictated by the architecture. </a:t>
            </a:r>
          </a:p>
          <a:p>
            <a:pPr>
              <a:buFont typeface="Arial" pitchFamily="34" charset="0"/>
              <a:buChar char="•"/>
            </a:pPr>
            <a:r>
              <a:rPr lang="en-US" dirty="0"/>
              <a:t>Each of these prescriptions is a constraint on the implementer.</a:t>
            </a:r>
          </a:p>
          <a:p>
            <a:pPr>
              <a:buFont typeface="Arial" pitchFamily="34" charset="0"/>
              <a:buChar char="•"/>
            </a:pPr>
            <a:r>
              <a:rPr lang="en-US" dirty="0"/>
              <a:t>Element builders may not be aware of the architectural tradeoffs—the architecture (or architect) simply constrains them in such a way as to meet the tradeoffs. </a:t>
            </a:r>
          </a:p>
          <a:p>
            <a:pPr lvl="1"/>
            <a:r>
              <a:rPr lang="en-US" dirty="0"/>
              <a:t>Example: an architect assigns performance budget to the pieces of software involved in some larger piece of functionality. </a:t>
            </a:r>
          </a:p>
          <a:p>
            <a:pPr lvl="1"/>
            <a:r>
              <a:rPr lang="en-US" dirty="0"/>
              <a:t>If each software unit stays within its budget, the overall transaction will meet its performance requirement. </a:t>
            </a:r>
          </a:p>
          <a:p>
            <a:pPr lvl="1"/>
            <a:r>
              <a:rPr lang="en-US" dirty="0"/>
              <a:t>Implementers of each of the constituent pieces may not know the overall budget, only their own. </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Defining Constraints on an Implementation</a:t>
            </a:r>
          </a:p>
        </p:txBody>
      </p:sp>
      <p:sp>
        <p:nvSpPr>
          <p:cNvPr id="2" name="Date Placeholder 1">
            <a:extLst>
              <a:ext uri="{FF2B5EF4-FFF2-40B4-BE49-F238E27FC236}">
                <a16:creationId xmlns:a16="http://schemas.microsoft.com/office/drawing/2014/main" id="{2BC73CAE-4EE1-4071-9031-1F4D0A7FF6A6}"/>
              </a:ext>
            </a:extLst>
          </p:cNvPr>
          <p:cNvSpPr>
            <a:spLocks noGrp="1"/>
          </p:cNvSpPr>
          <p:nvPr>
            <p:ph type="dt" sz="half" idx="12"/>
          </p:nvPr>
        </p:nvSpPr>
        <p:spPr/>
        <p:txBody>
          <a:bodyPr/>
          <a:lstStyle/>
          <a:p>
            <a:r>
              <a:rPr lang="en-US"/>
              <a:t>January 13, 2024</a:t>
            </a:r>
          </a:p>
        </p:txBody>
      </p:sp>
      <p:sp>
        <p:nvSpPr>
          <p:cNvPr id="5" name="Slide Number Placeholder 4">
            <a:extLst>
              <a:ext uri="{FF2B5EF4-FFF2-40B4-BE49-F238E27FC236}">
                <a16:creationId xmlns:a16="http://schemas.microsoft.com/office/drawing/2014/main" id="{3107150B-2B9D-44DB-8086-FD2F0A2D9362}"/>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90536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E7270EECA3B4590EA796146CEF107" ma:contentTypeVersion="8" ma:contentTypeDescription="Create a new document." ma:contentTypeScope="" ma:versionID="d3b935ce6ea37b55a0118c75816b0135">
  <xsd:schema xmlns:xsd="http://www.w3.org/2001/XMLSchema" xmlns:xs="http://www.w3.org/2001/XMLSchema" xmlns:p="http://schemas.microsoft.com/office/2006/metadata/properties" xmlns:ns2="dc7f2d29-e4a3-434f-906a-70b1fc2df21c" targetNamespace="http://schemas.microsoft.com/office/2006/metadata/properties" ma:root="true" ma:fieldsID="75bf0fe26b728771c9022205cdc03572" ns2:_="">
    <xsd:import namespace="dc7f2d29-e4a3-434f-906a-70b1fc2df2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7f2d29-e4a3-434f-906a-70b1fc2df2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9A6639-EA4C-4389-B66E-732AFA11AC8F}"/>
</file>

<file path=customXml/itemProps2.xml><?xml version="1.0" encoding="utf-8"?>
<ds:datastoreItem xmlns:ds="http://schemas.openxmlformats.org/officeDocument/2006/customXml" ds:itemID="{B2A51A5B-B1AD-4D24-A523-F514CA925347}"/>
</file>

<file path=customXml/itemProps3.xml><?xml version="1.0" encoding="utf-8"?>
<ds:datastoreItem xmlns:ds="http://schemas.openxmlformats.org/officeDocument/2006/customXml" ds:itemID="{FFFBE6BB-1A61-470E-BDB4-7D23118299DD}"/>
</file>

<file path=docProps/app.xml><?xml version="1.0" encoding="utf-8"?>
<Properties xmlns="http://schemas.openxmlformats.org/officeDocument/2006/extended-properties" xmlns:vt="http://schemas.openxmlformats.org/officeDocument/2006/docPropsVTypes">
  <Template/>
  <TotalTime>1449</TotalTime>
  <Words>2369</Words>
  <Application>Microsoft Office PowerPoint</Application>
  <PresentationFormat>On-screen Show (4:3)</PresentationFormat>
  <Paragraphs>201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Why Software Architecture is Important?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79</cp:revision>
  <dcterms:created xsi:type="dcterms:W3CDTF">2011-09-14T09:42:05Z</dcterms:created>
  <dcterms:modified xsi:type="dcterms:W3CDTF">2024-01-12T11:53:18Z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0x010100EF5E7270EECA3B4590EA796146CEF107</vt:lpwstr>
  </property>
</Properties>
</file>