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2" r:id="rId3"/>
    <p:sldId id="263" r:id="rId4"/>
    <p:sldId id="264" r:id="rId5"/>
    <p:sldId id="265" r:id="rId6"/>
    <p:sldId id="266"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p:cViewPr varScale="1">
        <p:scale>
          <a:sx n="75" d="100"/>
          <a:sy n="75" d="100"/>
        </p:scale>
        <p:origin x="1661"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20-01-2024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 20, 2024</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 20, 2024</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07833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6877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Jan 20, 2024</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4647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 20, 2024</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 20, 2024</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 20, 2024</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 20, 2024</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 20, 2024</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 20, 2024</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 20, 2024</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 20,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Many </a:t>
            </a:r>
            <a:r>
              <a:rPr lang="en-AU" dirty="0"/>
              <a:t>Contexts of Software Architecture</a:t>
            </a:r>
            <a:endParaRPr lang="en-US" dirty="0"/>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 20, 2024</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Every quality attribute—such as a user-visible response time or platform flexibility or ironclad security or any of a dozen other needs—should originate from some higher purpose that can be described in terms of added value. </a:t>
            </a:r>
          </a:p>
          <a:p>
            <a:pPr lvl="1"/>
            <a:r>
              <a:rPr lang="en-US" dirty="0"/>
              <a:t>“Why  do you want this system to have a really fast response time?” </a:t>
            </a:r>
          </a:p>
          <a:p>
            <a:pPr lvl="1"/>
            <a:r>
              <a:rPr lang="en-US" dirty="0"/>
              <a:t>This differentiate the product from its competition and let the developing organization capture market share.</a:t>
            </a:r>
          </a:p>
          <a:p>
            <a:pPr>
              <a:buFont typeface="Arial" pitchFamily="34" charset="0"/>
              <a:buChar char="•"/>
            </a:pPr>
            <a:r>
              <a:rPr lang="en-US" dirty="0"/>
              <a:t>Some business goals will not show up in the form of requirements.</a:t>
            </a:r>
          </a:p>
          <a:p>
            <a:pPr>
              <a:buFont typeface="Arial" pitchFamily="34" charset="0"/>
              <a:buChar char="•"/>
            </a:pPr>
            <a:r>
              <a:rPr lang="en-US" dirty="0"/>
              <a:t>Still other business goals have no effect on the architecture whatsoever. </a:t>
            </a:r>
          </a:p>
          <a:p>
            <a:pPr lvl="1"/>
            <a:r>
              <a:rPr lang="en-US" dirty="0"/>
              <a:t>A business goal to lower costs might be realized by asking employees to work from home, or turn the office thermostats down in the winter, or using less paper in the printers.</a:t>
            </a:r>
          </a:p>
          <a:p>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and Business Goals</a:t>
            </a:r>
          </a:p>
        </p:txBody>
      </p:sp>
      <p:sp>
        <p:nvSpPr>
          <p:cNvPr id="2" name="Date Placeholder 1">
            <a:extLst>
              <a:ext uri="{FF2B5EF4-FFF2-40B4-BE49-F238E27FC236}">
                <a16:creationId xmlns:a16="http://schemas.microsoft.com/office/drawing/2014/main" id="{6A7D1C0A-D80F-4781-9110-A6798F138CB1}"/>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0193FECD-7185-4F13-AC4E-05024920FE0E}"/>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96414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10" name="Title 1"/>
          <p:cNvSpPr>
            <a:spLocks noGrp="1"/>
          </p:cNvSpPr>
          <p:nvPr>
            <p:ph sz="quarter" idx="10"/>
          </p:nvPr>
        </p:nvSpPr>
        <p:spPr/>
        <p:txBody>
          <a:bodyPr/>
          <a:lstStyle/>
          <a:p>
            <a:r>
              <a:rPr lang="en-US" dirty="0"/>
              <a:t>Architecture and business goals</a:t>
            </a:r>
          </a:p>
        </p:txBody>
      </p:sp>
      <p:pic>
        <p:nvPicPr>
          <p:cNvPr id="11" name="Content Placeholder 10" descr="BG.tif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936" y="1600200"/>
            <a:ext cx="9105059" cy="4495800"/>
          </a:xfrm>
          <a:prstGeom prst="rect">
            <a:avLst/>
          </a:prstGeom>
        </p:spPr>
      </p:pic>
      <p:sp>
        <p:nvSpPr>
          <p:cNvPr id="2" name="Date Placeholder 1">
            <a:extLst>
              <a:ext uri="{FF2B5EF4-FFF2-40B4-BE49-F238E27FC236}">
                <a16:creationId xmlns:a16="http://schemas.microsoft.com/office/drawing/2014/main" id="{3A4302C0-4322-47C0-91BE-6CA7F42F72A0}"/>
              </a:ext>
            </a:extLst>
          </p:cNvPr>
          <p:cNvSpPr>
            <a:spLocks noGrp="1"/>
          </p:cNvSpPr>
          <p:nvPr>
            <p:ph type="dt" sz="half" idx="12"/>
          </p:nvPr>
        </p:nvSpPr>
        <p:spPr/>
        <p:txBody>
          <a:bodyPr/>
          <a:lstStyle/>
          <a:p>
            <a:r>
              <a:rPr lang="en-US"/>
              <a:t>Jan 20, 2024</a:t>
            </a:r>
          </a:p>
        </p:txBody>
      </p:sp>
      <p:sp>
        <p:nvSpPr>
          <p:cNvPr id="3" name="Slide Number Placeholder 2">
            <a:extLst>
              <a:ext uri="{FF2B5EF4-FFF2-40B4-BE49-F238E27FC236}">
                <a16:creationId xmlns:a16="http://schemas.microsoft.com/office/drawing/2014/main" id="{329B2DD6-6179-4D70-B4A0-30F1A02CEDE1}"/>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90956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2400" dirty="0"/>
              <a:t>You will perform many </a:t>
            </a:r>
            <a:r>
              <a:rPr lang="en-US" sz="2400" i="1" dirty="0"/>
              <a:t>duties</a:t>
            </a:r>
            <a:r>
              <a:rPr lang="en-US" sz="2400" dirty="0"/>
              <a:t> beyond directly producing an architecture.</a:t>
            </a:r>
          </a:p>
          <a:p>
            <a:pPr lvl="1"/>
            <a:r>
              <a:rPr lang="en-US" sz="2000" dirty="0"/>
              <a:t>You will need to be involved in supporting management and dealing with customers. </a:t>
            </a:r>
          </a:p>
          <a:p>
            <a:r>
              <a:rPr lang="en-US" sz="2400" dirty="0"/>
              <a:t>Architects need more than just technical </a:t>
            </a:r>
            <a:r>
              <a:rPr lang="en-US" sz="2400" i="1" dirty="0"/>
              <a:t>skills</a:t>
            </a:r>
            <a:r>
              <a:rPr lang="en-US" sz="2400" dirty="0"/>
              <a:t>. </a:t>
            </a:r>
          </a:p>
          <a:p>
            <a:pPr lvl="1"/>
            <a:r>
              <a:rPr lang="en-US" sz="2000" dirty="0"/>
              <a:t>Architects need to explain to one stakeholder or another the chosen priorities of different properties, and why particular stakeholders are not having all of their expectations fulfilled. </a:t>
            </a:r>
          </a:p>
          <a:p>
            <a:pPr lvl="1"/>
            <a:r>
              <a:rPr lang="en-US" sz="2000" dirty="0"/>
              <a:t>Architects need diplomatic, negotiation, and communication skills.</a:t>
            </a:r>
          </a:p>
          <a:p>
            <a:pPr lvl="1"/>
            <a:r>
              <a:rPr lang="en-US" sz="2000" dirty="0"/>
              <a:t>Architects need the ability to communicate ideas clearly </a:t>
            </a:r>
          </a:p>
          <a:p>
            <a:pPr lvl="1"/>
            <a:r>
              <a:rPr lang="en-US" sz="2000" dirty="0"/>
              <a:t>You will need to manage a diverse workload and be able to switch contexts frequently. </a:t>
            </a:r>
          </a:p>
          <a:p>
            <a:pPr lvl="1"/>
            <a:r>
              <a:rPr lang="en-US" sz="2000" dirty="0"/>
              <a:t>You will need to be a leader in the eyes of developers and management. </a:t>
            </a:r>
          </a:p>
          <a:p>
            <a:r>
              <a:rPr lang="en-US" sz="2400" dirty="0"/>
              <a:t>Architects need up-to-date </a:t>
            </a:r>
            <a:r>
              <a:rPr lang="en-US" sz="2400" i="1" dirty="0"/>
              <a:t>knowledge. </a:t>
            </a:r>
          </a:p>
          <a:p>
            <a:pPr lvl="1"/>
            <a:r>
              <a:rPr lang="en-US" sz="2000" dirty="0"/>
              <a:t>You will need to know about (for example) patterns, or database platforms, or web services standards.</a:t>
            </a:r>
          </a:p>
          <a:p>
            <a:pPr lvl="1"/>
            <a:r>
              <a:rPr lang="en-US" sz="2000" dirty="0"/>
              <a:t>You will need to know business considerations.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Professional Context</a:t>
            </a:r>
          </a:p>
        </p:txBody>
      </p:sp>
      <p:sp>
        <p:nvSpPr>
          <p:cNvPr id="2" name="Date Placeholder 1">
            <a:extLst>
              <a:ext uri="{FF2B5EF4-FFF2-40B4-BE49-F238E27FC236}">
                <a16:creationId xmlns:a16="http://schemas.microsoft.com/office/drawing/2014/main" id="{B0A5AF4C-DF54-4BBD-80E6-FE0862BA6CB6}"/>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2BF57756-C8B5-400C-8785-56339ADC2940}"/>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82470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 A stakeholder is anyone who has a stake in the success of the system</a:t>
            </a:r>
          </a:p>
          <a:p>
            <a:pPr>
              <a:buFont typeface="Arial" pitchFamily="34" charset="0"/>
              <a:buChar char="•"/>
            </a:pPr>
            <a:r>
              <a:rPr lang="en-US" dirty="0"/>
              <a:t>Stakeholders typically have different specific concerns that they wish the system to guarantee or optimize.</a:t>
            </a:r>
          </a:p>
          <a:p>
            <a:pPr>
              <a:buFont typeface="Arial" pitchFamily="34" charset="0"/>
              <a:buChar char="•"/>
            </a:pPr>
            <a:r>
              <a:rPr lang="en-US" dirty="0"/>
              <a:t>You will need to know and understand the nature, source, and priority of constraints on the project as early as possible. Therefore, you must identify and actively engage the stakeholders to solicit their needs and expectations.</a:t>
            </a:r>
          </a:p>
          <a:p>
            <a:pPr>
              <a:buFont typeface="Arial" pitchFamily="34" charset="0"/>
              <a:buChar char="•"/>
            </a:pPr>
            <a:r>
              <a:rPr lang="en-US" dirty="0"/>
              <a:t>Early engagement of stakeholders allows you to understand the constraints of the task, manage expectations, negotiate priorities, and make tradeoffs.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Stakeholders</a:t>
            </a:r>
          </a:p>
        </p:txBody>
      </p:sp>
      <p:sp>
        <p:nvSpPr>
          <p:cNvPr id="2" name="Date Placeholder 1">
            <a:extLst>
              <a:ext uri="{FF2B5EF4-FFF2-40B4-BE49-F238E27FC236}">
                <a16:creationId xmlns:a16="http://schemas.microsoft.com/office/drawing/2014/main" id="{76755C82-6FE3-4E2B-AB97-4ACCE9B11AFE}"/>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12283612-FE5E-4B0A-B582-5016B4E10A5C}"/>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215661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itchFamily="34" charset="0"/>
              <a:buChar char="•"/>
            </a:pPr>
            <a:r>
              <a:rPr lang="en-US" dirty="0"/>
              <a:t>Know your stakeholders! </a:t>
            </a:r>
          </a:p>
          <a:p>
            <a:pPr>
              <a:buFont typeface="Arial" pitchFamily="34" charset="0"/>
              <a:buChar char="•"/>
            </a:pPr>
            <a:r>
              <a:rPr lang="en-US" dirty="0"/>
              <a:t>Talk to them, engage them, listen to them, and put yourself in their shoes.</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r>
              <a:rPr lang="en-US" dirty="0"/>
              <a:t>See Table for a list of example stakeholders and their interests and concerns.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Stakeholders</a:t>
            </a:r>
          </a:p>
        </p:txBody>
      </p:sp>
      <p:sp>
        <p:nvSpPr>
          <p:cNvPr id="2" name="Date Placeholder 1">
            <a:extLst>
              <a:ext uri="{FF2B5EF4-FFF2-40B4-BE49-F238E27FC236}">
                <a16:creationId xmlns:a16="http://schemas.microsoft.com/office/drawing/2014/main" id="{9DC2521C-B8D1-44FB-9FD4-605CDCF6BE48}"/>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D1787AA4-66DF-455E-954E-FDF6F26BD39F}"/>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41675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10" name="Content Placeholder 9" descr="SH.tif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179"/>
          <a:stretch/>
        </p:blipFill>
        <p:spPr>
          <a:xfrm>
            <a:off x="685800" y="1618902"/>
            <a:ext cx="7696200" cy="4400898"/>
          </a:xfrm>
          <a:prstGeom prst="rect">
            <a:avLst/>
          </a:prstGeom>
        </p:spPr>
      </p:pic>
      <p:sp>
        <p:nvSpPr>
          <p:cNvPr id="11" name="Title 1"/>
          <p:cNvSpPr>
            <a:spLocks noGrp="1"/>
          </p:cNvSpPr>
          <p:nvPr>
            <p:ph sz="quarter" idx="10"/>
          </p:nvPr>
        </p:nvSpPr>
        <p:spPr/>
        <p:txBody>
          <a:bodyPr/>
          <a:lstStyle/>
          <a:p>
            <a:r>
              <a:rPr lang="en-US" dirty="0"/>
              <a:t>Stakeholders </a:t>
            </a:r>
          </a:p>
        </p:txBody>
      </p:sp>
      <p:sp>
        <p:nvSpPr>
          <p:cNvPr id="2" name="Date Placeholder 1">
            <a:extLst>
              <a:ext uri="{FF2B5EF4-FFF2-40B4-BE49-F238E27FC236}">
                <a16:creationId xmlns:a16="http://schemas.microsoft.com/office/drawing/2014/main" id="{3F8B313B-F8FD-4BED-B0E2-6B8FFA09D9C4}"/>
              </a:ext>
            </a:extLst>
          </p:cNvPr>
          <p:cNvSpPr>
            <a:spLocks noGrp="1"/>
          </p:cNvSpPr>
          <p:nvPr>
            <p:ph type="dt" sz="half" idx="12"/>
          </p:nvPr>
        </p:nvSpPr>
        <p:spPr/>
        <p:txBody>
          <a:bodyPr/>
          <a:lstStyle/>
          <a:p>
            <a:r>
              <a:rPr lang="en-US"/>
              <a:t>Jan 20, 2024</a:t>
            </a:r>
          </a:p>
        </p:txBody>
      </p:sp>
      <p:sp>
        <p:nvSpPr>
          <p:cNvPr id="3" name="Slide Number Placeholder 2">
            <a:extLst>
              <a:ext uri="{FF2B5EF4-FFF2-40B4-BE49-F238E27FC236}">
                <a16:creationId xmlns:a16="http://schemas.microsoft.com/office/drawing/2014/main" id="{FBEFC46A-5157-4DEC-BFD9-7C980146FAB7}"/>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100700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Requirements influence the architecture, of course.</a:t>
            </a:r>
          </a:p>
          <a:p>
            <a:pPr>
              <a:buFont typeface="Arial" pitchFamily="34" charset="0"/>
              <a:buChar char="•"/>
            </a:pPr>
            <a:r>
              <a:rPr lang="en-US" dirty="0"/>
              <a:t>But the requirements specification only begins to tell the story. </a:t>
            </a:r>
          </a:p>
          <a:p>
            <a:pPr>
              <a:buFont typeface="Arial" pitchFamily="34" charset="0"/>
              <a:buChar char="•"/>
            </a:pPr>
            <a:r>
              <a:rPr lang="en-US" dirty="0"/>
              <a:t>A software architecture is a result of business and social influences, as well as technical ones. </a:t>
            </a:r>
          </a:p>
          <a:p>
            <a:pPr>
              <a:buFont typeface="Arial" pitchFamily="34" charset="0"/>
              <a:buChar char="•"/>
            </a:pPr>
            <a:r>
              <a:rPr lang="en-US" dirty="0"/>
              <a:t>The existence of an architecture in turn affects the technical, business, and social environments that subsequently influence future architectures.</a:t>
            </a:r>
          </a:p>
          <a:p>
            <a:pPr>
              <a:buFont typeface="Arial" pitchFamily="34" charset="0"/>
              <a:buChar char="•"/>
            </a:pPr>
            <a:r>
              <a:rPr lang="en-US" dirty="0"/>
              <a:t>In particular, each of the contexts for architecture plays a role in influencing an architect and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How is Architecture Influenced?</a:t>
            </a:r>
          </a:p>
        </p:txBody>
      </p:sp>
      <p:sp>
        <p:nvSpPr>
          <p:cNvPr id="2" name="Date Placeholder 1">
            <a:extLst>
              <a:ext uri="{FF2B5EF4-FFF2-40B4-BE49-F238E27FC236}">
                <a16:creationId xmlns:a16="http://schemas.microsoft.com/office/drawing/2014/main" id="{15BACFA2-720E-4CFE-A301-C2E41F4F892F}"/>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A6675C41-C7EF-453E-A77C-042FB26A7D4E}"/>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04875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descr="archinf.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748" y="1478880"/>
            <a:ext cx="8140700" cy="4470400"/>
          </a:xfrm>
          <a:prstGeom prst="rect">
            <a:avLst/>
          </a:prstGeom>
        </p:spPr>
      </p:pic>
      <p:sp>
        <p:nvSpPr>
          <p:cNvPr id="10" name="Title 1"/>
          <p:cNvSpPr>
            <a:spLocks noGrp="1"/>
          </p:cNvSpPr>
          <p:nvPr>
            <p:ph sz="quarter" idx="10"/>
          </p:nvPr>
        </p:nvSpPr>
        <p:spPr/>
        <p:txBody>
          <a:bodyPr/>
          <a:lstStyle/>
          <a:p>
            <a:r>
              <a:rPr lang="en-US" dirty="0"/>
              <a:t>How is Architecture Influenced?</a:t>
            </a:r>
          </a:p>
        </p:txBody>
      </p:sp>
      <p:sp>
        <p:nvSpPr>
          <p:cNvPr id="2" name="Date Placeholder 1">
            <a:extLst>
              <a:ext uri="{FF2B5EF4-FFF2-40B4-BE49-F238E27FC236}">
                <a16:creationId xmlns:a16="http://schemas.microsoft.com/office/drawing/2014/main" id="{33AC8C6B-3B3A-4F8B-A61A-A4F7B2102C52}"/>
              </a:ext>
            </a:extLst>
          </p:cNvPr>
          <p:cNvSpPr>
            <a:spLocks noGrp="1"/>
          </p:cNvSpPr>
          <p:nvPr>
            <p:ph type="dt" sz="half" idx="12"/>
          </p:nvPr>
        </p:nvSpPr>
        <p:spPr/>
        <p:txBody>
          <a:bodyPr/>
          <a:lstStyle/>
          <a:p>
            <a:r>
              <a:rPr lang="en-US"/>
              <a:t>Jan 20, 2024</a:t>
            </a:r>
          </a:p>
        </p:txBody>
      </p:sp>
      <p:sp>
        <p:nvSpPr>
          <p:cNvPr id="3" name="Slide Number Placeholder 2">
            <a:extLst>
              <a:ext uri="{FF2B5EF4-FFF2-40B4-BE49-F238E27FC236}">
                <a16:creationId xmlns:a16="http://schemas.microsoft.com/office/drawing/2014/main" id="{82C1B9AB-4062-49F5-A154-362C537BCF57}"/>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76573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Technical context</a:t>
            </a:r>
          </a:p>
          <a:p>
            <a:pPr lvl="1"/>
            <a:r>
              <a:rPr lang="en-US" dirty="0"/>
              <a:t>The architecture can affect stakeholder requirements for the next system </a:t>
            </a:r>
          </a:p>
          <a:p>
            <a:pPr lvl="1"/>
            <a:r>
              <a:rPr lang="en-US" dirty="0"/>
              <a:t>It gives the customer the opportunity to receive a system (based on the same architecture) in a more reliable, timely, and economical manner than if built from scratch.</a:t>
            </a:r>
          </a:p>
          <a:p>
            <a:pPr lvl="1"/>
            <a:r>
              <a:rPr lang="en-US" dirty="0"/>
              <a:t>A customer may in fact be willing to relax some of their requirements to gain these economies. </a:t>
            </a:r>
          </a:p>
          <a:p>
            <a:pPr lvl="1"/>
            <a:r>
              <a:rPr lang="en-US" dirty="0" err="1"/>
              <a:t>Shrinkwrapped</a:t>
            </a:r>
            <a:r>
              <a:rPr lang="en-US" dirty="0"/>
              <a:t> software has clearly affected people’s requirements by providing solutions that are not tailored to any individual’s precise needs but are instead inexpensive and (in the best of all possible worlds) of high quality.</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35D62D27-429A-452E-AED7-897B4605F80F}"/>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4046FA7B-9269-443A-9AC0-42D993EA30FD}"/>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353760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Project context</a:t>
            </a:r>
          </a:p>
          <a:p>
            <a:pPr lvl="1"/>
            <a:r>
              <a:rPr lang="en-US" dirty="0"/>
              <a:t>The architecture affects the structure of the developing organization. </a:t>
            </a:r>
          </a:p>
          <a:p>
            <a:pPr lvl="1"/>
            <a:r>
              <a:rPr lang="en-US" dirty="0"/>
              <a:t>An architecture prescribes the units of software that must be implemented (or otherwise obtained) and integrated to form the system. </a:t>
            </a:r>
          </a:p>
          <a:p>
            <a:pPr lvl="1"/>
            <a:r>
              <a:rPr lang="en-US" dirty="0"/>
              <a:t>These units are the basis for the development project’s structure. </a:t>
            </a:r>
          </a:p>
          <a:p>
            <a:pPr lvl="1"/>
            <a:r>
              <a:rPr lang="en-US" dirty="0"/>
              <a:t>Teams are formed for individual software units; and the development, test, and integration activities all revolve around the units. </a:t>
            </a:r>
          </a:p>
          <a:p>
            <a:pPr lvl="1"/>
            <a:r>
              <a:rPr lang="en-US" dirty="0"/>
              <a:t>Teams become embedded in the organization’s structure.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6208D5CD-B34B-4665-BED7-363CF9408AEC}"/>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33B07282-17F6-42E1-9907-AC4E3C3BF031}"/>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358854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AU"/>
              <a:t>SEZG651/SSZG653 Software Architectures</a:t>
            </a:r>
            <a:endParaRPr lang="en-AU" dirty="0"/>
          </a:p>
        </p:txBody>
      </p:sp>
      <p:sp>
        <p:nvSpPr>
          <p:cNvPr id="6" name="Title 1">
            <a:extLst>
              <a:ext uri="{FF2B5EF4-FFF2-40B4-BE49-F238E27FC236}">
                <a16:creationId xmlns:a16="http://schemas.microsoft.com/office/drawing/2014/main" id="{CA3084CD-C120-4367-A758-823EA7F60905}"/>
              </a:ext>
            </a:extLst>
          </p:cNvPr>
          <p:cNvSpPr>
            <a:spLocks noGrp="1"/>
          </p:cNvSpPr>
          <p:nvPr>
            <p:ph sz="quarter" idx="10"/>
          </p:nvPr>
        </p:nvSpPr>
        <p:spPr/>
        <p:txBody>
          <a:bodyPr/>
          <a:lstStyle/>
          <a:p>
            <a:r>
              <a:rPr lang="en-US" dirty="0"/>
              <a:t>SEZG651/ SSZG653 </a:t>
            </a:r>
          </a:p>
          <a:p>
            <a:r>
              <a:rPr lang="en-US" dirty="0"/>
              <a:t>Software Architectures</a:t>
            </a:r>
          </a:p>
          <a:p>
            <a:r>
              <a:rPr lang="en-US"/>
              <a:t>CS01/02A</a:t>
            </a:r>
            <a:endParaRPr lang="en-AU" dirty="0"/>
          </a:p>
        </p:txBody>
      </p:sp>
      <p:sp>
        <p:nvSpPr>
          <p:cNvPr id="2" name="Date Placeholder 1">
            <a:extLst>
              <a:ext uri="{FF2B5EF4-FFF2-40B4-BE49-F238E27FC236}">
                <a16:creationId xmlns:a16="http://schemas.microsoft.com/office/drawing/2014/main" id="{9B925AA6-D6F3-462F-89E1-67296AA7550B}"/>
              </a:ext>
            </a:extLst>
          </p:cNvPr>
          <p:cNvSpPr>
            <a:spLocks noGrp="1"/>
          </p:cNvSpPr>
          <p:nvPr>
            <p:ph type="dt" sz="half" idx="11"/>
          </p:nvPr>
        </p:nvSpPr>
        <p:spPr/>
        <p:txBody>
          <a:bodyPr/>
          <a:lstStyle/>
          <a:p>
            <a:r>
              <a:rPr lang="en-US"/>
              <a:t>Jan 20, 2024</a:t>
            </a:r>
            <a:endParaRPr lang="en-US" dirty="0"/>
          </a:p>
        </p:txBody>
      </p:sp>
      <p:sp>
        <p:nvSpPr>
          <p:cNvPr id="3" name="Slide Number Placeholder 2">
            <a:extLst>
              <a:ext uri="{FF2B5EF4-FFF2-40B4-BE49-F238E27FC236}">
                <a16:creationId xmlns:a16="http://schemas.microsoft.com/office/drawing/2014/main" id="{5EF4C914-2E71-41E8-B24F-DBA936B25F57}"/>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763539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Business context</a:t>
            </a:r>
          </a:p>
          <a:p>
            <a:pPr lvl="1"/>
            <a:r>
              <a:rPr lang="en-US" dirty="0"/>
              <a:t>The architecture can affect the business goals of the developing organization. </a:t>
            </a:r>
          </a:p>
          <a:p>
            <a:pPr lvl="1"/>
            <a:r>
              <a:rPr lang="en-US" dirty="0"/>
              <a:t>A successful system built from an architecture can enable a company to establish a foothold in a particular market segment.</a:t>
            </a:r>
          </a:p>
          <a:p>
            <a:pPr lvl="1"/>
            <a:r>
              <a:rPr lang="en-US" dirty="0"/>
              <a:t>The architecture can provide opportunities for the efficient production and deployment of similar systems, and the organization may adjust its goals to take advantage of its newfound expertise to plumb the market.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9D6AFA53-06C5-4D55-83C3-EFBCAA8073A2}"/>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BDCBD54A-1895-4062-B3ED-B0579F470583}"/>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3566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Professional context</a:t>
            </a:r>
          </a:p>
          <a:p>
            <a:pPr lvl="1"/>
            <a:r>
              <a:rPr lang="en-US" dirty="0"/>
              <a:t>The process of system building will affect the architect’s experience with subsequent.</a:t>
            </a:r>
          </a:p>
          <a:p>
            <a:pPr lvl="1"/>
            <a:r>
              <a:rPr lang="en-US" dirty="0"/>
              <a:t>A system that was successfully built around a particular technical approach will make the architect more inclined to build systems using the same approach in the future. </a:t>
            </a:r>
          </a:p>
          <a:p>
            <a:pPr lvl="1"/>
            <a:r>
              <a:rPr lang="en-US" dirty="0"/>
              <a:t>Architectures that fail are less likely to be chosen for future projects.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C0179D5F-84E6-48D9-828D-445A6A22503A}"/>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0C022847-98E4-4685-B781-39DB8CF23174}"/>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90606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3"/>
          </p:nvPr>
        </p:nvSpPr>
        <p:spPr/>
        <p:txBody>
          <a:bodyPr/>
          <a:lstStyle/>
          <a:p>
            <a:r>
              <a:rPr lang="en-AU"/>
              <a:t>SEZG651/SSZG653 Software Architectures</a:t>
            </a:r>
            <a:endParaRPr lang="en-AU" dirty="0"/>
          </a:p>
        </p:txBody>
      </p:sp>
      <p:sp>
        <p:nvSpPr>
          <p:cNvPr id="10" name="Title 1"/>
          <p:cNvSpPr>
            <a:spLocks noGrp="1"/>
          </p:cNvSpPr>
          <p:nvPr>
            <p:ph sz="quarter" idx="10"/>
          </p:nvPr>
        </p:nvSpPr>
        <p:spPr/>
        <p:txBody>
          <a:bodyPr/>
          <a:lstStyle/>
          <a:p>
            <a:r>
              <a:rPr lang="en-US" dirty="0"/>
              <a:t>Architecture Influence Cycle</a:t>
            </a:r>
          </a:p>
        </p:txBody>
      </p:sp>
      <p:pic>
        <p:nvPicPr>
          <p:cNvPr id="11" name="Content Placeholder 10" descr="AIC.tif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980"/>
          <a:stretch/>
        </p:blipFill>
        <p:spPr>
          <a:xfrm>
            <a:off x="685800" y="1394406"/>
            <a:ext cx="7671749" cy="4853994"/>
          </a:xfrm>
          <a:prstGeom prst="rect">
            <a:avLst/>
          </a:prstGeom>
        </p:spPr>
      </p:pic>
      <p:sp>
        <p:nvSpPr>
          <p:cNvPr id="2" name="Date Placeholder 1">
            <a:extLst>
              <a:ext uri="{FF2B5EF4-FFF2-40B4-BE49-F238E27FC236}">
                <a16:creationId xmlns:a16="http://schemas.microsoft.com/office/drawing/2014/main" id="{D4177788-BE0C-4879-817D-D7B73212D8A9}"/>
              </a:ext>
            </a:extLst>
          </p:cNvPr>
          <p:cNvSpPr>
            <a:spLocks noGrp="1"/>
          </p:cNvSpPr>
          <p:nvPr>
            <p:ph type="dt" sz="half" idx="12"/>
          </p:nvPr>
        </p:nvSpPr>
        <p:spPr/>
        <p:txBody>
          <a:bodyPr/>
          <a:lstStyle/>
          <a:p>
            <a:r>
              <a:rPr lang="en-US"/>
              <a:t>Jan 20, 2024</a:t>
            </a:r>
          </a:p>
        </p:txBody>
      </p:sp>
      <p:sp>
        <p:nvSpPr>
          <p:cNvPr id="4" name="Slide Number Placeholder 3">
            <a:extLst>
              <a:ext uri="{FF2B5EF4-FFF2-40B4-BE49-F238E27FC236}">
                <a16:creationId xmlns:a16="http://schemas.microsoft.com/office/drawing/2014/main" id="{21364C74-5582-4304-B56E-12A7896364E2}"/>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3826777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Arial" pitchFamily="34" charset="0"/>
              <a:buChar char="•"/>
            </a:pPr>
            <a:r>
              <a:rPr lang="en-US" sz="2000" dirty="0"/>
              <a:t> Architectures exist in four different contexts.</a:t>
            </a:r>
          </a:p>
          <a:p>
            <a:pPr lvl="1"/>
            <a:r>
              <a:rPr lang="en-US" sz="1800" dirty="0"/>
              <a:t>Technical. The technical context includes the achievement of quality attribute requirements.</a:t>
            </a:r>
          </a:p>
          <a:p>
            <a:pPr lvl="1"/>
            <a:r>
              <a:rPr lang="en-US" sz="1800" dirty="0"/>
              <a:t>Project life cycle.  Regardless of the software development methodology you use, you must perform specific activities.</a:t>
            </a:r>
          </a:p>
          <a:p>
            <a:pPr lvl="1"/>
            <a:r>
              <a:rPr lang="en-US" sz="1800" dirty="0"/>
              <a:t> Business.  The system created from the architecture must satisfy the business goals of a wide variety of stakeholders.</a:t>
            </a:r>
          </a:p>
          <a:p>
            <a:pPr lvl="1"/>
            <a:r>
              <a:rPr lang="en-US" sz="1800" dirty="0"/>
              <a:t>Professional.  You must have certain skills and knowledge to be an architect, and there are certain duties that you must perform as an architect. </a:t>
            </a:r>
          </a:p>
          <a:p>
            <a:pPr>
              <a:buFont typeface="Arial" pitchFamily="34" charset="0"/>
              <a:buChar char="•"/>
            </a:pPr>
            <a:r>
              <a:rPr lang="en-US" sz="2000" dirty="0"/>
              <a:t>An architecture has influences that lead to its creation, and its existence has an impact on the architect, the organization, and, potentially, the industry. </a:t>
            </a:r>
          </a:p>
          <a:p>
            <a:pPr>
              <a:buFont typeface="Arial" pitchFamily="34" charset="0"/>
              <a:buChar char="•"/>
            </a:pPr>
            <a:r>
              <a:rPr lang="en-US" sz="2000" dirty="0"/>
              <a:t>We call this cycle the Architecture Influence Cycle.</a:t>
            </a:r>
          </a:p>
        </p:txBody>
      </p:sp>
      <p:sp>
        <p:nvSpPr>
          <p:cNvPr id="3" name="Footer Placeholder 2"/>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68E02FD5-0F5A-4852-A524-C68BF2C0CBEC}"/>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0D0D83FC-28B9-4590-9A82-4FB15FB1073A}"/>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358070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Architecture in a Technical Context</a:t>
            </a:r>
          </a:p>
          <a:p>
            <a:r>
              <a:rPr lang="en-US" dirty="0"/>
              <a:t>Architecture in a Project Life-Cycle Context</a:t>
            </a:r>
          </a:p>
          <a:p>
            <a:r>
              <a:rPr lang="en-US" dirty="0"/>
              <a:t>Architecture in a Business Context </a:t>
            </a:r>
          </a:p>
          <a:p>
            <a:r>
              <a:rPr lang="en-US" dirty="0"/>
              <a:t>Architecture in a Professional Context </a:t>
            </a:r>
          </a:p>
          <a:p>
            <a:r>
              <a:rPr lang="en-US" dirty="0"/>
              <a:t>Stakeholders </a:t>
            </a:r>
          </a:p>
          <a:p>
            <a:r>
              <a:rPr lang="en-US" dirty="0"/>
              <a:t>How Is Architecture Influenced? </a:t>
            </a:r>
          </a:p>
          <a:p>
            <a:r>
              <a:rPr lang="en-US" dirty="0"/>
              <a:t>What Do Architectures Influence? </a:t>
            </a:r>
          </a:p>
          <a:p>
            <a:r>
              <a:rPr lang="en-US" dirty="0"/>
              <a:t>Summary</a:t>
            </a:r>
          </a:p>
        </p:txBody>
      </p:sp>
      <p:sp>
        <p:nvSpPr>
          <p:cNvPr id="7" name="Title 1"/>
          <p:cNvSpPr>
            <a:spLocks noGrp="1"/>
          </p:cNvSpPr>
          <p:nvPr>
            <p:ph sz="quarter" idx="10"/>
          </p:nvPr>
        </p:nvSpPr>
        <p:spPr/>
        <p:txBody>
          <a:bodyPr/>
          <a:lstStyle/>
          <a:p>
            <a:r>
              <a:rPr lang="en-US" dirty="0"/>
              <a:t>Chapter Outline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59FDCAE9-DBD9-401E-BDF9-0820030739A6}"/>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17BE73EA-380D-4C2F-B926-0EF9C998BDFB}"/>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40397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AU" dirty="0"/>
              <a:t>Sometimes we consider software architecture the </a:t>
            </a:r>
            <a:r>
              <a:rPr lang="en-AU" dirty="0" err="1"/>
              <a:t>center</a:t>
            </a:r>
            <a:r>
              <a:rPr lang="en-AU" dirty="0"/>
              <a:t> of the universe!</a:t>
            </a:r>
          </a:p>
          <a:p>
            <a:pPr>
              <a:buFont typeface="Arial" pitchFamily="34" charset="0"/>
              <a:buChar char="•"/>
            </a:pPr>
            <a:r>
              <a:rPr lang="en-AU" dirty="0"/>
              <a:t>Here, though, we put it in its place relative to four contexts:</a:t>
            </a:r>
          </a:p>
          <a:p>
            <a:pPr lvl="1"/>
            <a:r>
              <a:rPr lang="en-US" dirty="0"/>
              <a:t>Technical.  What technical role does the software architecture play in the system or systems of which it’s a part?</a:t>
            </a:r>
          </a:p>
          <a:p>
            <a:pPr lvl="1"/>
            <a:r>
              <a:rPr lang="en-US" dirty="0"/>
              <a:t>Project life cycle.  How does a software architecture relate to the other phases of a software development life cycle?</a:t>
            </a:r>
          </a:p>
          <a:p>
            <a:pPr lvl="1"/>
            <a:r>
              <a:rPr lang="en-US" dirty="0"/>
              <a:t>Business.  How does the presence of a software architecture affect an organization’s business environment?</a:t>
            </a:r>
          </a:p>
          <a:p>
            <a:pPr lvl="1"/>
            <a:r>
              <a:rPr lang="pl-PL" dirty="0"/>
              <a:t>Professional.  </a:t>
            </a:r>
            <a:r>
              <a:rPr lang="pl-PL" dirty="0" err="1"/>
              <a:t>What</a:t>
            </a:r>
            <a:r>
              <a:rPr lang="pl-PL" dirty="0"/>
              <a:t> </a:t>
            </a:r>
            <a:r>
              <a:rPr lang="pl-PL" dirty="0" err="1"/>
              <a:t>is</a:t>
            </a:r>
            <a:r>
              <a:rPr lang="pl-PL" dirty="0"/>
              <a:t> the role of a software </a:t>
            </a:r>
            <a:r>
              <a:rPr lang="pl-PL" dirty="0" err="1"/>
              <a:t>architect</a:t>
            </a:r>
            <a:r>
              <a:rPr lang="pl-PL" dirty="0"/>
              <a:t> in </a:t>
            </a:r>
            <a:r>
              <a:rPr lang="pl-PL" dirty="0" err="1"/>
              <a:t>an</a:t>
            </a:r>
            <a:r>
              <a:rPr lang="pl-PL" dirty="0"/>
              <a:t> </a:t>
            </a:r>
            <a:r>
              <a:rPr lang="pl-PL" dirty="0" err="1"/>
              <a:t>organization</a:t>
            </a:r>
            <a:r>
              <a:rPr lang="pl-PL" dirty="0"/>
              <a:t> </a:t>
            </a:r>
            <a:r>
              <a:rPr lang="pl-PL" dirty="0" err="1"/>
              <a:t>or</a:t>
            </a:r>
            <a:r>
              <a:rPr lang="pl-PL" dirty="0"/>
              <a:t> a development </a:t>
            </a:r>
            <a:r>
              <a:rPr lang="pl-PL" dirty="0" err="1"/>
              <a:t>project</a:t>
            </a:r>
            <a:r>
              <a:rPr lang="pl-PL" dirty="0"/>
              <a:t>?</a:t>
            </a:r>
            <a:endParaRPr lang="en-AU" dirty="0"/>
          </a:p>
        </p:txBody>
      </p:sp>
      <p:sp>
        <p:nvSpPr>
          <p:cNvPr id="7" name="Title 1"/>
          <p:cNvSpPr>
            <a:spLocks noGrp="1"/>
          </p:cNvSpPr>
          <p:nvPr>
            <p:ph sz="quarter" idx="10"/>
          </p:nvPr>
        </p:nvSpPr>
        <p:spPr/>
        <p:txBody>
          <a:bodyPr>
            <a:normAutofit fontScale="97500"/>
          </a:bodyPr>
          <a:lstStyle/>
          <a:p>
            <a:r>
              <a:rPr lang="en-AU" dirty="0"/>
              <a:t>Contexts of Software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4532E77A-47D4-4A6A-A678-41F56DE43ED4}"/>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B1D4435E-2742-4DA0-AF75-C03B61508D36}"/>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229394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The most important technical context factor is the set of quality attributes that the architecture can help to achieve.</a:t>
            </a:r>
          </a:p>
          <a:p>
            <a:pPr>
              <a:buFont typeface="Arial" pitchFamily="34" charset="0"/>
              <a:buChar char="•"/>
            </a:pPr>
            <a:r>
              <a:rPr lang="en-US" dirty="0"/>
              <a:t>The architecture’s current technical environment is also an important factor.</a:t>
            </a:r>
          </a:p>
          <a:p>
            <a:pPr lvl="1"/>
            <a:r>
              <a:rPr lang="en-US" dirty="0"/>
              <a:t>Standard industry practices </a:t>
            </a:r>
          </a:p>
          <a:p>
            <a:pPr lvl="1"/>
            <a:r>
              <a:rPr lang="en-US" dirty="0"/>
              <a:t>Software engineering techniques prevalent in the architect’s professional community.</a:t>
            </a:r>
          </a:p>
          <a:p>
            <a:pPr>
              <a:buFont typeface="Arial" pitchFamily="34" charset="0"/>
              <a:buChar char="•"/>
            </a:pPr>
            <a:r>
              <a:rPr lang="en-US" dirty="0"/>
              <a:t>Today’s information systems are web-based, object-oriented, service-oriented, mobility-aware, cloud-based,</a:t>
            </a:r>
            <a:r>
              <a:rPr lang="pl-PL" dirty="0"/>
              <a:t> </a:t>
            </a:r>
            <a:r>
              <a:rPr lang="pl-PL" dirty="0" err="1"/>
              <a:t>social-networking-friendly</a:t>
            </a:r>
            <a:r>
              <a:rPr lang="pl-PL" dirty="0"/>
              <a:t>. </a:t>
            </a:r>
          </a:p>
          <a:p>
            <a:pPr lvl="1"/>
            <a:r>
              <a:rPr lang="pl-PL" dirty="0"/>
              <a:t>It </a:t>
            </a:r>
            <a:r>
              <a:rPr lang="pl-PL" dirty="0" err="1"/>
              <a:t>wasn’t</a:t>
            </a:r>
            <a:r>
              <a:rPr lang="pl-PL" dirty="0"/>
              <a:t> </a:t>
            </a:r>
            <a:r>
              <a:rPr lang="pl-PL" dirty="0" err="1"/>
              <a:t>always</a:t>
            </a:r>
            <a:r>
              <a:rPr lang="pl-PL" dirty="0"/>
              <a:t> </a:t>
            </a:r>
            <a:r>
              <a:rPr lang="pl-PL" dirty="0" err="1"/>
              <a:t>so</a:t>
            </a:r>
            <a:r>
              <a:rPr lang="pl-PL" dirty="0"/>
              <a:t>.</a:t>
            </a:r>
          </a:p>
          <a:p>
            <a:pPr lvl="1"/>
            <a:r>
              <a:rPr lang="pl-PL" dirty="0"/>
              <a:t>It </a:t>
            </a:r>
            <a:r>
              <a:rPr lang="pl-PL" dirty="0" err="1"/>
              <a:t>won’t</a:t>
            </a:r>
            <a:r>
              <a:rPr lang="pl-PL" dirty="0"/>
              <a:t> be </a:t>
            </a:r>
            <a:r>
              <a:rPr lang="pl-PL" dirty="0" err="1"/>
              <a:t>so</a:t>
            </a:r>
            <a:r>
              <a:rPr lang="pl-PL" dirty="0"/>
              <a:t> ten </a:t>
            </a:r>
            <a:r>
              <a:rPr lang="pl-PL" dirty="0" err="1"/>
              <a:t>years</a:t>
            </a:r>
            <a:r>
              <a:rPr lang="pl-PL" dirty="0"/>
              <a:t> from </a:t>
            </a:r>
            <a:r>
              <a:rPr lang="pl-PL" dirty="0" err="1"/>
              <a:t>now</a:t>
            </a:r>
            <a:r>
              <a:rPr lang="pl-PL" dirty="0"/>
              <a:t>.</a:t>
            </a:r>
            <a:endParaRPr lang="en-US" dirty="0"/>
          </a:p>
        </p:txBody>
      </p:sp>
      <p:sp>
        <p:nvSpPr>
          <p:cNvPr id="7" name="Title 1"/>
          <p:cNvSpPr>
            <a:spLocks noGrp="1"/>
          </p:cNvSpPr>
          <p:nvPr>
            <p:ph sz="quarter" idx="10"/>
          </p:nvPr>
        </p:nvSpPr>
        <p:spPr/>
        <p:txBody>
          <a:bodyPr/>
          <a:lstStyle/>
          <a:p>
            <a:r>
              <a:rPr lang="en-US" dirty="0"/>
              <a:t>Technical Context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D28B41EB-3FB2-42EB-B273-C9EF90C08301}"/>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8D77DFCC-293A-43E3-BED3-0A5E9281837A}"/>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295512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Software development processes are standard approaches for developing software systems. </a:t>
            </a:r>
          </a:p>
          <a:p>
            <a:pPr>
              <a:buFont typeface="Arial" pitchFamily="34" charset="0"/>
              <a:buChar char="•"/>
            </a:pPr>
            <a:r>
              <a:rPr lang="en-US" dirty="0"/>
              <a:t>They impose a discipline on software engineers and, more important, teams of software engineers. </a:t>
            </a:r>
          </a:p>
          <a:p>
            <a:pPr>
              <a:buFont typeface="Arial" pitchFamily="34" charset="0"/>
              <a:buChar char="•"/>
            </a:pPr>
            <a:r>
              <a:rPr lang="en-US" dirty="0"/>
              <a:t>They tell the members of the team what to do next.</a:t>
            </a:r>
          </a:p>
          <a:p>
            <a:pPr>
              <a:buFont typeface="Arial" pitchFamily="34" charset="0"/>
              <a:buChar char="•"/>
            </a:pPr>
            <a:r>
              <a:rPr lang="en-US" dirty="0"/>
              <a:t>There are four dominant software development processes:</a:t>
            </a:r>
          </a:p>
          <a:p>
            <a:pPr lvl="1"/>
            <a:r>
              <a:rPr lang="en-US" dirty="0"/>
              <a:t>Waterfall </a:t>
            </a:r>
          </a:p>
          <a:p>
            <a:pPr lvl="1"/>
            <a:r>
              <a:rPr lang="en-US" dirty="0"/>
              <a:t>Iterative</a:t>
            </a:r>
          </a:p>
          <a:p>
            <a:pPr lvl="1"/>
            <a:r>
              <a:rPr lang="en-US" dirty="0"/>
              <a:t>Agile </a:t>
            </a:r>
            <a:endParaRPr lang="pl-PL" dirty="0"/>
          </a:p>
          <a:p>
            <a:pPr lvl="1"/>
            <a:r>
              <a:rPr lang="pl-PL" dirty="0"/>
              <a:t>Model-</a:t>
            </a:r>
            <a:r>
              <a:rPr lang="pl-PL" dirty="0" err="1"/>
              <a:t>driven</a:t>
            </a:r>
            <a:r>
              <a:rPr lang="pl-PL" dirty="0"/>
              <a:t> development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Project Life-cycle Context</a:t>
            </a:r>
          </a:p>
        </p:txBody>
      </p:sp>
      <p:sp>
        <p:nvSpPr>
          <p:cNvPr id="2" name="Date Placeholder 1">
            <a:extLst>
              <a:ext uri="{FF2B5EF4-FFF2-40B4-BE49-F238E27FC236}">
                <a16:creationId xmlns:a16="http://schemas.microsoft.com/office/drawing/2014/main" id="{DAFFE8E4-F11A-473E-B7D8-4958159F3969}"/>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740A2F21-872A-4450-93EA-165229565119}"/>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16703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All of these processes include design among their obligations.</a:t>
            </a:r>
          </a:p>
          <a:p>
            <a:pPr>
              <a:buFont typeface="Arial" pitchFamily="34" charset="0"/>
              <a:buChar char="•"/>
            </a:pPr>
            <a:r>
              <a:rPr lang="en-US" dirty="0"/>
              <a:t>Architecture is a special kind of design, so architecture finds a home in each one.</a:t>
            </a:r>
          </a:p>
          <a:p>
            <a:pPr>
              <a:buFont typeface="Arial" pitchFamily="34" charset="0"/>
              <a:buChar char="•"/>
            </a:pPr>
            <a:r>
              <a:rPr lang="en-US" dirty="0"/>
              <a:t>No matter the software development process, there are activities involved in creating a software architecture, using that architecture to realize a complete design, and then implementing or managing the evolution of a target system or application: </a:t>
            </a:r>
          </a:p>
          <a:p>
            <a:pPr lvl="1"/>
            <a:r>
              <a:rPr lang="en-US" dirty="0"/>
              <a:t>1. Making a business case for the system</a:t>
            </a:r>
          </a:p>
          <a:p>
            <a:pPr lvl="1"/>
            <a:r>
              <a:rPr lang="en-US" dirty="0"/>
              <a:t>2. Understanding the architecturally significant requirements</a:t>
            </a:r>
          </a:p>
          <a:p>
            <a:pPr lvl="1"/>
            <a:r>
              <a:rPr lang="en-US" dirty="0"/>
              <a:t>3. Creating or selecting the architecture</a:t>
            </a:r>
          </a:p>
          <a:p>
            <a:pPr lvl="1"/>
            <a:r>
              <a:rPr lang="en-US" dirty="0"/>
              <a:t>4. Documenting and communicating the architecture</a:t>
            </a:r>
          </a:p>
          <a:p>
            <a:pPr lvl="1"/>
            <a:r>
              <a:rPr lang="en-US" dirty="0"/>
              <a:t>5. Analyzing or evaluating the architecture</a:t>
            </a:r>
          </a:p>
          <a:p>
            <a:pPr lvl="1"/>
            <a:r>
              <a:rPr lang="en-US" dirty="0"/>
              <a:t>6. Implementing and testing the system based on the architecture</a:t>
            </a:r>
          </a:p>
          <a:p>
            <a:pPr lvl="1"/>
            <a:r>
              <a:rPr lang="en-US" dirty="0"/>
              <a:t>7. Ensuring that the implementation conforms to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Activities</a:t>
            </a:r>
          </a:p>
        </p:txBody>
      </p:sp>
      <p:sp>
        <p:nvSpPr>
          <p:cNvPr id="2" name="Date Placeholder 1">
            <a:extLst>
              <a:ext uri="{FF2B5EF4-FFF2-40B4-BE49-F238E27FC236}">
                <a16:creationId xmlns:a16="http://schemas.microsoft.com/office/drawing/2014/main" id="{C0B342E7-396E-4742-A5E2-B22166B72F2E}"/>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8BA93B27-488C-4AE7-A9B4-07FE2ED82E91}"/>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15986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Architectures and systems are not constructed frivolously. </a:t>
            </a:r>
          </a:p>
          <a:p>
            <a:r>
              <a:rPr lang="en-US" dirty="0"/>
              <a:t>They serve some business purposes. </a:t>
            </a:r>
          </a:p>
          <a:p>
            <a:r>
              <a:rPr lang="en-US" dirty="0"/>
              <a:t>These purposes may change over time.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Business Context</a:t>
            </a:r>
          </a:p>
        </p:txBody>
      </p:sp>
      <p:sp>
        <p:nvSpPr>
          <p:cNvPr id="2" name="Date Placeholder 1">
            <a:extLst>
              <a:ext uri="{FF2B5EF4-FFF2-40B4-BE49-F238E27FC236}">
                <a16:creationId xmlns:a16="http://schemas.microsoft.com/office/drawing/2014/main" id="{F9EA3ABF-65CB-4C83-B339-D48649B93CCB}"/>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86FEFE67-0CC7-43A8-913C-81FA097A4C5D}"/>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99153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Systems are created to satisfy the business goals of one or more organizations.</a:t>
            </a:r>
          </a:p>
          <a:p>
            <a:pPr lvl="1"/>
            <a:r>
              <a:rPr lang="en-US" dirty="0"/>
              <a:t>Development organizations want to make a profit, or capture market, or stay in business, or help their customers do their jobs better, or keep their staff gainfully employed, or make their stockholders happy, or a little bit of each. </a:t>
            </a:r>
          </a:p>
          <a:p>
            <a:pPr lvl="1"/>
            <a:r>
              <a:rPr lang="en-US" dirty="0"/>
              <a:t>Customers have their own goals for acquiring a system, usually involving some aspect of making their lives easier or more productive. Other organizations involved in a project’s life cycle, such as subcontractors or government regulatory agencies, have their own goals dealing with the system.</a:t>
            </a:r>
          </a:p>
          <a:p>
            <a:pPr>
              <a:buFont typeface="Arial" pitchFamily="34" charset="0"/>
              <a:buChar char="•"/>
            </a:pPr>
            <a:r>
              <a:rPr lang="en-US" dirty="0"/>
              <a:t>Architects need to understand who the vested organizations are and what their goals are. Many of these goals will have a profound influence on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and Business Goals</a:t>
            </a:r>
          </a:p>
        </p:txBody>
      </p:sp>
      <p:sp>
        <p:nvSpPr>
          <p:cNvPr id="2" name="Date Placeholder 1">
            <a:extLst>
              <a:ext uri="{FF2B5EF4-FFF2-40B4-BE49-F238E27FC236}">
                <a16:creationId xmlns:a16="http://schemas.microsoft.com/office/drawing/2014/main" id="{7D69B0F3-0AF2-480E-8087-FD329971E91D}"/>
              </a:ext>
            </a:extLst>
          </p:cNvPr>
          <p:cNvSpPr>
            <a:spLocks noGrp="1"/>
          </p:cNvSpPr>
          <p:nvPr>
            <p:ph type="dt" sz="half" idx="12"/>
          </p:nvPr>
        </p:nvSpPr>
        <p:spPr/>
        <p:txBody>
          <a:bodyPr/>
          <a:lstStyle/>
          <a:p>
            <a:r>
              <a:rPr lang="en-US"/>
              <a:t>Jan 20, 2024</a:t>
            </a:r>
          </a:p>
        </p:txBody>
      </p:sp>
      <p:sp>
        <p:nvSpPr>
          <p:cNvPr id="5" name="Slide Number Placeholder 4">
            <a:extLst>
              <a:ext uri="{FF2B5EF4-FFF2-40B4-BE49-F238E27FC236}">
                <a16:creationId xmlns:a16="http://schemas.microsoft.com/office/drawing/2014/main" id="{6DDA0F51-0381-40DB-85DA-F89292B9339A}"/>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291730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E1DFFC-2003-4E95-814F-71C2F94B83F2}"/>
</file>

<file path=customXml/itemProps2.xml><?xml version="1.0" encoding="utf-8"?>
<ds:datastoreItem xmlns:ds="http://schemas.openxmlformats.org/officeDocument/2006/customXml" ds:itemID="{E1E9B80D-E2E2-4294-810C-26A96DCDAC91}"/>
</file>

<file path=customXml/itemProps3.xml><?xml version="1.0" encoding="utf-8"?>
<ds:datastoreItem xmlns:ds="http://schemas.openxmlformats.org/officeDocument/2006/customXml" ds:itemID="{FDEF4C01-FB3F-48E7-AD6D-78C028AC648F}"/>
</file>

<file path=docProps/app.xml><?xml version="1.0" encoding="utf-8"?>
<Properties xmlns="http://schemas.openxmlformats.org/officeDocument/2006/extended-properties" xmlns:vt="http://schemas.openxmlformats.org/officeDocument/2006/docPropsVTypes">
  <Template/>
  <TotalTime>1427</TotalTime>
  <Words>1779</Words>
  <Application>Microsoft Office PowerPoint</Application>
  <PresentationFormat>On-screen Show (4:3)</PresentationFormat>
  <Paragraphs>199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The Many Contexts of Software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76</cp:revision>
  <dcterms:created xsi:type="dcterms:W3CDTF">2011-09-14T09:42:05Z</dcterms:created>
  <dcterms:modified xsi:type="dcterms:W3CDTF">2024-01-20T01:14:17Z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