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These</a:t>
            </a:r>
            <a:r>
              <a:rPr lang="pl-PL" sz="1600" dirty="0"/>
              <a:t> </a:t>
            </a:r>
            <a:r>
              <a:rPr lang="pl-PL" sz="1600" dirty="0" err="1"/>
              <a:t>will</a:t>
            </a:r>
            <a:r>
              <a:rPr lang="pl-PL" sz="1600" dirty="0"/>
              <a:t> </a:t>
            </a:r>
            <a:r>
              <a:rPr lang="pl-PL" sz="1600" dirty="0" err="1"/>
              <a:t>inform</a:t>
            </a:r>
            <a:r>
              <a:rPr lang="pl-PL" sz="1600" dirty="0"/>
              <a:t> the </a:t>
            </a:r>
            <a:r>
              <a:rPr lang="pl-PL" sz="1600" dirty="0" err="1"/>
              <a:t>tradeoffs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always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matters</a:t>
            </a:r>
            <a:r>
              <a:rPr lang="pl-PL" sz="1600" dirty="0"/>
              <a:t> less.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, </a:t>
            </a:r>
            <a:r>
              <a:rPr lang="pl-PL" sz="1600" dirty="0" err="1"/>
              <a:t>when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returns</a:t>
            </a:r>
            <a:r>
              <a:rPr lang="pl-PL" sz="1600" dirty="0"/>
              <a:t> the most benefit,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52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0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 20,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Jan 20,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Software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Harvinder S Jabbal </a:t>
            </a:r>
          </a:p>
          <a:p>
            <a:r>
              <a:rPr lang="en-US" dirty="0"/>
              <a:t>CSIS, Work Integrated Learning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architectural if it supports reasoning about the system and the system’s properties.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reasoning should be about an attribute of the system that is important to some stakeholder. </a:t>
            </a:r>
          </a:p>
          <a:p>
            <a:r>
              <a:rPr lang="en-US" dirty="0"/>
              <a:t>These include </a:t>
            </a:r>
          </a:p>
          <a:p>
            <a:pPr lvl="1"/>
            <a:r>
              <a:rPr lang="en-US" dirty="0"/>
              <a:t>functionality achieved by the system</a:t>
            </a:r>
          </a:p>
          <a:p>
            <a:pPr lvl="1"/>
            <a:r>
              <a:rPr lang="en-US" dirty="0"/>
              <a:t>the availability of the system in the face of faults</a:t>
            </a:r>
          </a:p>
          <a:p>
            <a:pPr lvl="1"/>
            <a:r>
              <a:rPr lang="en-US" dirty="0"/>
              <a:t>the difficulty of making specific changes to the system</a:t>
            </a:r>
          </a:p>
          <a:p>
            <a:pPr lvl="1"/>
            <a:r>
              <a:rPr lang="en-US" dirty="0"/>
              <a:t>the responsiveness of the system to user requests, </a:t>
            </a:r>
          </a:p>
          <a:p>
            <a:pPr lvl="1"/>
            <a:r>
              <a:rPr lang="en-US" dirty="0"/>
              <a:t>many others.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Which Structures are Architectural?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1514-EFAC-4EE4-ACA5-44D62F61E1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E268-5EB7-4D9E-AADC-4A63303E67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An architecture comprises software elements and </a:t>
            </a:r>
            <a:r>
              <a:rPr lang="pl-PL" sz="2400" dirty="0" err="1"/>
              <a:t>how</a:t>
            </a:r>
            <a:r>
              <a:rPr lang="pl-PL" sz="2400" dirty="0"/>
              <a:t> the </a:t>
            </a:r>
            <a:r>
              <a:rPr lang="pl-PL" sz="2400" dirty="0" err="1"/>
              <a:t>elements</a:t>
            </a:r>
            <a:r>
              <a:rPr lang="pl-PL" sz="2400" dirty="0"/>
              <a:t> </a:t>
            </a:r>
            <a:r>
              <a:rPr lang="pl-PL" sz="2400" dirty="0" err="1"/>
              <a:t>relate</a:t>
            </a:r>
            <a:r>
              <a:rPr lang="pl-PL" sz="2400" dirty="0"/>
              <a:t> to </a:t>
            </a:r>
            <a:r>
              <a:rPr lang="pl-PL" sz="2400" dirty="0" err="1"/>
              <a:t>each</a:t>
            </a:r>
            <a:r>
              <a:rPr lang="pl-PL" sz="2400" dirty="0"/>
              <a:t> </a:t>
            </a:r>
            <a:r>
              <a:rPr lang="pl-PL" sz="2400" dirty="0" err="1"/>
              <a:t>other</a:t>
            </a:r>
            <a:r>
              <a:rPr lang="pl-PL" sz="2400" dirty="0"/>
              <a:t>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specifically</a:t>
            </a:r>
            <a:r>
              <a:rPr lang="pl-PL" sz="2000" dirty="0"/>
              <a:t>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useful</a:t>
            </a:r>
            <a:r>
              <a:rPr lang="pl-PL" sz="2000" dirty="0"/>
              <a:t> for </a:t>
            </a:r>
            <a:r>
              <a:rPr lang="pl-PL" sz="2000" dirty="0" err="1"/>
              <a:t>reasoning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system.</a:t>
            </a:r>
          </a:p>
          <a:p>
            <a:pPr lvl="1"/>
            <a:r>
              <a:rPr lang="pl-PL" sz="2000" dirty="0"/>
              <a:t>It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no </a:t>
            </a:r>
            <a:r>
              <a:rPr lang="pl-PL" sz="2000" dirty="0" err="1"/>
              <a:t>ramifications</a:t>
            </a:r>
            <a:r>
              <a:rPr lang="pl-PL" sz="2000" dirty="0"/>
              <a:t> </a:t>
            </a:r>
            <a:r>
              <a:rPr lang="pl-PL" sz="2000" dirty="0" err="1"/>
              <a:t>outside</a:t>
            </a:r>
            <a:r>
              <a:rPr lang="pl-PL" sz="2000" dirty="0"/>
              <a:t> of a single element.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selects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and </a:t>
            </a:r>
            <a:r>
              <a:rPr lang="pl-PL" sz="2000" dirty="0" err="1"/>
              <a:t>suppresses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 lvl="1"/>
            <a:r>
              <a:rPr lang="pl-PL" sz="2000" dirty="0" err="1"/>
              <a:t>Private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of </a:t>
            </a:r>
            <a:r>
              <a:rPr lang="pl-PL" sz="2000" dirty="0" err="1"/>
              <a:t>elements</a:t>
            </a:r>
            <a:r>
              <a:rPr lang="pl-PL" sz="2000" dirty="0"/>
              <a:t>—</a:t>
            </a:r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having</a:t>
            </a:r>
            <a:r>
              <a:rPr lang="pl-PL" sz="2000" dirty="0"/>
              <a:t> to do </a:t>
            </a:r>
            <a:r>
              <a:rPr lang="pl-PL" sz="2000" dirty="0" err="1"/>
              <a:t>solely</a:t>
            </a:r>
            <a:r>
              <a:rPr lang="pl-PL" sz="2000" dirty="0"/>
              <a:t> with 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—</a:t>
            </a:r>
            <a:r>
              <a:rPr lang="pl-PL" sz="2000" dirty="0" err="1"/>
              <a:t>are</a:t>
            </a:r>
            <a:r>
              <a:rPr lang="pl-PL" sz="2000" dirty="0"/>
              <a:t> not </a:t>
            </a:r>
            <a:r>
              <a:rPr lang="pl-PL" sz="2000" dirty="0" err="1"/>
              <a:t>architectural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The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lets</a:t>
            </a:r>
            <a:r>
              <a:rPr lang="pl-PL" sz="2400" dirty="0"/>
              <a:t> </a:t>
            </a:r>
            <a:r>
              <a:rPr lang="pl-PL" sz="2400" dirty="0" err="1"/>
              <a:t>us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the system in </a:t>
            </a:r>
            <a:r>
              <a:rPr lang="pl-PL" sz="2400" dirty="0" err="1"/>
              <a:t>terms</a:t>
            </a:r>
            <a:r>
              <a:rPr lang="pl-PL" sz="2400" dirty="0"/>
              <a:t> of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arranged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interact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composed</a:t>
            </a:r>
            <a:r>
              <a:rPr lang="pl-PL" sz="2400" dirty="0"/>
              <a:t>, </a:t>
            </a:r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their</a:t>
            </a:r>
            <a:r>
              <a:rPr lang="pl-PL" sz="2400" dirty="0"/>
              <a:t> </a:t>
            </a:r>
            <a:r>
              <a:rPr lang="pl-PL" sz="2400" dirty="0" err="1"/>
              <a:t>properties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</a:t>
            </a:r>
            <a:r>
              <a:rPr lang="pl-PL" sz="2400" dirty="0" err="1"/>
              <a:t>our</a:t>
            </a:r>
            <a:r>
              <a:rPr lang="pl-PL" sz="2400" dirty="0"/>
              <a:t> system </a:t>
            </a:r>
            <a:r>
              <a:rPr lang="pl-PL" sz="2400" dirty="0" err="1"/>
              <a:t>reasoning</a:t>
            </a:r>
            <a:r>
              <a:rPr lang="pl-PL" sz="2400" dirty="0"/>
              <a:t>, and </a:t>
            </a:r>
            <a:r>
              <a:rPr lang="pl-PL" sz="2400" dirty="0" err="1"/>
              <a:t>so</a:t>
            </a:r>
            <a:r>
              <a:rPr lang="pl-PL" sz="2400" dirty="0"/>
              <a:t> </a:t>
            </a:r>
            <a:r>
              <a:rPr lang="pl-PL" sz="2400" dirty="0" err="1"/>
              <a:t>forth</a:t>
            </a:r>
            <a:r>
              <a:rPr lang="pl-PL" sz="24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essential</a:t>
            </a:r>
            <a:r>
              <a:rPr lang="pl-PL" sz="2400" dirty="0"/>
              <a:t> to </a:t>
            </a:r>
            <a:r>
              <a:rPr lang="pl-PL" sz="2400" dirty="0" err="1"/>
              <a:t>taming</a:t>
            </a:r>
            <a:r>
              <a:rPr lang="pl-PL" sz="2400" dirty="0"/>
              <a:t> the </a:t>
            </a:r>
            <a:r>
              <a:rPr lang="pl-PL" sz="2400" dirty="0" err="1"/>
              <a:t>complexity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We </a:t>
            </a:r>
            <a:r>
              <a:rPr lang="pl-PL" sz="2400" dirty="0" err="1"/>
              <a:t>simply</a:t>
            </a:r>
            <a:r>
              <a:rPr lang="pl-PL" sz="2400" dirty="0"/>
              <a:t> </a:t>
            </a:r>
            <a:r>
              <a:rPr lang="pl-PL" sz="2400" dirty="0" err="1"/>
              <a:t>cannot</a:t>
            </a:r>
            <a:r>
              <a:rPr lang="pl-PL" sz="2400" dirty="0"/>
              <a:t>, and do not want to, </a:t>
            </a:r>
            <a:r>
              <a:rPr lang="pl-PL" sz="2400" dirty="0" err="1"/>
              <a:t>deal</a:t>
            </a:r>
            <a:r>
              <a:rPr lang="pl-PL" sz="2400" dirty="0"/>
              <a:t> with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complexity</a:t>
            </a:r>
            <a:r>
              <a:rPr lang="pl-PL" sz="2400" dirty="0"/>
              <a:t>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time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is an Abstraction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26183-1ED9-49E2-B104-9B97971A68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45D9-8B90-4D27-9916-707673E060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Every system comprises elements and relations among them to support some type of reasoning.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But the architecture may not be known to anyone. </a:t>
            </a:r>
          </a:p>
          <a:p>
            <a:pPr lvl="1"/>
            <a:r>
              <a:rPr lang="en-US" dirty="0"/>
              <a:t>Perhaps all of the people who designed the system are long gone</a:t>
            </a:r>
          </a:p>
          <a:p>
            <a:pPr lvl="1"/>
            <a:r>
              <a:rPr lang="en-US" dirty="0"/>
              <a:t>Perhaps the documentation has vanished (or was never produced)</a:t>
            </a:r>
          </a:p>
          <a:p>
            <a:pPr lvl="1"/>
            <a:r>
              <a:rPr lang="en-US" dirty="0"/>
              <a:t>Perhaps the source code has been lost (or was never delivered)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An architecture can exist independently of its description or specification.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Documentation is critical.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Every System has a Software Architecture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A4084-3CC6-432B-9ADC-910A8BE6D8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5528-88DA-462C-9C5B-C4A4A127C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behavior of each element is part of the architecture insofar as that behavior can be used to reason about the system.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behavior embodies how elements interact with each other, which is clearly part of the definition of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Box-and-line drawings that are passed off as architectures are not architectures at all. </a:t>
            </a:r>
          </a:p>
          <a:p>
            <a:pPr lvl="1"/>
            <a:r>
              <a:rPr lang="en-US" dirty="0"/>
              <a:t>When looking at the names of the a reader may well imagine the functionality and behavior of the corresponding elements. </a:t>
            </a:r>
          </a:p>
          <a:p>
            <a:pPr lvl="1"/>
            <a:r>
              <a:rPr lang="en-US" dirty="0"/>
              <a:t>But it relies on information that is not present – and could be wrong!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does not mean that the exact behavior and performance of every element must be documented in all circumstances.</a:t>
            </a:r>
          </a:p>
          <a:p>
            <a:pPr lvl="1"/>
            <a:r>
              <a:rPr lang="en-US" dirty="0"/>
              <a:t>Some aspects of behavior are fine-grained and below the </a:t>
            </a:r>
            <a:r>
              <a:rPr lang="pl-PL" dirty="0" err="1"/>
              <a:t>architect’s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concern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To the </a:t>
            </a:r>
            <a:r>
              <a:rPr lang="pl-PL" dirty="0" err="1"/>
              <a:t>extent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element’s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element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acceptability</a:t>
            </a:r>
            <a:r>
              <a:rPr lang="pl-PL" dirty="0"/>
              <a:t> of the system as a </a:t>
            </a:r>
            <a:r>
              <a:rPr lang="pl-PL" dirty="0" err="1"/>
              <a:t>whole</a:t>
            </a:r>
            <a:r>
              <a:rPr lang="pl-PL" dirty="0"/>
              <a:t>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considered</a:t>
            </a:r>
            <a:r>
              <a:rPr lang="pl-PL" dirty="0"/>
              <a:t>, and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, as part of the software </a:t>
            </a:r>
            <a:r>
              <a:rPr lang="pl-PL" dirty="0" err="1"/>
              <a:t>architecture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Includes Behavior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F6D8C-77C7-4A9C-85F4-C01C74C07C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7C54-8547-4053-B945-075D4A963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neurologist, the orthopedist, the hematologist, and the dermatologist all have different views of the structure of a human body.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Ophthalmologists, cardiologists, and podiatrists concentrate on specific subsystems.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kinesiologist</a:t>
            </a:r>
            <a:r>
              <a:rPr lang="en-US" dirty="0"/>
              <a:t> and psychiatrist are concerned with different aspects of the entire arrangement’s behavior.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Although these views are pictured differently and have different properties, all are inherently related, interconnected.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Together they describe the architecture of the human body.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 it is with software!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21D2-731C-4A43-BFD8-CAF286E403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D5D70-11C7-477D-810B-5A5DCAEE28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pic>
        <p:nvPicPr>
          <p:cNvPr id="10" name="Content Placeholder 9" descr="phys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9" y="1493838"/>
            <a:ext cx="6147062" cy="45259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2A897-7313-4DF3-AC01-AEB739F4C3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9C07E-F908-46B5-8A84-FE3CF607A2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view</a:t>
            </a:r>
            <a:r>
              <a:rPr lang="en-US" dirty="0"/>
              <a:t> is a representation of a coherent set of architectural elements, as written by and read by system stakeholders. </a:t>
            </a:r>
          </a:p>
          <a:p>
            <a:pPr lvl="1"/>
            <a:r>
              <a:rPr lang="en-US" dirty="0"/>
              <a:t>A view consists of a representation of a set of elements and the relations among them.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structure</a:t>
            </a:r>
            <a:r>
              <a:rPr lang="en-US" dirty="0"/>
              <a:t> is the set of elements itself, as they exist in software or hardware.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according to a template in a chosen notation, and used by some system stakeholders.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0E3C-BDF4-48D3-A42D-4139C6B803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F936-7D41-4F9F-AA58-C55A48FC92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6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Module structures embody decisions as to how the system is to be structured as a set of code or data units that have to be constructed or procured.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any module structure, the elements are modules of some kind (perhaps classes, or layers, or merely divisions of functionality, all of which are units of implementation).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areas of functional responsibility; there is less emphasis in these structures on how the software manifests at runtime.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 structures allow us to answer questions such as these:</a:t>
            </a:r>
          </a:p>
          <a:p>
            <a:pPr lvl="1"/>
            <a:r>
              <a:rPr lang="en-US" dirty="0"/>
              <a:t>What is the primary functional responsibility assigned to each module?</a:t>
            </a:r>
          </a:p>
          <a:p>
            <a:pPr lvl="1"/>
            <a:r>
              <a:rPr lang="en-US" dirty="0"/>
              <a:t>What other software elements is a module allowed to use?</a:t>
            </a:r>
          </a:p>
          <a:p>
            <a:pPr lvl="1"/>
            <a:r>
              <a:rPr lang="en-US" dirty="0"/>
              <a:t>What other software does it actually use and depend on?</a:t>
            </a:r>
          </a:p>
          <a:p>
            <a:pPr lvl="1"/>
            <a:r>
              <a:rPr lang="en-US" dirty="0"/>
              <a:t>What modules are related to other modules by generalization or specialization (i.e., inheritance) relationships?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936B-A6CB-4F53-9213-60662EBAE3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4862-F7C3-409E-B316-AA0A6BAF3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Component-and-connector structures embody decisions as to how the system is to be structured as a set of elements that have runtime behavior (components) and interactions (connectors).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comopnents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services, </a:t>
            </a:r>
            <a:r>
              <a:rPr lang="pl-PL" sz="2000" dirty="0" err="1"/>
              <a:t>peers</a:t>
            </a:r>
            <a:r>
              <a:rPr lang="pl-PL" sz="2000" dirty="0"/>
              <a:t>, </a:t>
            </a:r>
            <a:r>
              <a:rPr lang="pl-PL" sz="2000" dirty="0" err="1"/>
              <a:t>clients</a:t>
            </a:r>
            <a:r>
              <a:rPr lang="pl-PL" sz="2000" dirty="0"/>
              <a:t>, </a:t>
            </a:r>
            <a:r>
              <a:rPr lang="pl-PL" sz="2000" dirty="0" err="1"/>
              <a:t>servers</a:t>
            </a:r>
            <a:r>
              <a:rPr lang="pl-PL" sz="2000" dirty="0"/>
              <a:t>, </a:t>
            </a:r>
            <a:r>
              <a:rPr lang="pl-PL" sz="2000" dirty="0" err="1"/>
              <a:t>filters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many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r>
              <a:rPr lang="pl-PL" sz="2000" dirty="0"/>
              <a:t> of </a:t>
            </a:r>
            <a:r>
              <a:rPr lang="pl-PL" sz="2000" dirty="0" err="1"/>
              <a:t>runtime</a:t>
            </a:r>
            <a:r>
              <a:rPr lang="pl-PL" sz="2000" dirty="0"/>
              <a:t> element)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Connectors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the </a:t>
            </a:r>
            <a:r>
              <a:rPr lang="pl-PL" sz="2000" dirty="0" err="1"/>
              <a:t>communication</a:t>
            </a:r>
            <a:r>
              <a:rPr lang="pl-PL" sz="2000" dirty="0"/>
              <a:t> </a:t>
            </a:r>
            <a:r>
              <a:rPr lang="pl-PL" sz="2000" dirty="0" err="1"/>
              <a:t>vehicles</a:t>
            </a:r>
            <a:r>
              <a:rPr lang="pl-PL" sz="2000" dirty="0"/>
              <a:t> </a:t>
            </a:r>
            <a:r>
              <a:rPr lang="pl-PL" sz="2000" dirty="0" err="1"/>
              <a:t>among</a:t>
            </a:r>
            <a:r>
              <a:rPr lang="pl-PL" sz="2000" dirty="0"/>
              <a:t> </a:t>
            </a:r>
            <a:r>
              <a:rPr lang="pl-PL" sz="2000" dirty="0" err="1"/>
              <a:t>components</a:t>
            </a:r>
            <a:r>
              <a:rPr lang="pl-PL" sz="2000" dirty="0"/>
              <a:t>,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call</a:t>
            </a:r>
            <a:r>
              <a:rPr lang="pl-PL" sz="2000" dirty="0"/>
              <a:t>-return, </a:t>
            </a:r>
            <a:r>
              <a:rPr lang="pl-PL" sz="2000" dirty="0" err="1"/>
              <a:t>process</a:t>
            </a:r>
            <a:r>
              <a:rPr lang="pl-PL" sz="2000" dirty="0"/>
              <a:t> </a:t>
            </a:r>
            <a:r>
              <a:rPr lang="pl-PL" sz="2000" dirty="0" err="1"/>
              <a:t>synchronization</a:t>
            </a:r>
            <a:r>
              <a:rPr lang="pl-PL" sz="2000" dirty="0"/>
              <a:t> </a:t>
            </a:r>
            <a:r>
              <a:rPr lang="pl-PL" sz="2000" dirty="0" err="1"/>
              <a:t>operators</a:t>
            </a:r>
            <a:r>
              <a:rPr lang="pl-PL" sz="2000" dirty="0"/>
              <a:t>, </a:t>
            </a:r>
            <a:r>
              <a:rPr lang="pl-PL" sz="2000" dirty="0" err="1"/>
              <a:t>pipes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help</a:t>
            </a:r>
            <a:r>
              <a:rPr lang="pl-PL" sz="2000" dirty="0"/>
              <a:t> </a:t>
            </a:r>
            <a:r>
              <a:rPr lang="pl-PL" sz="2000" dirty="0" err="1"/>
              <a:t>us</a:t>
            </a:r>
            <a:r>
              <a:rPr lang="pl-PL" sz="2000" dirty="0"/>
              <a:t> </a:t>
            </a:r>
            <a:r>
              <a:rPr lang="pl-PL" sz="2000" dirty="0" err="1"/>
              <a:t>answer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these</a:t>
            </a:r>
            <a:r>
              <a:rPr lang="pl-PL" sz="2000" dirty="0"/>
              <a:t>: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executing</a:t>
            </a:r>
            <a:r>
              <a:rPr lang="pl-PL" sz="1600" dirty="0"/>
              <a:t> </a:t>
            </a:r>
            <a:r>
              <a:rPr lang="pl-PL" sz="1600" dirty="0" err="1"/>
              <a:t>components</a:t>
            </a:r>
            <a:r>
              <a:rPr lang="pl-PL" sz="1600" dirty="0"/>
              <a:t> and </a:t>
            </a:r>
            <a:r>
              <a:rPr lang="pl-PL" sz="1600" dirty="0" err="1"/>
              <a:t>how</a:t>
            </a:r>
            <a:r>
              <a:rPr lang="pl-PL" sz="1600" dirty="0"/>
              <a:t> do </a:t>
            </a:r>
            <a:r>
              <a:rPr lang="pl-PL" sz="1600" dirty="0" err="1"/>
              <a:t>they</a:t>
            </a:r>
            <a:r>
              <a:rPr lang="pl-PL" sz="1600" dirty="0"/>
              <a:t> </a:t>
            </a:r>
            <a:r>
              <a:rPr lang="pl-PL" sz="1600" dirty="0" err="1"/>
              <a:t>interact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runtime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shared</a:t>
            </a:r>
            <a:r>
              <a:rPr lang="pl-PL" sz="1600" dirty="0"/>
              <a:t> data stores?</a:t>
            </a:r>
          </a:p>
          <a:p>
            <a:pPr lvl="1"/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replicated</a:t>
            </a:r>
            <a:r>
              <a:rPr lang="pl-PL" sz="1600" dirty="0"/>
              <a:t>?</a:t>
            </a:r>
          </a:p>
          <a:p>
            <a:pPr lvl="1"/>
            <a:r>
              <a:rPr lang="pl-PL" sz="1600" dirty="0"/>
              <a:t>How </a:t>
            </a:r>
            <a:r>
              <a:rPr lang="pl-PL" sz="1600" dirty="0" err="1"/>
              <a:t>does</a:t>
            </a:r>
            <a:r>
              <a:rPr lang="pl-PL" sz="1600" dirty="0"/>
              <a:t> data </a:t>
            </a:r>
            <a:r>
              <a:rPr lang="pl-PL" sz="1600" dirty="0" err="1"/>
              <a:t>progress</a:t>
            </a:r>
            <a:r>
              <a:rPr lang="pl-PL" sz="1600" dirty="0"/>
              <a:t> </a:t>
            </a:r>
            <a:r>
              <a:rPr lang="pl-PL" sz="1600" dirty="0" err="1"/>
              <a:t>through</a:t>
            </a:r>
            <a:r>
              <a:rPr lang="pl-PL" sz="1600" dirty="0"/>
              <a:t> the system?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can</a:t>
            </a:r>
            <a:r>
              <a:rPr lang="pl-PL" sz="1600" dirty="0"/>
              <a:t> run in </a:t>
            </a:r>
            <a:r>
              <a:rPr lang="pl-PL" sz="1600" dirty="0" err="1"/>
              <a:t>parallel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Can</a:t>
            </a:r>
            <a:r>
              <a:rPr lang="pl-PL" sz="1600" dirty="0"/>
              <a:t> the </a:t>
            </a:r>
            <a:r>
              <a:rPr lang="pl-PL" sz="1600" dirty="0" err="1"/>
              <a:t>system’s</a:t>
            </a:r>
            <a:r>
              <a:rPr lang="pl-PL" sz="1600" dirty="0"/>
              <a:t> </a:t>
            </a:r>
            <a:r>
              <a:rPr lang="pl-PL" sz="1600" dirty="0" err="1"/>
              <a:t>structure</a:t>
            </a:r>
            <a:r>
              <a:rPr lang="pl-PL" sz="1600" dirty="0"/>
              <a:t> </a:t>
            </a:r>
            <a:r>
              <a:rPr lang="pl-PL" sz="1600" dirty="0" err="1"/>
              <a:t>change</a:t>
            </a:r>
            <a:r>
              <a:rPr lang="pl-PL" sz="1600" dirty="0"/>
              <a:t> as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executes</a:t>
            </a:r>
            <a:r>
              <a:rPr lang="pl-PL" sz="1600" dirty="0"/>
              <a:t> and,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/>
              <a:t>so</a:t>
            </a:r>
            <a:r>
              <a:rPr lang="pl-PL" sz="1600" dirty="0"/>
              <a:t>, </a:t>
            </a:r>
            <a:r>
              <a:rPr lang="pl-PL" sz="1600" dirty="0" err="1"/>
              <a:t>how</a:t>
            </a:r>
            <a:r>
              <a:rPr lang="pl-PL" sz="1600" dirty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crucially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for </a:t>
            </a:r>
            <a:r>
              <a:rPr lang="pl-PL" sz="2000" dirty="0" err="1"/>
              <a:t>asking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performance, </a:t>
            </a:r>
            <a:r>
              <a:rPr lang="pl-PL" sz="2000" dirty="0" err="1"/>
              <a:t>security</a:t>
            </a:r>
            <a:r>
              <a:rPr lang="pl-PL" sz="2000" dirty="0"/>
              <a:t>, </a:t>
            </a:r>
            <a:r>
              <a:rPr lang="pl-PL" sz="2000" dirty="0" err="1"/>
              <a:t>availability</a:t>
            </a:r>
            <a:r>
              <a:rPr lang="pl-PL" sz="2000" dirty="0"/>
              <a:t>, and </a:t>
            </a:r>
            <a:r>
              <a:rPr lang="pl-PL" sz="2000" dirty="0" err="1"/>
              <a:t>more</a:t>
            </a:r>
            <a:r>
              <a:rPr lang="pl-PL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AE016-306D-4E70-B5CF-B5EAF48D9B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BCB78-5C2E-4927-9C98-EB2081640F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Allocation structures show the relationship between the software elements and elements in one or more external environments in which the software is created and executed.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Allocation views help us answer questions such as these:</a:t>
            </a:r>
          </a:p>
          <a:p>
            <a:pPr lvl="1"/>
            <a:r>
              <a:rPr lang="en-US" dirty="0"/>
              <a:t>What processor does each software element execute on?</a:t>
            </a:r>
          </a:p>
          <a:p>
            <a:pPr lvl="1"/>
            <a:r>
              <a:rPr lang="en-US" dirty="0"/>
              <a:t>In what directories or files is each element stored during development, testing, and system building?</a:t>
            </a:r>
          </a:p>
          <a:p>
            <a:pPr lvl="1"/>
            <a:r>
              <a:rPr lang="en-US" dirty="0"/>
              <a:t>What is the assignment of each software element to development teams?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2B15C-E9CF-4C58-B678-BDE9CE1CEA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B61D9-251C-44B3-B156-FC5BDFA43E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CS02B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 20, 2024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Structures play such an important role in our perspective on software architecture because of the analytical and engineering power they hold.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Each structure provides a perspective for reasoning about some of the relevant quality attributes.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 example:</a:t>
            </a:r>
          </a:p>
          <a:p>
            <a:pPr lvl="1"/>
            <a:r>
              <a:rPr lang="en-US" dirty="0"/>
              <a:t>The module structure, which embodies what modules use what other modules, is strongly tied to the ease with which a system can be extended or contracted.</a:t>
            </a:r>
          </a:p>
          <a:p>
            <a:pPr lvl="1"/>
            <a:r>
              <a:rPr lang="en-US" dirty="0"/>
              <a:t>The concurrency structure, which embodies parallelism within the system, is strongly tied to the ease with which a system can be made free of deadlock and performance bottlenecks.</a:t>
            </a:r>
          </a:p>
          <a:p>
            <a:pPr lvl="1"/>
            <a:r>
              <a:rPr lang="en-US" dirty="0"/>
              <a:t>The deployment structure is strongly tied to the achievement of performance, availability, and security goals.</a:t>
            </a:r>
          </a:p>
          <a:p>
            <a:pPr lvl="1"/>
            <a:r>
              <a:rPr lang="pl-PL" dirty="0"/>
              <a:t>And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forth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Provide Insight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7F4E2-F9D4-4BDC-8511-768100228F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E64-735A-4A85-B0AD-299494B59A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/>
              <a:t>Decomposition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modules that are related to each other by the </a:t>
            </a:r>
            <a:r>
              <a:rPr lang="en-US" i="1" dirty="0"/>
              <a:t>is-a-submodule-of</a:t>
            </a:r>
            <a:r>
              <a:rPr lang="en-US" dirty="0"/>
              <a:t> relation.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shows how modules are decomposed into smaller modules recursively until the modules are small enough to be easily understood.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often have products (such as interface specifications, code, test plans, etc.) associated with them.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decomposition structure determines, to a large degree, the system’s modifiability, by assuring that likely changes are localized.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is often used as the basis for the development project’s organization, including the structure of the documentation, and the project’s integration and test plans.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in this structure tend to have names that are organization-specific such as “segment” or “subsystem.”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2765-8D1A-4F05-818E-672120E442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D302-D3F5-4981-B862-0D612C7DD0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Uses structure.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here are also modules, perhaps classes.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related by the </a:t>
            </a:r>
            <a:r>
              <a:rPr lang="en-US" i="1" dirty="0"/>
              <a:t>uses</a:t>
            </a:r>
            <a:r>
              <a:rPr lang="en-US" dirty="0"/>
              <a:t> relation, a specialized form of dependency.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unit of software </a:t>
            </a:r>
            <a:r>
              <a:rPr lang="en-US" i="1" dirty="0"/>
              <a:t>uses</a:t>
            </a:r>
            <a:r>
              <a:rPr lang="en-US" dirty="0"/>
              <a:t> another if the correctness of the first requires the presence of a correctly functioning version (as opposed to a stub) of the second.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uses structure is used to engineer systems that can be extended to add functionality, or from which useful functional subsets can be extracted.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ability to easily create a subset of a system allows for incremental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1640-09CA-4866-B22C-F8CA67F3B6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E157-085A-472F-82BC-F6DA2748ED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modules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layers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abstract</a:t>
            </a:r>
            <a:r>
              <a:rPr lang="pl-PL" dirty="0"/>
              <a:t> “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”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a </a:t>
            </a:r>
            <a:r>
              <a:rPr lang="pl-PL" dirty="0" err="1"/>
              <a:t>cohesive</a:t>
            </a:r>
            <a:r>
              <a:rPr lang="pl-PL" dirty="0"/>
              <a:t> set of services </a:t>
            </a:r>
            <a:r>
              <a:rPr lang="pl-PL" dirty="0" err="1"/>
              <a:t>through</a:t>
            </a:r>
            <a:r>
              <a:rPr lang="pl-PL" dirty="0"/>
              <a:t> a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i="1" dirty="0" err="1"/>
              <a:t>allowed</a:t>
            </a:r>
            <a:r>
              <a:rPr lang="pl-PL" i="1" dirty="0"/>
              <a:t> to </a:t>
            </a:r>
            <a:r>
              <a:rPr lang="pl-PL" i="1" dirty="0" err="1"/>
              <a:t>use</a:t>
            </a:r>
            <a:r>
              <a:rPr lang="pl-PL" i="1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in a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fashion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, 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a single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imbues</a:t>
            </a:r>
            <a:r>
              <a:rPr lang="pl-PL" dirty="0"/>
              <a:t> a system with </a:t>
            </a:r>
            <a:r>
              <a:rPr lang="pl-PL" dirty="0" err="1"/>
              <a:t>portability</a:t>
            </a:r>
            <a:r>
              <a:rPr lang="pl-PL" dirty="0"/>
              <a:t>, the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underlying</a:t>
            </a:r>
            <a:r>
              <a:rPr lang="pl-PL" dirty="0"/>
              <a:t> </a:t>
            </a:r>
            <a:r>
              <a:rPr lang="pl-PL" dirty="0" err="1"/>
              <a:t>computing</a:t>
            </a:r>
            <a:r>
              <a:rPr lang="pl-PL" dirty="0"/>
              <a:t>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FC54-C414-4E17-9056-045B83801F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DD4C-3CE5-4E12-B793-A071BD1FE7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pl-PL" dirty="0"/>
              <a:t>Class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module </a:t>
            </a:r>
            <a:r>
              <a:rPr lang="pl-PL" dirty="0" err="1"/>
              <a:t>units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classes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i="1" dirty="0" err="1"/>
              <a:t>inherits</a:t>
            </a:r>
            <a:r>
              <a:rPr lang="pl-PL" i="1" dirty="0"/>
              <a:t> from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an</a:t>
            </a:r>
            <a:r>
              <a:rPr lang="pl-PL" i="1" dirty="0"/>
              <a:t> </a:t>
            </a:r>
            <a:r>
              <a:rPr lang="pl-PL" i="1" dirty="0" err="1"/>
              <a:t>instance</a:t>
            </a:r>
            <a:r>
              <a:rPr lang="pl-PL" i="1" dirty="0"/>
              <a:t> of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reasoning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collections</a:t>
            </a:r>
            <a:r>
              <a:rPr lang="pl-PL" dirty="0"/>
              <a:t> of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capability</a:t>
            </a:r>
            <a:endParaRPr lang="pl-PL" dirty="0"/>
          </a:p>
          <a:p>
            <a:pPr lvl="1"/>
            <a:r>
              <a:rPr lang="pl-PL" dirty="0" err="1"/>
              <a:t>e.g.,the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inherit</a:t>
            </a:r>
            <a:r>
              <a:rPr lang="pl-PL" dirty="0"/>
              <a:t> from and </a:t>
            </a:r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differences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one to </a:t>
            </a:r>
            <a:r>
              <a:rPr lang="pl-PL" dirty="0" err="1"/>
              <a:t>reason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and the </a:t>
            </a:r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addition</a:t>
            </a:r>
            <a:r>
              <a:rPr lang="pl-PL" dirty="0"/>
              <a:t> of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exists</a:t>
            </a:r>
            <a:r>
              <a:rPr lang="pl-PL" dirty="0"/>
              <a:t> for a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followed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object-oriented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and design </a:t>
            </a:r>
            <a:r>
              <a:rPr lang="pl-PL" dirty="0" err="1"/>
              <a:t>process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89EA7-E3F9-4986-95C1-342146D0DD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5098-1256-4D3A-A019-9EC37F2A4E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7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Data model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data model </a:t>
            </a:r>
            <a:r>
              <a:rPr lang="pl-PL" dirty="0" err="1"/>
              <a:t>describes</a:t>
            </a:r>
            <a:r>
              <a:rPr lang="pl-PL" dirty="0"/>
              <a:t> the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data </a:t>
            </a:r>
            <a:r>
              <a:rPr lang="pl-PL" dirty="0" err="1"/>
              <a:t>entities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, in a banking system, </a:t>
            </a:r>
            <a:r>
              <a:rPr lang="pl-PL" dirty="0" err="1"/>
              <a:t>entities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, </a:t>
            </a:r>
            <a:r>
              <a:rPr lang="pl-PL" dirty="0" err="1"/>
              <a:t>Customer</a:t>
            </a:r>
            <a:r>
              <a:rPr lang="pl-PL" dirty="0"/>
              <a:t>, and </a:t>
            </a:r>
            <a:r>
              <a:rPr lang="pl-PL" dirty="0" err="1"/>
              <a:t>Loan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such</a:t>
            </a:r>
            <a:r>
              <a:rPr lang="pl-PL" dirty="0"/>
              <a:t> as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 (</a:t>
            </a:r>
            <a:r>
              <a:rPr lang="pl-PL" dirty="0" err="1"/>
              <a:t>savings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), status, and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balance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88E46-3454-40F9-9FCD-9716104B29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3B28-2EC5-4DFB-A325-DDDEB43F1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800" dirty="0"/>
              <a:t>The relation in all component-and-connector structures is attachment, showing how the components and the connectors are hooked together.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 connectors can be familiar constructs such as “invokes.”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Useful C&amp;C structures include:</a:t>
            </a:r>
          </a:p>
          <a:p>
            <a:pPr lvl="1"/>
            <a:r>
              <a:rPr lang="en-US" sz="3200" dirty="0"/>
              <a:t>Service structure</a:t>
            </a:r>
          </a:p>
          <a:p>
            <a:pPr lvl="2"/>
            <a:r>
              <a:rPr lang="en-US" sz="2900" dirty="0"/>
              <a:t>The units are services that interoperate with each other by service coordination mechanisms such as SOAP.</a:t>
            </a:r>
          </a:p>
          <a:p>
            <a:pPr lvl="2"/>
            <a:r>
              <a:rPr lang="en-US" sz="2900" dirty="0"/>
              <a:t>The service structure helps to engineer a system composed of components that may have been developed anonymously and independently of each other.</a:t>
            </a:r>
          </a:p>
          <a:p>
            <a:pPr lvl="1"/>
            <a:r>
              <a:rPr lang="en-US" sz="3200" dirty="0"/>
              <a:t>Concurrency structure</a:t>
            </a:r>
          </a:p>
          <a:p>
            <a:pPr lvl="2"/>
            <a:r>
              <a:rPr lang="en-US" sz="2900" dirty="0"/>
              <a:t>This structure helps determine opportunities for parallelism and the locations where resource contention may occur. </a:t>
            </a:r>
          </a:p>
          <a:p>
            <a:pPr lvl="2"/>
            <a:r>
              <a:rPr lang="en-US" sz="2900" dirty="0"/>
              <a:t>The units are components</a:t>
            </a:r>
          </a:p>
          <a:p>
            <a:pPr lvl="2"/>
            <a:r>
              <a:rPr lang="en-US" sz="2900" dirty="0"/>
              <a:t>The connectors are their communication mechanisms. </a:t>
            </a:r>
          </a:p>
          <a:p>
            <a:pPr lvl="2"/>
            <a:r>
              <a:rPr lang="en-US" sz="2900" dirty="0"/>
              <a:t>The components are arranged into logical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32C2E-C0A8-48B5-BDF0-9B6F678FB3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F1A0-FAE3-4C5C-AD0F-765AEDCF40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1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Deployment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deployment structure shows how software is assigned to hardware processing and communication elements.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elements are software elements (usually a process from a C&amp;C view), hardware entities (processors), and communication pathways.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Relations are allocated-to, showing on which physical units the software elements reside, and migrates-to if the allocation is dynamic.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can be used to reason about performance, data integrity, security, and availability.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is of particular interest in distributed and parallel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F2424-899B-423C-B885-C6AB9CFB92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86A56-BE9B-47A3-A724-23043965B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structure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shows how software elements (usually modules) are mapped to the file structure(s) in the system’s development, integration, or configuration control environments.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is critical for the management of development activities and build processes. </a:t>
            </a:r>
          </a:p>
          <a:p>
            <a:pPr marL="0" indent="0"/>
            <a:r>
              <a:rPr lang="en-US" dirty="0"/>
              <a:t>Work assignment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assigns responsibility for implementing and integrating the modules to the teams who will carry it out.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Having a work assignment structure be part of the architecture makes it clear that the decision about who does the work has architectural as well as management implications.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 will know the expertise required on each team.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will also determine the major communication pathways among the teams: regular teleconferences, wikis, email lists, and so forth.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E44D0-4C12-4514-A8FB-CD122A3798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8C535-FA0F-48EC-8168-9073AAE103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Elements of one structure will be related to elements of other structures, and we need to reason about these relations. </a:t>
            </a:r>
          </a:p>
          <a:p>
            <a:pPr lvl="1"/>
            <a:r>
              <a:rPr lang="en-US" dirty="0"/>
              <a:t>A module in a decomposition structure may be manifested as one, part of one, or several components in one of the component-and-connector structures.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general, mappings between structures are many to many.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9F724-EA3A-49AC-9247-4BE4D618D0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CE4F-2F1F-4FAE-ADC4-C2BCFC12E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Software Architecture Is and</a:t>
            </a:r>
          </a:p>
          <a:p>
            <a:pPr marL="457200" lvl="1" indent="0">
              <a:buNone/>
            </a:pPr>
            <a:r>
              <a:rPr lang="en-US" sz="2800" dirty="0"/>
              <a:t>                                </a:t>
            </a:r>
            <a:r>
              <a:rPr lang="en-US" sz="3600" dirty="0"/>
              <a:t>What It </a:t>
            </a:r>
            <a:r>
              <a:rPr lang="tr-TR" sz="3600" dirty="0"/>
              <a:t>Isn’t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Structures and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What Makes a “Good” Architecture?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6D5E8-1A19-48BB-87AC-6679AC72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43900" cy="4902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Modules vs. Components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6698-1CF9-4AF3-8D08-70F966129A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D5B3D-529B-4F66-AD68-A006BA0A3D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Architectural elements can be composed in ways that solve particular problems. </a:t>
            </a:r>
          </a:p>
          <a:p>
            <a:pPr lvl="1"/>
            <a:r>
              <a:rPr lang="en-US" dirty="0"/>
              <a:t>The compositions have been found useful over time, and over many different domains</a:t>
            </a:r>
          </a:p>
          <a:p>
            <a:pPr lvl="1"/>
            <a:r>
              <a:rPr lang="en-US" dirty="0"/>
              <a:t>They have been documented and disseminated. </a:t>
            </a:r>
          </a:p>
          <a:p>
            <a:pPr lvl="1"/>
            <a:r>
              <a:rPr lang="en-US" dirty="0"/>
              <a:t>These compositions of architectural elements,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delineates</a:t>
            </a:r>
            <a:r>
              <a:rPr lang="pl-PL" dirty="0"/>
              <a:t> the element </a:t>
            </a:r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of </a:t>
            </a:r>
            <a:r>
              <a:rPr lang="pl-PL" dirty="0" err="1"/>
              <a:t>interaction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solving</a:t>
            </a:r>
            <a:r>
              <a:rPr lang="pl-PL" dirty="0"/>
              <a:t> the problem.</a:t>
            </a:r>
          </a:p>
          <a:p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common</a:t>
            </a:r>
            <a:r>
              <a:rPr lang="pl-PL" dirty="0"/>
              <a:t> module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software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unidirectional</a:t>
            </a:r>
            <a:r>
              <a:rPr lang="pl-PL" dirty="0"/>
              <a:t>, a system of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emerges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coherent</a:t>
            </a:r>
            <a:r>
              <a:rPr lang="pl-PL" dirty="0"/>
              <a:t> set of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Many </a:t>
            </a:r>
            <a:r>
              <a:rPr lang="pl-PL" dirty="0" err="1"/>
              <a:t>variations</a:t>
            </a:r>
            <a:r>
              <a:rPr lang="pl-PL" dirty="0"/>
              <a:t>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, </a:t>
            </a:r>
            <a:r>
              <a:rPr lang="pl-PL" dirty="0" err="1"/>
              <a:t>lessening</a:t>
            </a:r>
            <a:r>
              <a:rPr lang="pl-PL" dirty="0"/>
              <a:t> the </a:t>
            </a:r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restriction</a:t>
            </a:r>
            <a:r>
              <a:rPr lang="pl-PL" dirty="0"/>
              <a:t>, </a:t>
            </a:r>
            <a:r>
              <a:rPr lang="pl-PL" dirty="0" err="1"/>
              <a:t>occur</a:t>
            </a:r>
            <a:r>
              <a:rPr lang="pl-PL" dirty="0"/>
              <a:t> in </a:t>
            </a:r>
            <a:r>
              <a:rPr lang="pl-PL" dirty="0" err="1"/>
              <a:t>practice</a:t>
            </a:r>
            <a:r>
              <a:rPr lang="pl-PL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26AC-54E0-4D49-B6CF-B16843C7DB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09E9E-42A5-4E54-BD90-AE668AE0D1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component-and-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-data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comprises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and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store</a:t>
            </a:r>
            <a:r>
              <a:rPr lang="pl-PL" dirty="0"/>
              <a:t>, and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data.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the form of a (</a:t>
            </a:r>
            <a:r>
              <a:rPr lang="pl-PL" dirty="0" err="1"/>
              <a:t>commercial</a:t>
            </a:r>
            <a:r>
              <a:rPr lang="pl-PL" dirty="0"/>
              <a:t>) </a:t>
            </a:r>
            <a:r>
              <a:rPr lang="pl-PL" dirty="0" err="1"/>
              <a:t>database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for </a:t>
            </a:r>
            <a:r>
              <a:rPr lang="pl-PL" dirty="0" err="1"/>
              <a:t>managing</a:t>
            </a:r>
            <a:r>
              <a:rPr lang="pl-PL" dirty="0"/>
              <a:t> the data, </a:t>
            </a:r>
            <a:r>
              <a:rPr lang="pl-PL" dirty="0" err="1"/>
              <a:t>such</a:t>
            </a:r>
            <a:r>
              <a:rPr lang="pl-PL" dirty="0"/>
              <a:t> as SQL.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Client-server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and the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and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to </a:t>
            </a:r>
            <a:r>
              <a:rPr lang="pl-PL" dirty="0" err="1"/>
              <a:t>carry</a:t>
            </a:r>
            <a:r>
              <a:rPr lang="pl-PL" dirty="0"/>
              <a:t> out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AC492-0774-4137-B943-06DA391065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F8E25-CBA7-471E-91CC-134E69B84A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5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Multi-</a:t>
            </a:r>
            <a:r>
              <a:rPr lang="pl-PL" dirty="0" err="1"/>
              <a:t>tier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Describes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distribute</a:t>
            </a:r>
            <a:r>
              <a:rPr lang="pl-PL" dirty="0"/>
              <a:t> and </a:t>
            </a:r>
            <a:r>
              <a:rPr lang="pl-PL" dirty="0" err="1"/>
              <a:t>allocate</a:t>
            </a:r>
            <a:r>
              <a:rPr lang="pl-PL" dirty="0"/>
              <a:t> the </a:t>
            </a:r>
            <a:r>
              <a:rPr lang="pl-PL" dirty="0" err="1"/>
              <a:t>components</a:t>
            </a:r>
            <a:r>
              <a:rPr lang="pl-PL" dirty="0"/>
              <a:t> of a system in </a:t>
            </a:r>
            <a:r>
              <a:rPr lang="pl-PL" dirty="0" err="1"/>
              <a:t>distinct</a:t>
            </a:r>
            <a:r>
              <a:rPr lang="pl-PL" dirty="0"/>
              <a:t> </a:t>
            </a:r>
            <a:r>
              <a:rPr lang="pl-PL" dirty="0" err="1"/>
              <a:t>subsets</a:t>
            </a:r>
            <a:r>
              <a:rPr lang="pl-PL" dirty="0"/>
              <a:t> of hardware and software, </a:t>
            </a:r>
            <a:r>
              <a:rPr lang="pl-PL" dirty="0" err="1"/>
              <a:t>connected</a:t>
            </a:r>
            <a:r>
              <a:rPr lang="pl-PL" dirty="0"/>
              <a:t> by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medium.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specializes</a:t>
            </a:r>
            <a:r>
              <a:rPr lang="pl-PL" dirty="0"/>
              <a:t> the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(software-to-hardware </a:t>
            </a:r>
            <a:r>
              <a:rPr lang="pl-PL" dirty="0" err="1"/>
              <a:t>allocation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and platform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specialize</a:t>
            </a:r>
            <a:r>
              <a:rPr lang="pl-PL" dirty="0"/>
              <a:t> a software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,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allocated</a:t>
            </a:r>
            <a:r>
              <a:rPr lang="pl-PL" dirty="0"/>
              <a:t> to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/>
              <a:t>technical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expertise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site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platform, one </a:t>
            </a:r>
            <a:r>
              <a:rPr lang="pl-PL" dirty="0" err="1"/>
              <a:t>site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tasked</a:t>
            </a:r>
            <a:r>
              <a:rPr lang="pl-PL" dirty="0"/>
              <a:t> with developing </a:t>
            </a:r>
            <a:r>
              <a:rPr lang="pl-PL" dirty="0" err="1"/>
              <a:t>reusable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of a software </a:t>
            </a:r>
            <a:r>
              <a:rPr lang="pl-PL" dirty="0" err="1"/>
              <a:t>product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, and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develop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9EC79-E76B-42D7-BDE9-B07496504B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995F-1977-4EDD-BF61-686BA09497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There is no such thing as an inherently good or bad architecture.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Architectures are either more or less fit for some purpose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Architectures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but </a:t>
            </a:r>
            <a:r>
              <a:rPr lang="pl-PL" dirty="0" err="1"/>
              <a:t>only</a:t>
            </a:r>
            <a:r>
              <a:rPr lang="pl-PL" dirty="0"/>
              <a:t> in the </a:t>
            </a:r>
            <a:r>
              <a:rPr lang="pl-PL" dirty="0" err="1"/>
              <a:t>context</a:t>
            </a:r>
            <a:r>
              <a:rPr lang="pl-PL" dirty="0"/>
              <a:t> of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stated</a:t>
            </a:r>
            <a:r>
              <a:rPr lang="pl-PL" dirty="0"/>
              <a:t> </a:t>
            </a:r>
            <a:r>
              <a:rPr lang="pl-PL" dirty="0" err="1"/>
              <a:t>goals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of </a:t>
            </a:r>
            <a:r>
              <a:rPr lang="pl-PL" dirty="0" err="1"/>
              <a:t>thumb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C9FF-E1F4-46DF-8C9D-CA40BD993C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EE2D-D333-40EE-9BD3-C49069F31B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1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FAEC4-9D40-42F8-806A-161CDA3401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F34DE-0058-47D6-8E90-C143A0D10C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well-defined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responsibilities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on the </a:t>
            </a:r>
            <a:r>
              <a:rPr lang="pl-PL" dirty="0" err="1"/>
              <a:t>principles</a:t>
            </a:r>
            <a:r>
              <a:rPr lang="pl-PL" dirty="0"/>
              <a:t> of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and </a:t>
            </a:r>
            <a:r>
              <a:rPr lang="en-US" dirty="0"/>
              <a:t>separation of concerns. </a:t>
            </a:r>
          </a:p>
          <a:p>
            <a:pPr lvl="1"/>
            <a:r>
              <a:rPr lang="en-US" dirty="0"/>
              <a:t>The information-hiding modules should encapsulate things likely to change</a:t>
            </a:r>
          </a:p>
          <a:p>
            <a:pPr lvl="1"/>
            <a:r>
              <a:rPr lang="en-US" dirty="0"/>
              <a:t>Each module should have a well-defined interface that encapsulates or “hides” the changeable aspects from other software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Unless your requirements are unprecedented your quality attributes should be achieved using well-known architectural patterns and tactics specific to each attribute.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never depend on a particular version of a commercial product or tool. If it must, it should be structured so that changing to a different version is straightforward and inexpensive.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that produce data should be separate from modules that consume data. </a:t>
            </a:r>
          </a:p>
          <a:p>
            <a:pPr lvl="1"/>
            <a:r>
              <a:rPr lang="en-US" dirty="0"/>
              <a:t>This tends to increase modifiability </a:t>
            </a:r>
          </a:p>
          <a:p>
            <a:pPr lvl="1"/>
            <a:r>
              <a:rPr lang="en-US" dirty="0"/>
              <a:t>Changes are frequently confined to either the production or the consumption side of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5D42F-B1F8-44FE-AF3C-8D23CF1FC2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BFDBC-6D3D-40AE-97BD-88C8CE8DE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7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Don’t expect a one-to-one correspondence between modules and components.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Every process should be written so that its assignment to a specific processor can be easily changed, perhaps even at runtime.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feature a small number of ways for components to interact. </a:t>
            </a:r>
          </a:p>
          <a:p>
            <a:pPr lvl="1"/>
            <a:r>
              <a:rPr lang="en-US" dirty="0"/>
              <a:t>The system should do the same things in the same way throughout. </a:t>
            </a:r>
          </a:p>
          <a:p>
            <a:pPr lvl="1"/>
            <a:r>
              <a:rPr lang="en-US" dirty="0"/>
              <a:t>This will aid in understandability, reduce development time, increase reliability, and enhance modifiability.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contain a specific (and small) set of resource contention areas, the resolution of which is clearly specified and maintained.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E13-F03C-43A5-A338-14BB0323B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3F620-DCD3-472F-83A2-255AB4799AA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8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software architecture of a system is the set of structures needed to reason about the system, which comprise software elements, relations among them, and properties of both.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structure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set of </a:t>
            </a:r>
            <a:r>
              <a:rPr lang="pl-PL" sz="2400" dirty="0" err="1"/>
              <a:t>elements</a:t>
            </a:r>
            <a:r>
              <a:rPr lang="pl-PL" sz="2400" dirty="0"/>
              <a:t> and the relations </a:t>
            </a:r>
            <a:r>
              <a:rPr lang="pl-PL" sz="2400" dirty="0" err="1"/>
              <a:t>among</a:t>
            </a:r>
            <a:r>
              <a:rPr lang="pl-PL" sz="2400" dirty="0"/>
              <a:t> </a:t>
            </a:r>
            <a:r>
              <a:rPr lang="pl-PL" sz="2400" dirty="0" err="1"/>
              <a:t>them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a </a:t>
            </a:r>
            <a:r>
              <a:rPr lang="pl-PL" sz="2400" dirty="0" err="1"/>
              <a:t>coherent</a:t>
            </a:r>
            <a:r>
              <a:rPr lang="pl-PL" sz="2400" dirty="0"/>
              <a:t> set of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. 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one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structures</a:t>
            </a:r>
            <a:r>
              <a:rPr lang="pl-PL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CAE1-B39B-4325-99D8-1517075813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A88C0-80BD-4E2F-AE64-A40B2337D6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6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categories</a:t>
            </a:r>
            <a:r>
              <a:rPr lang="pl-PL" sz="2400" dirty="0"/>
              <a:t> of </a:t>
            </a:r>
            <a:r>
              <a:rPr lang="pl-PL" sz="2400" dirty="0" err="1"/>
              <a:t>structures</a:t>
            </a:r>
            <a:r>
              <a:rPr lang="pl-PL" sz="2400" dirty="0"/>
              <a:t>:</a:t>
            </a:r>
          </a:p>
          <a:p>
            <a:pPr lvl="1"/>
            <a:r>
              <a:rPr lang="pl-PL" sz="1800" dirty="0"/>
              <a:t> Module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a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data </a:t>
            </a:r>
            <a:r>
              <a:rPr lang="pl-PL" sz="1800" dirty="0" err="1"/>
              <a:t>units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to be </a:t>
            </a:r>
            <a:r>
              <a:rPr lang="pl-PL" sz="1800" dirty="0" err="1"/>
              <a:t>constructed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</a:t>
            </a:r>
            <a:r>
              <a:rPr lang="pl-PL" sz="1800" dirty="0" err="1"/>
              <a:t>procured</a:t>
            </a:r>
            <a:r>
              <a:rPr lang="pl-PL" sz="1800" dirty="0"/>
              <a:t>.</a:t>
            </a:r>
          </a:p>
          <a:p>
            <a:pPr lvl="1"/>
            <a:r>
              <a:rPr lang="pl-PL" sz="1800" dirty="0"/>
              <a:t>Component-and-</a:t>
            </a:r>
            <a:r>
              <a:rPr lang="pl-PL" sz="1800" dirty="0" err="1"/>
              <a:t>connector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elements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</a:t>
            </a:r>
            <a:r>
              <a:rPr lang="pl-PL" sz="1800" dirty="0" err="1"/>
              <a:t>runtime</a:t>
            </a:r>
            <a:r>
              <a:rPr lang="pl-PL" sz="1800" dirty="0"/>
              <a:t> </a:t>
            </a:r>
            <a:r>
              <a:rPr lang="pl-PL" sz="1800" dirty="0" err="1"/>
              <a:t>behavior</a:t>
            </a:r>
            <a:r>
              <a:rPr lang="pl-PL" sz="1800" dirty="0"/>
              <a:t> (</a:t>
            </a:r>
            <a:r>
              <a:rPr lang="pl-PL" sz="1800" dirty="0" err="1"/>
              <a:t>components</a:t>
            </a:r>
            <a:r>
              <a:rPr lang="pl-PL" sz="1800" dirty="0"/>
              <a:t>) and </a:t>
            </a:r>
            <a:r>
              <a:rPr lang="pl-PL" sz="1800" dirty="0" err="1"/>
              <a:t>interactions</a:t>
            </a:r>
            <a:r>
              <a:rPr lang="pl-PL" sz="1800" dirty="0"/>
              <a:t> (</a:t>
            </a:r>
            <a:r>
              <a:rPr lang="pl-PL" sz="1800" dirty="0" err="1"/>
              <a:t>connectors</a:t>
            </a:r>
            <a:r>
              <a:rPr lang="pl-PL" sz="1800" dirty="0"/>
              <a:t>).</a:t>
            </a:r>
          </a:p>
          <a:p>
            <a:pPr lvl="1"/>
            <a:r>
              <a:rPr lang="pl-PL" sz="1800" dirty="0" err="1"/>
              <a:t>Allocation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will</a:t>
            </a:r>
            <a:r>
              <a:rPr lang="pl-PL" sz="1800" dirty="0"/>
              <a:t> </a:t>
            </a:r>
            <a:r>
              <a:rPr lang="pl-PL" sz="1800" dirty="0" err="1"/>
              <a:t>relate</a:t>
            </a:r>
            <a:r>
              <a:rPr lang="pl-PL" sz="1800" dirty="0"/>
              <a:t> to </a:t>
            </a:r>
            <a:r>
              <a:rPr lang="pl-PL" sz="1800" dirty="0" err="1"/>
              <a:t>nonsoftware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in </a:t>
            </a:r>
            <a:r>
              <a:rPr lang="pl-PL" sz="1800" dirty="0" err="1"/>
              <a:t>its</a:t>
            </a:r>
            <a:r>
              <a:rPr lang="pl-PL" sz="1800" dirty="0"/>
              <a:t> environment (</a:t>
            </a:r>
            <a:r>
              <a:rPr lang="pl-PL" sz="1800" dirty="0" err="1"/>
              <a:t>such</a:t>
            </a:r>
            <a:r>
              <a:rPr lang="pl-PL" sz="1800" dirty="0"/>
              <a:t> as </a:t>
            </a:r>
            <a:r>
              <a:rPr lang="pl-PL" sz="1800" dirty="0" err="1"/>
              <a:t>CPUs</a:t>
            </a:r>
            <a:r>
              <a:rPr lang="pl-PL" sz="1800" dirty="0"/>
              <a:t>, file </a:t>
            </a:r>
            <a:r>
              <a:rPr lang="pl-PL" sz="1800" dirty="0" err="1"/>
              <a:t>systems</a:t>
            </a:r>
            <a:r>
              <a:rPr lang="pl-PL" sz="1800" dirty="0"/>
              <a:t>, networks, development </a:t>
            </a:r>
            <a:r>
              <a:rPr lang="pl-PL" sz="1800" dirty="0" err="1"/>
              <a:t>teams</a:t>
            </a:r>
            <a:r>
              <a:rPr lang="pl-PL" sz="1800" dirty="0"/>
              <a:t>, etc.).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Structures</a:t>
            </a:r>
            <a:r>
              <a:rPr lang="pl-PL" sz="2400" dirty="0"/>
              <a:t> </a:t>
            </a:r>
            <a:r>
              <a:rPr lang="pl-PL" sz="2400" dirty="0" err="1"/>
              <a:t>represent</a:t>
            </a:r>
            <a:r>
              <a:rPr lang="pl-PL" sz="2400" dirty="0"/>
              <a:t> the </a:t>
            </a:r>
            <a:r>
              <a:rPr lang="pl-PL" sz="2400" dirty="0" err="1"/>
              <a:t>primary</a:t>
            </a:r>
            <a:r>
              <a:rPr lang="pl-PL" sz="2400" dirty="0"/>
              <a:t> engineering </a:t>
            </a:r>
            <a:r>
              <a:rPr lang="pl-PL" sz="2400" dirty="0" err="1"/>
              <a:t>leverage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Every</a:t>
            </a:r>
            <a:r>
              <a:rPr lang="pl-PL" sz="2400" dirty="0"/>
              <a:t> system </a:t>
            </a:r>
            <a:r>
              <a:rPr lang="pl-PL" sz="2400" dirty="0" err="1"/>
              <a:t>has</a:t>
            </a:r>
            <a:r>
              <a:rPr lang="pl-PL" sz="2400" dirty="0"/>
              <a:t> a software </a:t>
            </a:r>
            <a:r>
              <a:rPr lang="pl-PL" sz="2400" dirty="0" err="1"/>
              <a:t>architecture</a:t>
            </a:r>
            <a:r>
              <a:rPr lang="pl-PL" sz="2400" dirty="0"/>
              <a:t>, but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be </a:t>
            </a:r>
            <a:r>
              <a:rPr lang="pl-PL" sz="2400" dirty="0" err="1"/>
              <a:t>documented</a:t>
            </a:r>
            <a:r>
              <a:rPr lang="pl-PL" sz="2400" dirty="0"/>
              <a:t> and </a:t>
            </a:r>
            <a:r>
              <a:rPr lang="pl-PL" sz="2400" dirty="0" err="1"/>
              <a:t>disseminated</a:t>
            </a:r>
            <a:r>
              <a:rPr lang="pl-PL" sz="2400" dirty="0"/>
              <a:t>,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not be.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no </a:t>
            </a:r>
            <a:r>
              <a:rPr lang="pl-PL" sz="2400" dirty="0" err="1"/>
              <a:t>such</a:t>
            </a:r>
            <a:r>
              <a:rPr lang="pl-PL" sz="2400" dirty="0"/>
              <a:t> </a:t>
            </a:r>
            <a:r>
              <a:rPr lang="pl-PL" sz="2400" dirty="0" err="1"/>
              <a:t>thing</a:t>
            </a:r>
            <a:r>
              <a:rPr lang="pl-PL" sz="2400" dirty="0"/>
              <a:t> as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inherently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bad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 </a:t>
            </a:r>
            <a:r>
              <a:rPr lang="pl-PL" sz="2400" dirty="0" err="1"/>
              <a:t>Architectures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either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less </a:t>
            </a:r>
            <a:r>
              <a:rPr lang="pl-PL" sz="2400" dirty="0" err="1"/>
              <a:t>fit</a:t>
            </a:r>
            <a:r>
              <a:rPr lang="pl-PL" sz="2400" dirty="0"/>
              <a:t> for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purpose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C150-C585-4281-B054-32A92BCEA3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AD8B6-5857-4BEA-B099-FB309E0D55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AE27A-8960-470E-9AE1-3BFF30643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5A51-F3CB-4C9E-A2B5-27D60BD77E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CE89-8E1C-43F1-A7E2-99DE589F27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stands in contrast to other definitions that talk about the system’s “early” or “major” design decisions. </a:t>
            </a:r>
          </a:p>
          <a:p>
            <a:pPr lvl="1"/>
            <a:r>
              <a:rPr lang="en-US" dirty="0"/>
              <a:t>Many architectural decisions are made early, but not all are.</a:t>
            </a:r>
          </a:p>
          <a:p>
            <a:pPr lvl="1"/>
            <a:r>
              <a:rPr lang="en-US" dirty="0"/>
              <a:t>Many decisions are made early that are not architectural.</a:t>
            </a:r>
          </a:p>
          <a:p>
            <a:pPr lvl="1"/>
            <a:r>
              <a:rPr lang="en-US" dirty="0"/>
              <a:t>It’s hard to look at a decision and tell whether or not it’s “major.”</a:t>
            </a:r>
          </a:p>
          <a:p>
            <a:r>
              <a:rPr lang="en-US" dirty="0"/>
              <a:t>Structures, on the other hand, are fairly easy to identify in software, and they form a powerful tool for system design.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7600D-0944-46E3-9D95-761B91F93A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853440" cy="890499"/>
          </a:xfrm>
        </p:spPr>
        <p:txBody>
          <a:bodyPr/>
          <a:lstStyle/>
          <a:p>
            <a:r>
              <a:rPr lang="en-IN" dirty="0"/>
              <a:t>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60E4AD-EA18-492E-9338-F38A75F4B7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D0CED-A7AE-47B8-8D43-2CF05AFB8F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810-BEF1-4859-A4E6-D3CF912F44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 set of elements held together by a relation.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Software systems are composed of many structures, and no single structure holds claim to being the 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FBDC-220A-447D-B789-70155AF785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939E-CA69-4E88-A21B-C72AFD7E63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Some structures partition systems into implementation units, which we call modules.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specific computational responsibilities, and are the basis of work assignments for programming teams.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large projects, these elements (modules) are subdivided for assignment to sub-teams.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02E16-5CB9-4CB5-8113-947F7B20FF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B9B2D-6785-40D9-9875-46899AC20E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C12-42A5-4E82-AAB6-7678BC3D6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Other structures focus on the way the elements interact with each other at runtime to carry out the system’s functions.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We 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our use, a component is always a runtime entity.</a:t>
            </a:r>
          </a:p>
          <a:p>
            <a:pPr lvl="1"/>
            <a:r>
              <a:rPr lang="en-US" dirty="0"/>
              <a:t>Suppose the system is to be built as a set of services. </a:t>
            </a:r>
          </a:p>
          <a:p>
            <a:pPr lvl="1"/>
            <a:r>
              <a:rPr lang="en-US" dirty="0"/>
              <a:t>The services, the infrastructure they interact with, and the synchronization and interaction relations among them form another kind of structure often used to describe a system. </a:t>
            </a:r>
          </a:p>
          <a:p>
            <a:pPr lvl="1"/>
            <a:r>
              <a:rPr lang="en-US" dirty="0"/>
              <a:t>These services are made up of (compiled from) the programs in the various implementation units –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CA23A-0E32-45FF-9E6A-00497887C8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6C48D-5725-453C-A2ED-E09B3D637D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834BC-4005-4D1B-9EF2-E9C7931BF8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structures describe the mapping from software structures to the system’s environments</a:t>
            </a:r>
          </a:p>
          <a:p>
            <a:pPr lvl="1"/>
            <a:r>
              <a:rPr lang="en-US" dirty="0"/>
              <a:t>organizational</a:t>
            </a:r>
          </a:p>
          <a:p>
            <a:pPr lvl="1"/>
            <a:r>
              <a:rPr lang="en-US" dirty="0"/>
              <a:t>developmental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teams to develop, and assigned to places in a file structure for implementation, integration, and testing. </a:t>
            </a:r>
          </a:p>
          <a:p>
            <a:pPr lvl="1"/>
            <a:r>
              <a:rPr lang="en-US" dirty="0"/>
              <a:t>Components are deployed onto hardware in order to execute.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585A5-296D-47DD-937E-C6181A38F4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 20,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7855-9A68-4A52-9086-610420257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E78E0E-4E29-4BEA-AF78-22ED227D8D42}"/>
</file>

<file path=customXml/itemProps2.xml><?xml version="1.0" encoding="utf-8"?>
<ds:datastoreItem xmlns:ds="http://schemas.openxmlformats.org/officeDocument/2006/customXml" ds:itemID="{7596F940-5F30-46B1-8C98-ED33414A4EDC}"/>
</file>

<file path=customXml/itemProps3.xml><?xml version="1.0" encoding="utf-8"?>
<ds:datastoreItem xmlns:ds="http://schemas.openxmlformats.org/officeDocument/2006/customXml" ds:itemID="{66768470-D178-4ABE-93EC-BA63147967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4184</Words>
  <Application>Microsoft Office PowerPoint</Application>
  <PresentationFormat>On-screen Show (4:3)</PresentationFormat>
  <Paragraphs>408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74</cp:revision>
  <dcterms:created xsi:type="dcterms:W3CDTF">2011-09-14T09:42:05Z</dcterms:created>
  <dcterms:modified xsi:type="dcterms:W3CDTF">2024-01-20T01:14:45Z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