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57" r:id="rId3"/>
    <p:sldId id="261" r:id="rId4"/>
    <p:sldId id="286" r:id="rId5"/>
    <p:sldId id="307"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5274" autoAdjust="0"/>
  </p:normalViewPr>
  <p:slideViewPr>
    <p:cSldViewPr>
      <p:cViewPr varScale="1">
        <p:scale>
          <a:sx n="75" d="100"/>
          <a:sy n="75" d="100"/>
        </p:scale>
        <p:origin x="1550" y="53"/>
      </p:cViewPr>
      <p:guideLst>
        <p:guide orient="horz" pos="2160"/>
        <p:guide pos="2880"/>
      </p:guideLst>
    </p:cSldViewPr>
  </p:slideViewPr>
  <p:outlineViewPr>
    <p:cViewPr>
      <p:scale>
        <a:sx n="33" d="100"/>
        <a:sy n="33" d="100"/>
      </p:scale>
      <p:origin x="0" y="0"/>
    </p:cViewPr>
  </p:outlineViewPr>
  <p:notesTextViewPr>
    <p:cViewPr>
      <p:scale>
        <a:sx n="400" d="100"/>
        <a:sy n="4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26-01-2024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BC08CD-08CE-4BE9-82DB-405CF9CCA283}" type="slidenum">
              <a:rPr lang="en-IN" smtClean="0"/>
              <a:pPr/>
              <a:t>1</a:t>
            </a:fld>
            <a:endParaRPr lang="en-IN"/>
          </a:p>
        </p:txBody>
      </p:sp>
    </p:spTree>
    <p:extLst>
      <p:ext uri="{BB962C8B-B14F-4D97-AF65-F5344CB8AC3E}">
        <p14:creationId xmlns:p14="http://schemas.microsoft.com/office/powerpoint/2010/main" val="3175200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27, 2024</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27, 2024</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07833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6877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January 27, 2024</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4647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27, 2024</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27, 2024</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27, 2024</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27, 2024</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27, 2024</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27, 2024</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27, 2024</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27, 2024</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sz="3200" dirty="0"/>
              <a:t>Understanding Quality Attributes</a:t>
            </a:r>
            <a:br>
              <a:rPr lang="en-AU" sz="3200" dirty="0"/>
            </a:br>
            <a:r>
              <a:rPr lang="en-AU" sz="3200" dirty="0"/>
              <a:t>Module 2 – L1</a:t>
            </a:r>
            <a:endParaRPr lang="en-US" sz="3200"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27, 2024</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800" dirty="0"/>
              <a:t>We use a common form to specify all quality attribute requirements as scenarios.</a:t>
            </a:r>
          </a:p>
          <a:p>
            <a:pPr>
              <a:buFont typeface="Arial" pitchFamily="34" charset="0"/>
              <a:buChar char="•"/>
            </a:pPr>
            <a:r>
              <a:rPr lang="en-US" sz="2800" dirty="0"/>
              <a:t>Our representation of quality attribute scenarios has these parts:</a:t>
            </a:r>
          </a:p>
          <a:p>
            <a:pPr marL="914400" lvl="1" indent="-457200">
              <a:buFont typeface="+mj-lt"/>
              <a:buAutoNum type="arabicPeriod"/>
            </a:pPr>
            <a:r>
              <a:rPr lang="en-US" sz="2400" b="1" dirty="0"/>
              <a:t>Stimulus</a:t>
            </a:r>
            <a:endParaRPr lang="en-US" sz="2400" dirty="0"/>
          </a:p>
          <a:p>
            <a:pPr marL="914400" lvl="1" indent="-457200">
              <a:buFont typeface="+mj-lt"/>
              <a:buAutoNum type="arabicPeriod"/>
            </a:pPr>
            <a:r>
              <a:rPr lang="en-US" sz="2400" b="1" dirty="0"/>
              <a:t>Stimulus source</a:t>
            </a:r>
            <a:endParaRPr lang="en-US" sz="2400" dirty="0"/>
          </a:p>
          <a:p>
            <a:pPr marL="914400" lvl="1" indent="-457200">
              <a:buFont typeface="+mj-lt"/>
              <a:buAutoNum type="arabicPeriod"/>
            </a:pPr>
            <a:r>
              <a:rPr lang="en-US" sz="2400" b="1" dirty="0"/>
              <a:t>Response</a:t>
            </a:r>
            <a:endParaRPr lang="en-US" sz="2400" dirty="0"/>
          </a:p>
          <a:p>
            <a:pPr marL="914400" lvl="1" indent="-457200">
              <a:buFont typeface="+mj-lt"/>
              <a:buAutoNum type="arabicPeriod"/>
            </a:pPr>
            <a:r>
              <a:rPr lang="en-US" sz="2400" b="1" dirty="0"/>
              <a:t>Response measure</a:t>
            </a:r>
            <a:endParaRPr lang="en-US" sz="2400" dirty="0"/>
          </a:p>
          <a:p>
            <a:pPr marL="914400" lvl="1" indent="-457200">
              <a:buFont typeface="+mj-lt"/>
              <a:buAutoNum type="arabicPeriod"/>
            </a:pPr>
            <a:r>
              <a:rPr lang="en-US" sz="2400" b="1" dirty="0"/>
              <a:t>Environment</a:t>
            </a:r>
            <a:endParaRPr lang="en-US" sz="2400" dirty="0"/>
          </a:p>
          <a:p>
            <a:pPr marL="914400" lvl="1" indent="-457200">
              <a:buFont typeface="+mj-lt"/>
              <a:buAutoNum type="arabicPeriod"/>
            </a:pPr>
            <a:r>
              <a:rPr lang="en-US" sz="2400" b="1" dirty="0"/>
              <a:t>Artifact</a:t>
            </a:r>
            <a:endParaRPr lang="en-US" sz="2400" dirty="0"/>
          </a:p>
          <a:p>
            <a:pPr lvl="1"/>
            <a:endParaRPr lang="en-US" sz="2400" dirty="0"/>
          </a:p>
          <a:p>
            <a:endParaRPr lang="en-US" sz="2800" dirty="0"/>
          </a:p>
        </p:txBody>
      </p:sp>
      <p:sp>
        <p:nvSpPr>
          <p:cNvPr id="6" name="Content Placeholder 5">
            <a:extLst>
              <a:ext uri="{FF2B5EF4-FFF2-40B4-BE49-F238E27FC236}">
                <a16:creationId xmlns:a16="http://schemas.microsoft.com/office/drawing/2014/main" id="{C2B21885-7974-4822-B61F-115BE4C0009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EE8D0C55-7783-4076-ACEB-FEC356B1D534}"/>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CDC9C0F4-A6EC-4E96-BA4E-A2769E32D589}"/>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06074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514350" lvl="0" indent="-514350">
              <a:buFont typeface="+mj-lt"/>
              <a:buAutoNum type="arabicPeriod"/>
            </a:pPr>
            <a:r>
              <a:rPr lang="en-US" b="1" dirty="0"/>
              <a:t>Source of stimulus</a:t>
            </a:r>
            <a:r>
              <a:rPr lang="en-US" dirty="0"/>
              <a:t>. This is some entity (a human, a computer system, or any other actuator) that generated the stimulus.</a:t>
            </a:r>
          </a:p>
          <a:p>
            <a:pPr marL="514350" lvl="0" indent="-514350">
              <a:buFont typeface="+mj-lt"/>
              <a:buAutoNum type="arabicPeriod"/>
            </a:pPr>
            <a:r>
              <a:rPr lang="en-US" b="1" dirty="0"/>
              <a:t>Stimulus</a:t>
            </a:r>
            <a:r>
              <a:rPr lang="en-US" dirty="0"/>
              <a:t>. The stimulus is a condition that requires a response when it arrives at a system.</a:t>
            </a:r>
          </a:p>
          <a:p>
            <a:pPr marL="514350" lvl="0" indent="-514350">
              <a:buFont typeface="+mj-lt"/>
              <a:buAutoNum type="arabicPeriod"/>
            </a:pPr>
            <a:r>
              <a:rPr lang="en-US" b="1" dirty="0"/>
              <a:t>Environment</a:t>
            </a:r>
            <a:r>
              <a:rPr lang="en-US" dirty="0"/>
              <a:t>. The stimulus occurs under certain conditions. The system may be in an overload condition or in normal operation, or some other relevant state.  For many systems, “normal” operation can refer to one of a number of modes. </a:t>
            </a:r>
          </a:p>
          <a:p>
            <a:pPr marL="514350" lvl="0" indent="-514350">
              <a:buFont typeface="+mj-lt"/>
              <a:buAutoNum type="arabicPeriod"/>
            </a:pPr>
            <a:r>
              <a:rPr lang="en-US" b="1" dirty="0"/>
              <a:t>Artifact</a:t>
            </a:r>
            <a:r>
              <a:rPr lang="en-US" dirty="0"/>
              <a:t>. Some artifact is stimulated. This may be a collection of systems, the whole system, or some piece or pieces of it.</a:t>
            </a:r>
          </a:p>
          <a:p>
            <a:pPr marL="514350" lvl="0" indent="-514350">
              <a:buFont typeface="+mj-lt"/>
              <a:buAutoNum type="arabicPeriod"/>
            </a:pPr>
            <a:r>
              <a:rPr lang="en-US" b="1" dirty="0"/>
              <a:t>Response</a:t>
            </a:r>
            <a:r>
              <a:rPr lang="en-US" dirty="0"/>
              <a:t>. The response is the activity undertaken as the result of the arrival of the stimulus. </a:t>
            </a:r>
          </a:p>
          <a:p>
            <a:pPr marL="514350" lvl="0" indent="-514350">
              <a:buFont typeface="+mj-lt"/>
              <a:buAutoNum type="arabicPeriod"/>
            </a:pPr>
            <a:r>
              <a:rPr lang="en-US" b="1" dirty="0"/>
              <a:t>Response measure</a:t>
            </a:r>
            <a:r>
              <a:rPr lang="en-US" dirty="0"/>
              <a:t>. When the response occurs, it should be measurable in some fashion so that the requirement can be tested. </a:t>
            </a:r>
          </a:p>
          <a:p>
            <a:endParaRPr lang="en-US" dirty="0"/>
          </a:p>
          <a:p>
            <a:endParaRPr lang="en-US" sz="2800" dirty="0"/>
          </a:p>
        </p:txBody>
      </p:sp>
      <p:sp>
        <p:nvSpPr>
          <p:cNvPr id="6" name="Content Placeholder 5">
            <a:extLst>
              <a:ext uri="{FF2B5EF4-FFF2-40B4-BE49-F238E27FC236}">
                <a16:creationId xmlns:a16="http://schemas.microsoft.com/office/drawing/2014/main" id="{BA90C8DA-F7BF-480A-A40A-78FC977CCCA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734FF082-A82D-421C-9D60-2F8C53336A4A}"/>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A24D4046-2DE0-4BE9-BF51-0D1539A245E6}"/>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20553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We distinguish </a:t>
            </a:r>
            <a:r>
              <a:rPr lang="en-US" i="1" dirty="0"/>
              <a:t>general</a:t>
            </a:r>
            <a:r>
              <a:rPr lang="en-US" dirty="0"/>
              <a:t> quality attribute scenarios ( “general scenarios”)—those that are system independent and can, potentially, pertain to any system—from </a:t>
            </a:r>
            <a:r>
              <a:rPr lang="en-US" i="1" dirty="0"/>
              <a:t>concrete</a:t>
            </a:r>
            <a:r>
              <a:rPr lang="en-US" dirty="0"/>
              <a:t> quality attribute scenarios (concrete scenarios)—those that are specific to the particular system under consideration. </a:t>
            </a:r>
          </a:p>
          <a:p>
            <a:endParaRPr lang="en-US" dirty="0"/>
          </a:p>
          <a:p>
            <a:endParaRPr lang="en-US" sz="2800" dirty="0"/>
          </a:p>
        </p:txBody>
      </p:sp>
      <p:sp>
        <p:nvSpPr>
          <p:cNvPr id="6" name="Content Placeholder 5">
            <a:extLst>
              <a:ext uri="{FF2B5EF4-FFF2-40B4-BE49-F238E27FC236}">
                <a16:creationId xmlns:a16="http://schemas.microsoft.com/office/drawing/2014/main" id="{2E0AD70F-B1FE-47A3-9498-E5D910896E4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69E43480-4B35-4956-964A-2D9AAC683D7F}"/>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D57287CC-EB6A-4C4D-B191-5FEAE1E36D03}"/>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94273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Example general scenario for availability:</a:t>
            </a:r>
          </a:p>
          <a:p>
            <a:endParaRPr lang="en-US" dirty="0"/>
          </a:p>
          <a:p>
            <a:endParaRPr lang="en-US" sz="2800" dirty="0"/>
          </a:p>
        </p:txBody>
      </p:sp>
      <p:sp>
        <p:nvSpPr>
          <p:cNvPr id="7" name="Content Placeholder 6">
            <a:extLst>
              <a:ext uri="{FF2B5EF4-FFF2-40B4-BE49-F238E27FC236}">
                <a16:creationId xmlns:a16="http://schemas.microsoft.com/office/drawing/2014/main" id="{3EE91E7B-25FD-4C50-912D-675D68BC3220}"/>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p:cNvPicPr/>
          <p:nvPr/>
        </p:nvPicPr>
        <p:blipFill>
          <a:blip r:embed="rId2" cstate="print"/>
          <a:stretch>
            <a:fillRect/>
          </a:stretch>
        </p:blipFill>
        <p:spPr>
          <a:xfrm>
            <a:off x="539552" y="2420888"/>
            <a:ext cx="8208912" cy="3059023"/>
          </a:xfrm>
          <a:prstGeom prst="rect">
            <a:avLst/>
          </a:prstGeom>
        </p:spPr>
      </p:pic>
      <p:sp>
        <p:nvSpPr>
          <p:cNvPr id="8"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51E87541-620B-4772-AF87-9298A5921C84}"/>
              </a:ext>
            </a:extLst>
          </p:cNvPr>
          <p:cNvSpPr>
            <a:spLocks noGrp="1"/>
          </p:cNvSpPr>
          <p:nvPr>
            <p:ph type="dt" sz="half" idx="12"/>
          </p:nvPr>
        </p:nvSpPr>
        <p:spPr/>
        <p:txBody>
          <a:bodyPr/>
          <a:lstStyle/>
          <a:p>
            <a:r>
              <a:rPr lang="en-US"/>
              <a:t>January 27, 2024</a:t>
            </a:r>
          </a:p>
        </p:txBody>
      </p:sp>
      <p:sp>
        <p:nvSpPr>
          <p:cNvPr id="6" name="Slide Number Placeholder 5">
            <a:extLst>
              <a:ext uri="{FF2B5EF4-FFF2-40B4-BE49-F238E27FC236}">
                <a16:creationId xmlns:a16="http://schemas.microsoft.com/office/drawing/2014/main" id="{2A736B80-68EC-40C3-BA62-AEAA3B177FF1}"/>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89965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There are a collection of primitive design techniques that an architect can use to achieve a quality attribute response. </a:t>
            </a:r>
          </a:p>
          <a:p>
            <a:pPr>
              <a:buFont typeface="Arial" pitchFamily="34" charset="0"/>
              <a:buChar char="•"/>
            </a:pPr>
            <a:r>
              <a:rPr lang="en-US" dirty="0"/>
              <a:t>We call these architectural design primitive </a:t>
            </a:r>
            <a:r>
              <a:rPr lang="en-US" i="1" dirty="0"/>
              <a:t>tactics</a:t>
            </a:r>
            <a:r>
              <a:rPr lang="en-US" dirty="0"/>
              <a:t>.</a:t>
            </a:r>
          </a:p>
          <a:p>
            <a:pPr>
              <a:buFont typeface="Arial" pitchFamily="34" charset="0"/>
              <a:buChar char="•"/>
            </a:pPr>
            <a:r>
              <a:rPr lang="en-US" dirty="0"/>
              <a:t>Tactics, like design patterns, are techniques that architects have been using for years. We do not </a:t>
            </a:r>
            <a:r>
              <a:rPr lang="en-US" i="1" dirty="0"/>
              <a:t>invent</a:t>
            </a:r>
            <a:r>
              <a:rPr lang="en-US" dirty="0"/>
              <a:t> tactics; we simply capture what architects do in practice. </a:t>
            </a:r>
          </a:p>
          <a:p>
            <a:endParaRPr lang="en-US" dirty="0"/>
          </a:p>
          <a:p>
            <a:endParaRPr lang="en-US" dirty="0"/>
          </a:p>
          <a:p>
            <a:endParaRPr lang="en-US" sz="2800" dirty="0"/>
          </a:p>
        </p:txBody>
      </p:sp>
      <p:sp>
        <p:nvSpPr>
          <p:cNvPr id="6" name="Content Placeholder 5">
            <a:extLst>
              <a:ext uri="{FF2B5EF4-FFF2-40B4-BE49-F238E27FC236}">
                <a16:creationId xmlns:a16="http://schemas.microsoft.com/office/drawing/2014/main" id="{E3F64501-BB82-45D5-AD16-7FB09F37F1D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Achieving Quality Attributes Through Tactics</a:t>
            </a:r>
          </a:p>
        </p:txBody>
      </p:sp>
      <p:sp>
        <p:nvSpPr>
          <p:cNvPr id="2" name="Date Placeholder 1">
            <a:extLst>
              <a:ext uri="{FF2B5EF4-FFF2-40B4-BE49-F238E27FC236}">
                <a16:creationId xmlns:a16="http://schemas.microsoft.com/office/drawing/2014/main" id="{00F768E2-C82D-4B96-BA24-FAC48E62031C}"/>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E3AD9D63-8967-46EE-B0B0-31FFA1932C0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83805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Why do we do this?  There are three reasons: </a:t>
            </a:r>
          </a:p>
          <a:p>
            <a:pPr marL="971550" lvl="1" indent="-514350">
              <a:buFont typeface="+mj-lt"/>
              <a:buAutoNum type="arabicPeriod"/>
            </a:pPr>
            <a:r>
              <a:rPr lang="en-US" dirty="0"/>
              <a:t>Design patterns are complex; they are a bundle of design decisions. But patterns are often difficult to apply as is; architects need to modify and adapt them. By understanding tactics, an architect can assess the options for augmenting an existing pattern to achieve a quality attribute goal. </a:t>
            </a:r>
          </a:p>
          <a:p>
            <a:pPr marL="971550" lvl="1" indent="-514350">
              <a:buFont typeface="+mj-lt"/>
              <a:buAutoNum type="arabicPeriod"/>
            </a:pPr>
            <a:r>
              <a:rPr lang="en-US" dirty="0"/>
              <a:t>If no pattern exists to realize the architect’s design goal, tactics allow the architect to construct a design fragment from “first principles”. </a:t>
            </a:r>
          </a:p>
          <a:p>
            <a:pPr marL="971550" lvl="1" indent="-514350">
              <a:buFont typeface="+mj-lt"/>
              <a:buAutoNum type="arabicPeriod"/>
            </a:pPr>
            <a:r>
              <a:rPr lang="en-US" dirty="0"/>
              <a:t>By cataloguing tactics, we make design more systematic. You frequently will have a choice of multiple tactics to improve a particular quality attribute. The choice of which tactic to use depends on factors such as tradeoffs among other quality attributes and the cost to implement. </a:t>
            </a:r>
          </a:p>
          <a:p>
            <a:endParaRPr lang="en-US" sz="2800" dirty="0"/>
          </a:p>
        </p:txBody>
      </p:sp>
      <p:sp>
        <p:nvSpPr>
          <p:cNvPr id="6" name="Content Placeholder 5">
            <a:extLst>
              <a:ext uri="{FF2B5EF4-FFF2-40B4-BE49-F238E27FC236}">
                <a16:creationId xmlns:a16="http://schemas.microsoft.com/office/drawing/2014/main" id="{DBD1A7FB-C030-4328-894D-3789FD5E83F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Achieving Quality Attributes Through Tactics</a:t>
            </a:r>
          </a:p>
        </p:txBody>
      </p:sp>
      <p:sp>
        <p:nvSpPr>
          <p:cNvPr id="2" name="Date Placeholder 1">
            <a:extLst>
              <a:ext uri="{FF2B5EF4-FFF2-40B4-BE49-F238E27FC236}">
                <a16:creationId xmlns:a16="http://schemas.microsoft.com/office/drawing/2014/main" id="{6C904E8C-B803-44D0-A2BA-6B1167361134}"/>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4FB5E618-7CE0-427F-BD2D-09E8B7FB35FB}"/>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39139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Architecture design is a systematic approach to making design decisions.</a:t>
            </a:r>
          </a:p>
          <a:p>
            <a:pPr>
              <a:buFont typeface="Arial" pitchFamily="34" charset="0"/>
              <a:buChar char="•"/>
            </a:pPr>
            <a:r>
              <a:rPr lang="en-US" sz="2800" dirty="0"/>
              <a:t>We categorize the design decisions that an architect needs to make as follows:</a:t>
            </a:r>
          </a:p>
          <a:p>
            <a:pPr marL="914400" lvl="1" indent="-514350">
              <a:buFont typeface="+mj-lt"/>
              <a:buAutoNum type="arabicPeriod"/>
            </a:pPr>
            <a:r>
              <a:rPr lang="en-US" dirty="0"/>
              <a:t>Allocation of responsibilities</a:t>
            </a:r>
          </a:p>
          <a:p>
            <a:pPr marL="914400" lvl="1" indent="-514350">
              <a:buFont typeface="+mj-lt"/>
              <a:buAutoNum type="arabicPeriod"/>
            </a:pPr>
            <a:r>
              <a:rPr lang="en-US" dirty="0"/>
              <a:t>Coordination model</a:t>
            </a:r>
          </a:p>
          <a:p>
            <a:pPr marL="914400" lvl="1" indent="-514350">
              <a:buFont typeface="+mj-lt"/>
              <a:buAutoNum type="arabicPeriod"/>
            </a:pPr>
            <a:r>
              <a:rPr lang="en-US" dirty="0"/>
              <a:t>Data model</a:t>
            </a:r>
          </a:p>
          <a:p>
            <a:pPr marL="914400" lvl="1" indent="-514350">
              <a:buFont typeface="+mj-lt"/>
              <a:buAutoNum type="arabicPeriod"/>
            </a:pPr>
            <a:r>
              <a:rPr lang="en-US" dirty="0"/>
              <a:t>Management of resources</a:t>
            </a:r>
          </a:p>
          <a:p>
            <a:pPr marL="914400" lvl="1" indent="-514350">
              <a:buFont typeface="+mj-lt"/>
              <a:buAutoNum type="arabicPeriod"/>
            </a:pPr>
            <a:r>
              <a:rPr lang="en-US" dirty="0"/>
              <a:t>Mapping among architectural elements</a:t>
            </a:r>
          </a:p>
          <a:p>
            <a:pPr marL="914400" lvl="1" indent="-514350">
              <a:buFont typeface="+mj-lt"/>
              <a:buAutoNum type="arabicPeriod"/>
            </a:pPr>
            <a:r>
              <a:rPr lang="en-US" dirty="0"/>
              <a:t>Binding time decisions</a:t>
            </a:r>
          </a:p>
          <a:p>
            <a:pPr marL="914400" lvl="1" indent="-514350">
              <a:buFont typeface="+mj-lt"/>
              <a:buAutoNum type="arabicPeriod"/>
            </a:pPr>
            <a:r>
              <a:rPr lang="en-US" dirty="0"/>
              <a:t>Choice of technology</a:t>
            </a:r>
          </a:p>
          <a:p>
            <a:pPr lvl="1"/>
            <a:endParaRPr lang="en-US" sz="2400" dirty="0"/>
          </a:p>
        </p:txBody>
      </p:sp>
      <p:sp>
        <p:nvSpPr>
          <p:cNvPr id="6" name="Content Placeholder 5">
            <a:extLst>
              <a:ext uri="{FF2B5EF4-FFF2-40B4-BE49-F238E27FC236}">
                <a16:creationId xmlns:a16="http://schemas.microsoft.com/office/drawing/2014/main" id="{175CFF1F-E20F-4FEA-AAD1-FA10EAE885E1}"/>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Guiding Quality Design Decisions</a:t>
            </a:r>
          </a:p>
        </p:txBody>
      </p:sp>
      <p:sp>
        <p:nvSpPr>
          <p:cNvPr id="2" name="Date Placeholder 1">
            <a:extLst>
              <a:ext uri="{FF2B5EF4-FFF2-40B4-BE49-F238E27FC236}">
                <a16:creationId xmlns:a16="http://schemas.microsoft.com/office/drawing/2014/main" id="{9DD2F31B-6066-4005-92F6-DC9772EBD816}"/>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70BE9D6A-4F5C-485F-9E1E-12E572FF347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55909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involving allocation of responsibilities include:</a:t>
            </a:r>
          </a:p>
          <a:p>
            <a:pPr lvl="1"/>
            <a:r>
              <a:rPr lang="en-US" dirty="0"/>
              <a:t>identifying the important responsibilities including basic system functions, architectural infrastructure, and satisfaction of quality attributes. </a:t>
            </a:r>
          </a:p>
          <a:p>
            <a:pPr lvl="1"/>
            <a:r>
              <a:rPr lang="en-US" dirty="0"/>
              <a:t>determining how these responsibilities are allocated to non-runtime and runtime elements (namely, modules, components, and connectors). </a:t>
            </a:r>
          </a:p>
          <a:p>
            <a:endParaRPr lang="en-US" dirty="0"/>
          </a:p>
        </p:txBody>
      </p:sp>
      <p:sp>
        <p:nvSpPr>
          <p:cNvPr id="6" name="Content Placeholder 5">
            <a:extLst>
              <a:ext uri="{FF2B5EF4-FFF2-40B4-BE49-F238E27FC236}">
                <a16:creationId xmlns:a16="http://schemas.microsoft.com/office/drawing/2014/main" id="{E520AB49-C481-4C62-82CC-6D93CDD86D9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Allocation of Responsibilities</a:t>
            </a:r>
          </a:p>
        </p:txBody>
      </p:sp>
      <p:sp>
        <p:nvSpPr>
          <p:cNvPr id="2" name="Date Placeholder 1">
            <a:extLst>
              <a:ext uri="{FF2B5EF4-FFF2-40B4-BE49-F238E27FC236}">
                <a16:creationId xmlns:a16="http://schemas.microsoft.com/office/drawing/2014/main" id="{DAA6A6E9-C1A2-400E-B645-F436A6287C0F}"/>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213E4E24-05B9-4859-875A-7647DA464144}"/>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38597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about the coordination model include:</a:t>
            </a:r>
          </a:p>
          <a:p>
            <a:pPr lvl="1"/>
            <a:r>
              <a:rPr lang="en-US" dirty="0"/>
              <a:t>identify the elements of the system that must coordinate, or are prohibited from coordinating</a:t>
            </a:r>
          </a:p>
          <a:p>
            <a:pPr lvl="1"/>
            <a:r>
              <a:rPr lang="en-US" dirty="0"/>
              <a:t>determining the properties of the coordination, such as timeliness, currency, completeness, correctness, and consistency</a:t>
            </a:r>
          </a:p>
          <a:p>
            <a:pPr lvl="1"/>
            <a:r>
              <a:rPr lang="en-US" dirty="0"/>
              <a:t>choosing the communication mechanisms that realize those properties.  Important properties of the communication mechanisms include </a:t>
            </a:r>
            <a:r>
              <a:rPr lang="en-US" dirty="0" err="1"/>
              <a:t>stateful</a:t>
            </a:r>
            <a:r>
              <a:rPr lang="en-US" dirty="0"/>
              <a:t> vs. stateless, synchronous vs. asynchronous, guaranteed vs. non-guaranteed delivery, and performance-related properties such as throughput and latency</a:t>
            </a:r>
          </a:p>
        </p:txBody>
      </p:sp>
      <p:sp>
        <p:nvSpPr>
          <p:cNvPr id="6" name="Content Placeholder 5">
            <a:extLst>
              <a:ext uri="{FF2B5EF4-FFF2-40B4-BE49-F238E27FC236}">
                <a16:creationId xmlns:a16="http://schemas.microsoft.com/office/drawing/2014/main" id="{E2DF2A96-C87F-4504-9DA9-50D0DF90F5C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Coordination Model</a:t>
            </a:r>
          </a:p>
        </p:txBody>
      </p:sp>
      <p:sp>
        <p:nvSpPr>
          <p:cNvPr id="2" name="Date Placeholder 1">
            <a:extLst>
              <a:ext uri="{FF2B5EF4-FFF2-40B4-BE49-F238E27FC236}">
                <a16:creationId xmlns:a16="http://schemas.microsoft.com/office/drawing/2014/main" id="{29ED402F-63BF-4394-96CB-DBA3DA66D578}"/>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8B37F2BA-010C-4F51-A479-B579F165694F}"/>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87833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about the data model include:</a:t>
            </a:r>
          </a:p>
          <a:p>
            <a:pPr lvl="1"/>
            <a:r>
              <a:rPr lang="en-US" dirty="0"/>
              <a:t>choosing the major data abstractions, their operations, and their properties. This includes determining how the data items are created, initialized, accessed, persisted, manipulated, translated, and destroyed.</a:t>
            </a:r>
          </a:p>
          <a:p>
            <a:pPr lvl="1"/>
            <a:r>
              <a:rPr lang="en-US" dirty="0"/>
              <a:t>metadata needed for consistent interpretation of the data</a:t>
            </a:r>
          </a:p>
          <a:p>
            <a:pPr lvl="1"/>
            <a:r>
              <a:rPr lang="en-US" dirty="0"/>
              <a:t>organization of the data. This includes determining whether the data is going to be kept in a relational data base, a collection of objects or both </a:t>
            </a:r>
          </a:p>
        </p:txBody>
      </p:sp>
      <p:sp>
        <p:nvSpPr>
          <p:cNvPr id="6" name="Content Placeholder 5">
            <a:extLst>
              <a:ext uri="{FF2B5EF4-FFF2-40B4-BE49-F238E27FC236}">
                <a16:creationId xmlns:a16="http://schemas.microsoft.com/office/drawing/2014/main" id="{797FE778-768C-4FF7-8776-E007A0414D5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Data Model</a:t>
            </a:r>
          </a:p>
        </p:txBody>
      </p:sp>
      <p:sp>
        <p:nvSpPr>
          <p:cNvPr id="2" name="Date Placeholder 1">
            <a:extLst>
              <a:ext uri="{FF2B5EF4-FFF2-40B4-BE49-F238E27FC236}">
                <a16:creationId xmlns:a16="http://schemas.microsoft.com/office/drawing/2014/main" id="{4F769474-A08B-4B57-A714-9BE4966BA599}"/>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7E5694B8-AD15-478C-864A-48597ECC21B8}"/>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206360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2-CS03A</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SEZG651/SSZG653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27, 2024</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for management of resources include:</a:t>
            </a:r>
          </a:p>
          <a:p>
            <a:pPr lvl="1"/>
            <a:r>
              <a:rPr lang="en-US" dirty="0"/>
              <a:t>identifying the resources that must be managed and determining the limits for each</a:t>
            </a:r>
          </a:p>
          <a:p>
            <a:pPr lvl="1"/>
            <a:r>
              <a:rPr lang="en-US" dirty="0"/>
              <a:t>determining which system element(s) manage each resource </a:t>
            </a:r>
          </a:p>
          <a:p>
            <a:pPr lvl="1"/>
            <a:r>
              <a:rPr lang="en-US" dirty="0"/>
              <a:t>determining how resources are shared and the arbitration strategies employed when there is contention</a:t>
            </a:r>
          </a:p>
          <a:p>
            <a:pPr lvl="1"/>
            <a:r>
              <a:rPr lang="en-US" dirty="0"/>
              <a:t>determining the impact of saturation on different resources. </a:t>
            </a:r>
          </a:p>
        </p:txBody>
      </p:sp>
      <p:sp>
        <p:nvSpPr>
          <p:cNvPr id="6" name="Content Placeholder 5">
            <a:extLst>
              <a:ext uri="{FF2B5EF4-FFF2-40B4-BE49-F238E27FC236}">
                <a16:creationId xmlns:a16="http://schemas.microsoft.com/office/drawing/2014/main" id="{042F4CBB-D209-4CE4-9D60-B6D85B3DEB0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Management of Resources</a:t>
            </a:r>
          </a:p>
        </p:txBody>
      </p:sp>
      <p:sp>
        <p:nvSpPr>
          <p:cNvPr id="2" name="Date Placeholder 1">
            <a:extLst>
              <a:ext uri="{FF2B5EF4-FFF2-40B4-BE49-F238E27FC236}">
                <a16:creationId xmlns:a16="http://schemas.microsoft.com/office/drawing/2014/main" id="{9C4BF52B-2252-4E62-A006-93A6290E6CE8}"/>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C6717DF7-FF34-4BC3-9A9E-904E9EB8FE89}"/>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661528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Useful mappings include:</a:t>
            </a:r>
          </a:p>
          <a:p>
            <a:pPr lvl="1"/>
            <a:r>
              <a:rPr lang="en-US" dirty="0"/>
              <a:t>the mapping of modules and runtime elements to each other—that is, the runtime elements that are created from each module; the modules that contain the code for each runtime element</a:t>
            </a:r>
          </a:p>
          <a:p>
            <a:pPr lvl="1"/>
            <a:r>
              <a:rPr lang="en-US" dirty="0"/>
              <a:t>the assignment of runtime elements to processors</a:t>
            </a:r>
          </a:p>
          <a:p>
            <a:pPr lvl="1"/>
            <a:r>
              <a:rPr lang="en-US" dirty="0"/>
              <a:t>the assignment of items in the data model to data stores</a:t>
            </a:r>
          </a:p>
          <a:p>
            <a:pPr lvl="1"/>
            <a:r>
              <a:rPr lang="en-US" dirty="0"/>
              <a:t>the mapping of modules and runtime elements to units of delivery </a:t>
            </a:r>
          </a:p>
        </p:txBody>
      </p:sp>
      <p:sp>
        <p:nvSpPr>
          <p:cNvPr id="6" name="Content Placeholder 5">
            <a:extLst>
              <a:ext uri="{FF2B5EF4-FFF2-40B4-BE49-F238E27FC236}">
                <a16:creationId xmlns:a16="http://schemas.microsoft.com/office/drawing/2014/main" id="{DB107355-9AE0-4CE6-BB3C-772A48B74B9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Mapping Among Architectural Elements</a:t>
            </a:r>
          </a:p>
        </p:txBody>
      </p:sp>
      <p:sp>
        <p:nvSpPr>
          <p:cNvPr id="2" name="Date Placeholder 1">
            <a:extLst>
              <a:ext uri="{FF2B5EF4-FFF2-40B4-BE49-F238E27FC236}">
                <a16:creationId xmlns:a16="http://schemas.microsoft.com/office/drawing/2014/main" id="{D756316F-9223-4BB3-ADF4-058A4819C8CC}"/>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FFC8D57F-043E-4EBD-A945-2E1880D0F029}"/>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257904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 decisions in the other categories have an associated binding time decision. Examples of such binding time decisions include:</a:t>
            </a:r>
          </a:p>
          <a:p>
            <a:pPr lvl="1"/>
            <a:r>
              <a:rPr lang="en-US" dirty="0"/>
              <a:t>For allocation of responsibilities, you can have build-time selection of modules via a parameterized build script. </a:t>
            </a:r>
          </a:p>
          <a:p>
            <a:pPr lvl="1"/>
            <a:r>
              <a:rPr lang="en-US" dirty="0"/>
              <a:t>For choice of coordination model, you can design run-time negotiation of protocols.</a:t>
            </a:r>
          </a:p>
          <a:p>
            <a:pPr lvl="1"/>
            <a:r>
              <a:rPr lang="en-US" dirty="0"/>
              <a:t>For resource management you can design a system to accept new peripheral devices plugged in at run-time.</a:t>
            </a:r>
          </a:p>
          <a:p>
            <a:pPr lvl="1"/>
            <a:r>
              <a:rPr lang="en-US" dirty="0"/>
              <a:t>For choice of technology, you can build an app-store for a smart phone that automatically downloads the appropriate version of the app.</a:t>
            </a:r>
          </a:p>
        </p:txBody>
      </p:sp>
      <p:sp>
        <p:nvSpPr>
          <p:cNvPr id="6" name="Content Placeholder 5">
            <a:extLst>
              <a:ext uri="{FF2B5EF4-FFF2-40B4-BE49-F238E27FC236}">
                <a16:creationId xmlns:a16="http://schemas.microsoft.com/office/drawing/2014/main" id="{49252D2B-58CC-4655-9D01-53B5D43C873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a:bodyPr>
          <a:lstStyle/>
          <a:p>
            <a:r>
              <a:rPr lang="en-US" dirty="0"/>
              <a:t>Binding Time</a:t>
            </a:r>
          </a:p>
        </p:txBody>
      </p:sp>
      <p:sp>
        <p:nvSpPr>
          <p:cNvPr id="2" name="Date Placeholder 1">
            <a:extLst>
              <a:ext uri="{FF2B5EF4-FFF2-40B4-BE49-F238E27FC236}">
                <a16:creationId xmlns:a16="http://schemas.microsoft.com/office/drawing/2014/main" id="{023EA0EB-9ACC-40D6-AC07-62BB85A3D970}"/>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70966C93-95AA-4DAE-8BD0-EA761C4446E8}"/>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9875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Choice of technology decisions involve:</a:t>
            </a:r>
          </a:p>
          <a:p>
            <a:pPr lvl="1"/>
            <a:r>
              <a:rPr lang="en-US" dirty="0"/>
              <a:t>deciding which technologies are available to realize the decisions made in the other categories</a:t>
            </a:r>
          </a:p>
          <a:p>
            <a:pPr lvl="1"/>
            <a:r>
              <a:rPr lang="en-US" dirty="0"/>
              <a:t>determining whether the tools to support this technology (IDEs, simulators, testing tools, etc.) are adequate</a:t>
            </a:r>
          </a:p>
          <a:p>
            <a:pPr lvl="1"/>
            <a:r>
              <a:rPr lang="en-US" dirty="0"/>
              <a:t>determining the extent of internal familiarity and external support for the technology (such as courses, tutorials, examples, availability of contractors)</a:t>
            </a:r>
          </a:p>
          <a:p>
            <a:pPr lvl="1"/>
            <a:r>
              <a:rPr lang="en-US" dirty="0"/>
              <a:t>determining the side effects of choosing a technology such as a required coordination model or constrained resource management opportunities</a:t>
            </a:r>
          </a:p>
          <a:p>
            <a:pPr lvl="1"/>
            <a:r>
              <a:rPr lang="en-US" dirty="0"/>
              <a:t>determining whether a new technology is compatible with the existing technology stack </a:t>
            </a:r>
          </a:p>
        </p:txBody>
      </p:sp>
      <p:sp>
        <p:nvSpPr>
          <p:cNvPr id="6" name="Content Placeholder 5">
            <a:extLst>
              <a:ext uri="{FF2B5EF4-FFF2-40B4-BE49-F238E27FC236}">
                <a16:creationId xmlns:a16="http://schemas.microsoft.com/office/drawing/2014/main" id="{233CED82-E681-4D50-A9C2-5261E2B488AC}"/>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a:bodyPr>
          <a:lstStyle/>
          <a:p>
            <a:r>
              <a:rPr lang="en-US" dirty="0"/>
              <a:t>Choice of Technology</a:t>
            </a:r>
          </a:p>
        </p:txBody>
      </p:sp>
      <p:sp>
        <p:nvSpPr>
          <p:cNvPr id="2" name="Date Placeholder 1">
            <a:extLst>
              <a:ext uri="{FF2B5EF4-FFF2-40B4-BE49-F238E27FC236}">
                <a16:creationId xmlns:a16="http://schemas.microsoft.com/office/drawing/2014/main" id="{96B7ABEC-13FB-4169-81F2-B3E8D4B1E807}"/>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4B3ADE7A-76D0-45F8-AB9B-7514B275E85A}"/>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2261030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Requirements for a system come in three categories.</a:t>
            </a:r>
          </a:p>
          <a:p>
            <a:pPr marL="971550" lvl="1" indent="-514350">
              <a:buFont typeface="+mj-lt"/>
              <a:buAutoNum type="arabicPeriod"/>
            </a:pPr>
            <a:r>
              <a:rPr lang="en-US" dirty="0"/>
              <a:t>Functional. These requirements are satisfied by including an appropriate set of responsibilities within the design.</a:t>
            </a:r>
          </a:p>
          <a:p>
            <a:pPr marL="971550" lvl="1" indent="-514350">
              <a:buFont typeface="+mj-lt"/>
              <a:buAutoNum type="arabicPeriod"/>
            </a:pPr>
            <a:r>
              <a:rPr lang="en-US" dirty="0"/>
              <a:t>Quality attribute. These requirements are satisfied by the structures and behaviors of the architecture.</a:t>
            </a:r>
          </a:p>
          <a:p>
            <a:pPr marL="971550" lvl="1" indent="-514350">
              <a:buFont typeface="+mj-lt"/>
              <a:buAutoNum type="arabicPeriod"/>
            </a:pPr>
            <a:r>
              <a:rPr lang="en-US" dirty="0"/>
              <a:t>Constraints. A constraint is a design decision that’s already been made.</a:t>
            </a:r>
          </a:p>
          <a:p>
            <a:r>
              <a:rPr lang="en-US" dirty="0"/>
              <a:t>To express a quality attribute requirement we use a quality attribute scenario.  The parts of the scenario are:</a:t>
            </a:r>
          </a:p>
          <a:p>
            <a:pPr marL="971550" lvl="1" indent="-514350">
              <a:buFont typeface="+mj-lt"/>
              <a:buAutoNum type="arabicPeriod"/>
            </a:pPr>
            <a:r>
              <a:rPr lang="en-US" dirty="0"/>
              <a:t>Source of stimulus. </a:t>
            </a:r>
          </a:p>
          <a:p>
            <a:pPr marL="971550" lvl="1" indent="-514350">
              <a:buFont typeface="+mj-lt"/>
              <a:buAutoNum type="arabicPeriod"/>
            </a:pPr>
            <a:r>
              <a:rPr lang="en-US" dirty="0"/>
              <a:t>Stimulus</a:t>
            </a:r>
          </a:p>
          <a:p>
            <a:pPr marL="971550" lvl="1" indent="-514350">
              <a:buFont typeface="+mj-lt"/>
              <a:buAutoNum type="arabicPeriod"/>
            </a:pPr>
            <a:r>
              <a:rPr lang="en-US" dirty="0"/>
              <a:t>Environment. </a:t>
            </a:r>
          </a:p>
          <a:p>
            <a:pPr marL="971550" lvl="1" indent="-514350">
              <a:buFont typeface="+mj-lt"/>
              <a:buAutoNum type="arabicPeriod"/>
            </a:pPr>
            <a:r>
              <a:rPr lang="en-US" dirty="0"/>
              <a:t>Artifact. </a:t>
            </a:r>
          </a:p>
          <a:p>
            <a:pPr marL="971550" lvl="1" indent="-514350">
              <a:buFont typeface="+mj-lt"/>
              <a:buAutoNum type="arabicPeriod"/>
            </a:pPr>
            <a:r>
              <a:rPr lang="en-US" dirty="0"/>
              <a:t>Response. </a:t>
            </a:r>
          </a:p>
          <a:p>
            <a:pPr marL="971550" lvl="1" indent="-514350">
              <a:buFont typeface="+mj-lt"/>
              <a:buAutoNum type="arabicPeriod"/>
            </a:pPr>
            <a:r>
              <a:rPr lang="en-US" dirty="0"/>
              <a:t>Response measure.  </a:t>
            </a:r>
          </a:p>
          <a:p>
            <a:endParaRPr lang="en-US" dirty="0"/>
          </a:p>
        </p:txBody>
      </p:sp>
      <p:sp>
        <p:nvSpPr>
          <p:cNvPr id="6" name="Content Placeholder 5">
            <a:extLst>
              <a:ext uri="{FF2B5EF4-FFF2-40B4-BE49-F238E27FC236}">
                <a16:creationId xmlns:a16="http://schemas.microsoft.com/office/drawing/2014/main" id="{FEAD0D9A-F1D3-4135-8296-77871894952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75D7200E-0F98-4DB0-BE4B-AE63D9B786BB}"/>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9906EEAD-398B-4188-8C4C-EC317B4E9D7C}"/>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An architectural tactic is a design decision that affects a quality attribute response. The focus of a tactic is on a single quality attribute response.  </a:t>
            </a:r>
          </a:p>
          <a:p>
            <a:pPr>
              <a:buFont typeface="Arial" pitchFamily="34" charset="0"/>
              <a:buChar char="•"/>
            </a:pPr>
            <a:r>
              <a:rPr lang="en-US" dirty="0"/>
              <a:t>Architectural patterns can be seen as “packages” of tactics.</a:t>
            </a:r>
          </a:p>
          <a:p>
            <a:pPr>
              <a:buFont typeface="Arial" pitchFamily="34" charset="0"/>
              <a:buChar char="•"/>
            </a:pPr>
            <a:r>
              <a:rPr lang="en-US" dirty="0"/>
              <a:t>The seven categories of architectural design decisions are:</a:t>
            </a:r>
          </a:p>
          <a:p>
            <a:pPr marL="971550" lvl="1" indent="-514350">
              <a:buFont typeface="+mj-lt"/>
              <a:buAutoNum type="arabicPeriod"/>
            </a:pPr>
            <a:r>
              <a:rPr lang="en-US" dirty="0"/>
              <a:t>Allocation of responsibilities</a:t>
            </a:r>
          </a:p>
          <a:p>
            <a:pPr marL="971550" lvl="1" indent="-514350">
              <a:buFont typeface="+mj-lt"/>
              <a:buAutoNum type="arabicPeriod"/>
            </a:pPr>
            <a:r>
              <a:rPr lang="en-US" dirty="0"/>
              <a:t>Coordination model</a:t>
            </a:r>
          </a:p>
          <a:p>
            <a:pPr marL="971550" lvl="1" indent="-514350">
              <a:buFont typeface="+mj-lt"/>
              <a:buAutoNum type="arabicPeriod"/>
            </a:pPr>
            <a:r>
              <a:rPr lang="en-US" dirty="0"/>
              <a:t>Data model</a:t>
            </a:r>
          </a:p>
          <a:p>
            <a:pPr marL="971550" lvl="1" indent="-514350">
              <a:buFont typeface="+mj-lt"/>
              <a:buAutoNum type="arabicPeriod"/>
            </a:pPr>
            <a:r>
              <a:rPr lang="en-US" dirty="0"/>
              <a:t>Management of resources</a:t>
            </a:r>
          </a:p>
          <a:p>
            <a:pPr marL="971550" lvl="1" indent="-514350">
              <a:buFont typeface="+mj-lt"/>
              <a:buAutoNum type="arabicPeriod"/>
            </a:pPr>
            <a:r>
              <a:rPr lang="en-US" dirty="0"/>
              <a:t>Mapping among architectural elements</a:t>
            </a:r>
          </a:p>
          <a:p>
            <a:pPr marL="971550" lvl="1" indent="-514350">
              <a:buFont typeface="+mj-lt"/>
              <a:buAutoNum type="arabicPeriod"/>
            </a:pPr>
            <a:r>
              <a:rPr lang="en-US" dirty="0"/>
              <a:t>Binding time decisions</a:t>
            </a:r>
          </a:p>
          <a:p>
            <a:pPr marL="971550" lvl="1" indent="-514350">
              <a:buFont typeface="+mj-lt"/>
              <a:buAutoNum type="arabicPeriod"/>
            </a:pPr>
            <a:r>
              <a:rPr lang="en-US" dirty="0"/>
              <a:t>Choice of technology</a:t>
            </a:r>
          </a:p>
          <a:p>
            <a:pPr marL="514350" indent="-514350">
              <a:buFont typeface="+mj-lt"/>
              <a:buAutoNum type="arabicPeriod"/>
            </a:pP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6"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F04FC7AD-B890-4FFB-A4C5-2C1175566290}"/>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7EE78159-6A6E-49A9-B2D6-1496CAAA6F3C}"/>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333975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600" dirty="0"/>
              <a:t>Architecture and Requirements</a:t>
            </a:r>
          </a:p>
          <a:p>
            <a:pPr>
              <a:buFont typeface="Arial" panose="020B0604020202020204" pitchFamily="34" charset="0"/>
              <a:buChar char="•"/>
            </a:pPr>
            <a:r>
              <a:rPr lang="en-US" sz="3600" dirty="0"/>
              <a:t>Functionality</a:t>
            </a:r>
          </a:p>
          <a:p>
            <a:pPr>
              <a:buFont typeface="Arial" panose="020B0604020202020204" pitchFamily="34" charset="0"/>
              <a:buChar char="•"/>
            </a:pPr>
            <a:r>
              <a:rPr lang="en-US" sz="3600" dirty="0"/>
              <a:t>Quality Attribute Considerations</a:t>
            </a:r>
          </a:p>
          <a:p>
            <a:pPr>
              <a:buFont typeface="Arial" panose="020B0604020202020204" pitchFamily="34" charset="0"/>
              <a:buChar char="•"/>
            </a:pPr>
            <a:r>
              <a:rPr lang="en-US" sz="3600" dirty="0"/>
              <a:t>Specifying Quality Attribute Requirements</a:t>
            </a:r>
          </a:p>
          <a:p>
            <a:pPr>
              <a:buFont typeface="Arial" panose="020B0604020202020204" pitchFamily="34" charset="0"/>
              <a:buChar char="•"/>
            </a:pPr>
            <a:r>
              <a:rPr lang="en-US" sz="3600" dirty="0"/>
              <a:t>Achieving Quality Attributes through Tactics</a:t>
            </a:r>
          </a:p>
          <a:p>
            <a:pPr>
              <a:buFont typeface="Arial" panose="020B0604020202020204" pitchFamily="34" charset="0"/>
              <a:buChar char="•"/>
            </a:pPr>
            <a:r>
              <a:rPr lang="en-US" sz="3600" dirty="0"/>
              <a:t>Guiding Quality Design Decisions</a:t>
            </a:r>
          </a:p>
        </p:txBody>
      </p:sp>
      <p:sp>
        <p:nvSpPr>
          <p:cNvPr id="4" name="Content Placeholder 3"/>
          <p:cNvSpPr>
            <a:spLocks noGrp="1"/>
          </p:cNvSpPr>
          <p:nvPr>
            <p:ph sz="quarter" idx="10"/>
          </p:nvPr>
        </p:nvSpPr>
        <p:spPr/>
        <p:txBody>
          <a:bodyPr/>
          <a:lstStyle/>
          <a:p>
            <a:r>
              <a:rPr lang="en-AU" dirty="0"/>
              <a:t>Understanding Quality Attributes</a:t>
            </a:r>
            <a:endParaRPr lang="en-US" dirty="0"/>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SEZG651/SSZG653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January 27, 2024</a:t>
            </a:r>
          </a:p>
        </p:txBody>
      </p:sp>
    </p:spTree>
    <p:extLst>
      <p:ext uri="{BB962C8B-B14F-4D97-AF65-F5344CB8AC3E}">
        <p14:creationId xmlns:p14="http://schemas.microsoft.com/office/powerpoint/2010/main" val="1987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System requirements can be categorized as:</a:t>
            </a:r>
          </a:p>
          <a:p>
            <a:pPr lvl="1"/>
            <a:r>
              <a:rPr lang="en-US" dirty="0"/>
              <a:t>Functional requirements.  These requirements state what the system must do, how it must behave or react to run-time stimuli.  </a:t>
            </a:r>
          </a:p>
          <a:p>
            <a:pPr lvl="1"/>
            <a:r>
              <a:rPr lang="en-US" dirty="0"/>
              <a:t>Quality attribute requirements. These requirements annotate (qualify) functional requirements. Qualification might be how fast the function must be performed, how resilient it must be to erroneous input, how easy the function is to learn, etc. </a:t>
            </a:r>
          </a:p>
          <a:p>
            <a:pPr lvl="1"/>
            <a:r>
              <a:rPr lang="en-US" dirty="0"/>
              <a:t>Constraints. A constraint is a design decision with zero degrees of freedom.  That is, it’s a design decision that has already been made for you.  </a:t>
            </a:r>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57DEBC7D-402D-4250-876C-011C3B838D0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Architecture and Requirements</a:t>
            </a:r>
          </a:p>
        </p:txBody>
      </p:sp>
      <p:sp>
        <p:nvSpPr>
          <p:cNvPr id="2" name="Date Placeholder 1">
            <a:extLst>
              <a:ext uri="{FF2B5EF4-FFF2-40B4-BE49-F238E27FC236}">
                <a16:creationId xmlns:a16="http://schemas.microsoft.com/office/drawing/2014/main" id="{FFD020C7-4950-4377-BE61-AB0EC45E5068}"/>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BE3EED22-7F5E-4626-8825-FC81C6D990B7}"/>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AB815F5-4A1F-42C2-A3E0-2E6B1924A8DF}"/>
              </a:ext>
            </a:extLst>
          </p:cNvPr>
          <p:cNvPicPr>
            <a:picLocks noGrp="1" noChangeAspect="1"/>
          </p:cNvPicPr>
          <p:nvPr>
            <p:ph idx="1"/>
          </p:nvPr>
        </p:nvPicPr>
        <p:blipFill>
          <a:blip r:embed="rId2" cstate="print"/>
          <a:stretch>
            <a:fillRect/>
          </a:stretch>
        </p:blipFill>
        <p:spPr>
          <a:xfrm>
            <a:off x="533400" y="1360118"/>
            <a:ext cx="7620000" cy="5106558"/>
          </a:xfrm>
          <a:prstGeom prst="rect">
            <a:avLst/>
          </a:prstGeom>
        </p:spPr>
      </p:pic>
      <p:sp>
        <p:nvSpPr>
          <p:cNvPr id="3" name="Content Placeholder 2">
            <a:extLst>
              <a:ext uri="{FF2B5EF4-FFF2-40B4-BE49-F238E27FC236}">
                <a16:creationId xmlns:a16="http://schemas.microsoft.com/office/drawing/2014/main" id="{034CD11D-34AC-4E3D-999B-35C415893807}"/>
              </a:ext>
            </a:extLst>
          </p:cNvPr>
          <p:cNvSpPr>
            <a:spLocks noGrp="1"/>
          </p:cNvSpPr>
          <p:nvPr>
            <p:ph sz="quarter" idx="10"/>
          </p:nvPr>
        </p:nvSpPr>
        <p:spPr/>
        <p:txBody>
          <a:bodyPr/>
          <a:lstStyle/>
          <a:p>
            <a:r>
              <a:rPr lang="en-IN" dirty="0"/>
              <a:t>Architectural Description</a:t>
            </a:r>
          </a:p>
        </p:txBody>
      </p:sp>
      <p:sp>
        <p:nvSpPr>
          <p:cNvPr id="4" name="Content Placeholder 3">
            <a:extLst>
              <a:ext uri="{FF2B5EF4-FFF2-40B4-BE49-F238E27FC236}">
                <a16:creationId xmlns:a16="http://schemas.microsoft.com/office/drawing/2014/main" id="{C9590372-9CA6-4722-9789-CD70F1ACB8B9}"/>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749F792A-A3D0-4386-8EDB-EF5D3F7999F6}"/>
              </a:ext>
            </a:extLst>
          </p:cNvPr>
          <p:cNvSpPr>
            <a:spLocks noGrp="1"/>
          </p:cNvSpPr>
          <p:nvPr>
            <p:ph type="dt" sz="half" idx="12"/>
          </p:nvPr>
        </p:nvSpPr>
        <p:spPr/>
        <p:txBody>
          <a:bodyPr/>
          <a:lstStyle/>
          <a:p>
            <a:r>
              <a:rPr lang="en-US"/>
              <a:t>January 27, 2024</a:t>
            </a:r>
          </a:p>
        </p:txBody>
      </p:sp>
      <p:sp>
        <p:nvSpPr>
          <p:cNvPr id="6" name="Footer Placeholder 5">
            <a:extLst>
              <a:ext uri="{FF2B5EF4-FFF2-40B4-BE49-F238E27FC236}">
                <a16:creationId xmlns:a16="http://schemas.microsoft.com/office/drawing/2014/main" id="{13A04A51-BBCA-40EC-9ACC-B410BA6DF6D4}"/>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B1677324-21BF-4075-8EEB-4920BF0D7E2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03872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Functionality is the ability of the system to do the work for which it was intended.  </a:t>
            </a:r>
          </a:p>
          <a:p>
            <a:pPr>
              <a:buFont typeface="Arial" pitchFamily="34" charset="0"/>
              <a:buChar char="•"/>
            </a:pPr>
            <a:r>
              <a:rPr lang="en-US" dirty="0"/>
              <a:t>Functionality has a strange relationship to architecture:</a:t>
            </a:r>
          </a:p>
          <a:p>
            <a:pPr lvl="1"/>
            <a:r>
              <a:rPr lang="en-US" dirty="0"/>
              <a:t>functionality does not determine architecture; given a set of required functionality, there is no end to the architectures you could create to satisfy that functionality</a:t>
            </a:r>
          </a:p>
          <a:p>
            <a:pPr lvl="1"/>
            <a:r>
              <a:rPr lang="en-US" dirty="0"/>
              <a:t>functionality and quality attributes are orthogonal</a:t>
            </a:r>
          </a:p>
        </p:txBody>
      </p:sp>
      <p:sp>
        <p:nvSpPr>
          <p:cNvPr id="6" name="Content Placeholder 5">
            <a:extLst>
              <a:ext uri="{FF2B5EF4-FFF2-40B4-BE49-F238E27FC236}">
                <a16:creationId xmlns:a16="http://schemas.microsoft.com/office/drawing/2014/main" id="{5E3A8C7A-5AFB-4D3D-B42B-4A66A70228E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Functionality </a:t>
            </a:r>
          </a:p>
        </p:txBody>
      </p:sp>
      <p:sp>
        <p:nvSpPr>
          <p:cNvPr id="2" name="Date Placeholder 1">
            <a:extLst>
              <a:ext uri="{FF2B5EF4-FFF2-40B4-BE49-F238E27FC236}">
                <a16:creationId xmlns:a16="http://schemas.microsoft.com/office/drawing/2014/main" id="{5F024564-AC37-4986-8FB3-6CD572290633}"/>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50A5F2EA-168B-4947-9E34-34EDE4D5CF8C}"/>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62641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If a functional requirement is "when the user presses the green button the Options dialog appears”:</a:t>
            </a:r>
          </a:p>
          <a:p>
            <a:pPr lvl="1"/>
            <a:r>
              <a:rPr lang="en-US" dirty="0"/>
              <a:t>a performance QA annotation might describe how quickly the dialog will appear; </a:t>
            </a:r>
          </a:p>
          <a:p>
            <a:pPr lvl="1"/>
            <a:r>
              <a:rPr lang="en-US" dirty="0"/>
              <a:t>an availability QA annotation might describe how often this function will fail, and how quickly it will be repaired; </a:t>
            </a:r>
          </a:p>
          <a:p>
            <a:pPr lvl="1"/>
            <a:r>
              <a:rPr lang="en-US" dirty="0"/>
              <a:t>a usability QA annotation might describe how easy it is to learn this function.</a:t>
            </a:r>
          </a:p>
          <a:p>
            <a:endParaRPr lang="en-US" dirty="0"/>
          </a:p>
        </p:txBody>
      </p:sp>
      <p:sp>
        <p:nvSpPr>
          <p:cNvPr id="6" name="Content Placeholder 5">
            <a:extLst>
              <a:ext uri="{FF2B5EF4-FFF2-40B4-BE49-F238E27FC236}">
                <a16:creationId xmlns:a16="http://schemas.microsoft.com/office/drawing/2014/main" id="{A1C69E6A-8712-4463-86B3-29596037C6C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B092E4CE-AE03-4DF2-8C86-BD26DABFA006}"/>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7CA892DD-1421-4F2E-8BA5-F62F34103394}"/>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64527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There are three problems with previous discussions of quality attributes: </a:t>
            </a:r>
          </a:p>
          <a:p>
            <a:pPr marL="514350" lvl="0" indent="-514350">
              <a:buFont typeface="+mj-lt"/>
              <a:buAutoNum type="arabicPeriod"/>
            </a:pPr>
            <a:r>
              <a:rPr lang="en-US" sz="2800" dirty="0"/>
              <a:t>The definitions provided for an attribute are not testable. It is meaningless to say that a system will be “modifiable”. </a:t>
            </a:r>
          </a:p>
          <a:p>
            <a:pPr marL="514350" lvl="0" indent="-514350">
              <a:buFont typeface="+mj-lt"/>
              <a:buAutoNum type="arabicPeriod"/>
            </a:pPr>
            <a:r>
              <a:rPr lang="en-US" sz="2800" dirty="0"/>
              <a:t>Endless time is wasted on arguing over which quality a concern belongs to. Is a system failure due to a denial of service attack an aspect of availability, performance, security, or usability? </a:t>
            </a:r>
          </a:p>
          <a:p>
            <a:pPr marL="514350" lvl="0" indent="-514350">
              <a:buFont typeface="+mj-lt"/>
              <a:buAutoNum type="arabicPeriod"/>
            </a:pPr>
            <a:r>
              <a:rPr lang="en-US" sz="2800" dirty="0"/>
              <a:t>Each attribute community has developed its own vocabulary.</a:t>
            </a:r>
          </a:p>
        </p:txBody>
      </p:sp>
      <p:sp>
        <p:nvSpPr>
          <p:cNvPr id="6" name="Content Placeholder 5">
            <a:extLst>
              <a:ext uri="{FF2B5EF4-FFF2-40B4-BE49-F238E27FC236}">
                <a16:creationId xmlns:a16="http://schemas.microsoft.com/office/drawing/2014/main" id="{D9645928-AE9A-4F3E-B38F-AAD3ABCD213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5E354247-5FE8-47E9-90AE-8D613AE03A6A}"/>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AF8CCE2B-6D7B-40CA-9804-42D759F6D914}"/>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69597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800" dirty="0"/>
              <a:t>A solution to the first two of these problems (untestable definitions and overlapping concerns) is to use </a:t>
            </a:r>
            <a:r>
              <a:rPr lang="en-US" sz="2800" i="1" dirty="0"/>
              <a:t>quality attribute scenarios</a:t>
            </a:r>
            <a:r>
              <a:rPr lang="en-US" sz="2800" dirty="0"/>
              <a:t> as a means of characterizing quality attributes.</a:t>
            </a:r>
          </a:p>
          <a:p>
            <a:pPr>
              <a:buFont typeface="Arial" pitchFamily="34" charset="0"/>
              <a:buChar char="•"/>
            </a:pPr>
            <a:r>
              <a:rPr lang="en-US" sz="2800" dirty="0"/>
              <a:t>A solution to the third problem is to provide a discussion of each attribute—concentrating on its underlying concerns—to illustrate the concepts that are fundamental to that attribute community.</a:t>
            </a:r>
          </a:p>
          <a:p>
            <a:pPr>
              <a:buFont typeface="Arial" pitchFamily="34" charset="0"/>
              <a:buChar char="•"/>
            </a:pPr>
            <a:endParaRPr lang="en-US" sz="2800" dirty="0"/>
          </a:p>
        </p:txBody>
      </p:sp>
      <p:sp>
        <p:nvSpPr>
          <p:cNvPr id="6" name="Content Placeholder 5">
            <a:extLst>
              <a:ext uri="{FF2B5EF4-FFF2-40B4-BE49-F238E27FC236}">
                <a16:creationId xmlns:a16="http://schemas.microsoft.com/office/drawing/2014/main" id="{40ADE707-9F5B-459A-8989-241CFB6EA5F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FD2AFE82-0213-4348-8105-77FC16445CAD}"/>
              </a:ext>
            </a:extLst>
          </p:cNvPr>
          <p:cNvSpPr>
            <a:spLocks noGrp="1"/>
          </p:cNvSpPr>
          <p:nvPr>
            <p:ph type="dt" sz="half" idx="12"/>
          </p:nvPr>
        </p:nvSpPr>
        <p:spPr/>
        <p:txBody>
          <a:bodyPr/>
          <a:lstStyle/>
          <a:p>
            <a:r>
              <a:rPr lang="en-US"/>
              <a:t>January 27, 2024</a:t>
            </a:r>
          </a:p>
        </p:txBody>
      </p:sp>
      <p:sp>
        <p:nvSpPr>
          <p:cNvPr id="5" name="Slide Number Placeholder 4">
            <a:extLst>
              <a:ext uri="{FF2B5EF4-FFF2-40B4-BE49-F238E27FC236}">
                <a16:creationId xmlns:a16="http://schemas.microsoft.com/office/drawing/2014/main" id="{9F0CDF3F-3441-4F62-8069-E80BE69B1449}"/>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68774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5E7270EECA3B4590EA796146CEF107" ma:contentTypeVersion="8" ma:contentTypeDescription="Create a new document." ma:contentTypeScope="" ma:versionID="d3b935ce6ea37b55a0118c75816b0135">
  <xsd:schema xmlns:xsd="http://www.w3.org/2001/XMLSchema" xmlns:xs="http://www.w3.org/2001/XMLSchema" xmlns:p="http://schemas.microsoft.com/office/2006/metadata/properties" xmlns:ns2="dc7f2d29-e4a3-434f-906a-70b1fc2df21c" targetNamespace="http://schemas.microsoft.com/office/2006/metadata/properties" ma:root="true" ma:fieldsID="75bf0fe26b728771c9022205cdc03572" ns2:_="">
    <xsd:import namespace="dc7f2d29-e4a3-434f-906a-70b1fc2df2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7f2d29-e4a3-434f-906a-70b1fc2df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502ED39-0851-43D0-BA5C-9D6839E25B26}"/>
</file>

<file path=customXml/itemProps2.xml><?xml version="1.0" encoding="utf-8"?>
<ds:datastoreItem xmlns:ds="http://schemas.openxmlformats.org/officeDocument/2006/customXml" ds:itemID="{33274341-7AEB-4685-8322-E3CFB2C12EE6}"/>
</file>

<file path=customXml/itemProps3.xml><?xml version="1.0" encoding="utf-8"?>
<ds:datastoreItem xmlns:ds="http://schemas.openxmlformats.org/officeDocument/2006/customXml" ds:itemID="{7FFF419C-F3D8-463A-847C-28A0D7503F8C}"/>
</file>

<file path=docProps/app.xml><?xml version="1.0" encoding="utf-8"?>
<Properties xmlns="http://schemas.openxmlformats.org/officeDocument/2006/extended-properties" xmlns:vt="http://schemas.openxmlformats.org/officeDocument/2006/docPropsVTypes">
  <Template/>
  <TotalTime>1050</TotalTime>
  <Words>1891</Words>
  <Application>Microsoft Office PowerPoint</Application>
  <PresentationFormat>On-screen Show (4:3)</PresentationFormat>
  <Paragraphs>216</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Understanding Quality Attributes Module 2 – L1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78</cp:revision>
  <dcterms:created xsi:type="dcterms:W3CDTF">2011-09-14T09:42:05Z</dcterms:created>
  <dcterms:modified xsi:type="dcterms:W3CDTF">2024-01-26T15:36:20Z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0x010100EF5E7270EECA3B4590EA796146CEF107</vt:lpwstr>
  </property>
</Properties>
</file>