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4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05/02/2024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xmlns=""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xmlns="" id="{A389C1E6-9A33-4660-8215-AD7CFB9E25A2}"/>
              </a:ext>
            </a:extLst>
          </p:cNvPr>
          <p:cNvSpPr>
            <a:spLocks noGrp="1"/>
          </p:cNvSpPr>
          <p:nvPr>
            <p:ph type="dt" sz="half" idx="10"/>
          </p:nvPr>
        </p:nvSpPr>
        <p:spPr/>
        <p:txBody>
          <a:bodyPr/>
          <a:lstStyle/>
          <a:p>
            <a:r>
              <a:rPr lang="en-US" smtClean="0"/>
              <a:t>February 5, 2024</a:t>
            </a:r>
            <a:endParaRPr lang="en-US"/>
          </a:p>
        </p:txBody>
      </p:sp>
      <p:sp>
        <p:nvSpPr>
          <p:cNvPr id="3" name="Footer Placeholder 2">
            <a:extLst>
              <a:ext uri="{FF2B5EF4-FFF2-40B4-BE49-F238E27FC236}">
                <a16:creationId xmlns:a16="http://schemas.microsoft.com/office/drawing/2014/main" xmlns=""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xmlns=""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smtClean="0"/>
              <a:t>February 5, 2024</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2951061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xmlns="" val="260355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xmlns="" id="{EF140E3B-903D-44FF-B76A-1A74F8CAA9C3}"/>
              </a:ext>
            </a:extLst>
          </p:cNvPr>
          <p:cNvSpPr>
            <a:spLocks noGrp="1"/>
          </p:cNvSpPr>
          <p:nvPr>
            <p:ph type="dt" sz="half" idx="14"/>
          </p:nvPr>
        </p:nvSpPr>
        <p:spPr/>
        <p:txBody>
          <a:bodyPr/>
          <a:lstStyle/>
          <a:p>
            <a:r>
              <a:rPr lang="en-US" smtClean="0"/>
              <a:t>February 5, 2024</a:t>
            </a:r>
            <a:endParaRPr lang="en-US"/>
          </a:p>
        </p:txBody>
      </p:sp>
      <p:sp>
        <p:nvSpPr>
          <p:cNvPr id="13" name="Footer Placeholder 12">
            <a:extLst>
              <a:ext uri="{FF2B5EF4-FFF2-40B4-BE49-F238E27FC236}">
                <a16:creationId xmlns:a16="http://schemas.microsoft.com/office/drawing/2014/main" xmlns=""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xmlns=""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xmlns="" id="{FF33449E-F921-4097-ACEB-2539608ECFE2}"/>
              </a:ext>
            </a:extLst>
          </p:cNvPr>
          <p:cNvSpPr>
            <a:spLocks noGrp="1"/>
          </p:cNvSpPr>
          <p:nvPr>
            <p:ph type="dt" sz="half" idx="11"/>
          </p:nvPr>
        </p:nvSpPr>
        <p:spPr/>
        <p:txBody>
          <a:bodyPr/>
          <a:lstStyle/>
          <a:p>
            <a:r>
              <a:rPr lang="en-US" smtClean="0"/>
              <a:t>February 5, 2024</a:t>
            </a:r>
            <a:endParaRPr lang="en-US" dirty="0"/>
          </a:p>
        </p:txBody>
      </p:sp>
      <p:sp>
        <p:nvSpPr>
          <p:cNvPr id="3" name="Footer Placeholder 2">
            <a:extLst>
              <a:ext uri="{FF2B5EF4-FFF2-40B4-BE49-F238E27FC236}">
                <a16:creationId xmlns:a16="http://schemas.microsoft.com/office/drawing/2014/main" xmlns=""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xmlns=""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xmlns=""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r>
              <a:rPr lang="en-US" smtClean="0"/>
              <a:t>February 5, 2024</a:t>
            </a:r>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6ED4B0F8-D031-4A9E-92CA-E8B9C130C62F}"/>
              </a:ext>
            </a:extLst>
          </p:cNvPr>
          <p:cNvSpPr>
            <a:spLocks noGrp="1"/>
          </p:cNvSpPr>
          <p:nvPr>
            <p:ph type="dt" sz="half" idx="11"/>
          </p:nvPr>
        </p:nvSpPr>
        <p:spPr/>
        <p:txBody>
          <a:bodyPr/>
          <a:lstStyle/>
          <a:p>
            <a:r>
              <a:rPr lang="en-US" smtClean="0"/>
              <a:t>February 5, 2024</a:t>
            </a:r>
            <a:endParaRPr lang="en-US"/>
          </a:p>
        </p:txBody>
      </p:sp>
      <p:sp>
        <p:nvSpPr>
          <p:cNvPr id="5" name="Footer Placeholder 4">
            <a:extLst>
              <a:ext uri="{FF2B5EF4-FFF2-40B4-BE49-F238E27FC236}">
                <a16:creationId xmlns:a16="http://schemas.microsoft.com/office/drawing/2014/main" xmlns=""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xmlns=""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445DD9E3-F004-45EE-BC53-8795F8E8816A}"/>
              </a:ext>
            </a:extLst>
          </p:cNvPr>
          <p:cNvSpPr>
            <a:spLocks noGrp="1"/>
          </p:cNvSpPr>
          <p:nvPr>
            <p:ph type="dt" sz="half" idx="11"/>
          </p:nvPr>
        </p:nvSpPr>
        <p:spPr/>
        <p:txBody>
          <a:bodyPr/>
          <a:lstStyle/>
          <a:p>
            <a:r>
              <a:rPr lang="en-US" smtClean="0"/>
              <a:t>February 5, 2024</a:t>
            </a:r>
            <a:endParaRPr lang="en-US"/>
          </a:p>
        </p:txBody>
      </p:sp>
      <p:sp>
        <p:nvSpPr>
          <p:cNvPr id="3" name="Footer Placeholder 2">
            <a:extLst>
              <a:ext uri="{FF2B5EF4-FFF2-40B4-BE49-F238E27FC236}">
                <a16:creationId xmlns:a16="http://schemas.microsoft.com/office/drawing/2014/main" xmlns=""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xmlns=""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xmlns="" id="{0074CF8A-883F-4144-AB15-923DF648E0CE}"/>
              </a:ext>
            </a:extLst>
          </p:cNvPr>
          <p:cNvSpPr>
            <a:spLocks noGrp="1"/>
          </p:cNvSpPr>
          <p:nvPr>
            <p:ph type="dt" sz="half" idx="14"/>
          </p:nvPr>
        </p:nvSpPr>
        <p:spPr/>
        <p:txBody>
          <a:bodyPr/>
          <a:lstStyle/>
          <a:p>
            <a:r>
              <a:rPr lang="en-US" smtClean="0"/>
              <a:t>February 5, 2024</a:t>
            </a:r>
            <a:endParaRPr lang="en-US"/>
          </a:p>
        </p:txBody>
      </p:sp>
      <p:sp>
        <p:nvSpPr>
          <p:cNvPr id="5" name="Footer Placeholder 4">
            <a:extLst>
              <a:ext uri="{FF2B5EF4-FFF2-40B4-BE49-F238E27FC236}">
                <a16:creationId xmlns:a16="http://schemas.microsoft.com/office/drawing/2014/main" xmlns=""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xmlns=""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xmlns="" id="{FB6E1B0A-851E-4A0C-B89D-3CC106FF0C5B}"/>
              </a:ext>
            </a:extLst>
          </p:cNvPr>
          <p:cNvSpPr>
            <a:spLocks noGrp="1"/>
          </p:cNvSpPr>
          <p:nvPr>
            <p:ph type="dt" sz="half" idx="11"/>
          </p:nvPr>
        </p:nvSpPr>
        <p:spPr/>
        <p:txBody>
          <a:bodyPr/>
          <a:lstStyle/>
          <a:p>
            <a:r>
              <a:rPr lang="en-US" smtClean="0"/>
              <a:t>February 5, 2024</a:t>
            </a:r>
            <a:endParaRPr lang="en-US"/>
          </a:p>
        </p:txBody>
      </p:sp>
      <p:sp>
        <p:nvSpPr>
          <p:cNvPr id="17" name="Footer Placeholder 16">
            <a:extLst>
              <a:ext uri="{FF2B5EF4-FFF2-40B4-BE49-F238E27FC236}">
                <a16:creationId xmlns:a16="http://schemas.microsoft.com/office/drawing/2014/main" xmlns=""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xmlns=""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smtClean="0"/>
              <a:t>February 5, 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IN" dirty="0"/>
          </a:p>
        </p:txBody>
      </p:sp>
      <p:sp>
        <p:nvSpPr>
          <p:cNvPr id="3" name="Date Placeholder 2"/>
          <p:cNvSpPr>
            <a:spLocks noGrp="1"/>
          </p:cNvSpPr>
          <p:nvPr>
            <p:ph type="dt" sz="half" idx="10"/>
          </p:nvPr>
        </p:nvSpPr>
        <p:spPr/>
        <p:txBody>
          <a:bodyPr/>
          <a:lstStyle/>
          <a:p>
            <a:r>
              <a:rPr lang="en-US" smtClean="0"/>
              <a:t>February 5, 2024</a:t>
            </a:r>
            <a:endParaRPr lang="en-US"/>
          </a:p>
        </p:txBody>
      </p:sp>
      <p:sp>
        <p:nvSpPr>
          <p:cNvPr id="4" name="Footer Placeholder 3"/>
          <p:cNvSpPr>
            <a:spLocks noGrp="1"/>
          </p:cNvSpPr>
          <p:nvPr>
            <p:ph type="ftr" sz="quarter" idx="11"/>
          </p:nvPr>
        </p:nvSpPr>
        <p:spPr/>
        <p:txBody>
          <a:bodyPr/>
          <a:lstStyle/>
          <a:p>
            <a:r>
              <a:rPr lang="en-US" smtClean="0"/>
              <a:t>SSZG653 Software Architectures</a:t>
            </a:r>
            <a:endParaRPr lang="en-US"/>
          </a:p>
        </p:txBody>
      </p:sp>
      <p:sp>
        <p:nvSpPr>
          <p:cNvPr id="5" name="Slide Number Placeholder 4"/>
          <p:cNvSpPr>
            <a:spLocks noGrp="1"/>
          </p:cNvSpPr>
          <p:nvPr>
            <p:ph type="sldNum" sz="quarter" idx="12"/>
          </p:nvPr>
        </p:nvSpPr>
        <p:spPr/>
        <p:txBody>
          <a:bodyPr/>
          <a:lstStyle/>
          <a:p>
            <a:fld id="{BC8D7E44-7D4F-4942-A8C9-2DF6BF8399E8}" type="slidenum">
              <a:rPr lang="en-US" smtClean="0"/>
              <a:pPr/>
              <a:t>1</a:t>
            </a:fld>
            <a:endParaRPr lang="en-US" dirty="0"/>
          </a:p>
        </p:txBody>
      </p:sp>
      <p:sp>
        <p:nvSpPr>
          <p:cNvPr id="6" name="Content Placeholder 5"/>
          <p:cNvSpPr txBox="1">
            <a:spLocks/>
          </p:cNvSpPr>
          <p:nvPr/>
        </p:nvSpPr>
        <p:spPr>
          <a:xfrm>
            <a:off x="2357422" y="5072074"/>
            <a:ext cx="6019800" cy="533400"/>
          </a:xfrm>
          <a:prstGeom prst="rect">
            <a:avLst/>
          </a:prstGeom>
        </p:spPr>
        <p:txBody>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err="1" smtClean="0">
                <a:solidFill>
                  <a:schemeClr val="bg1"/>
                </a:solidFill>
                <a:latin typeface="Arial" pitchFamily="34" charset="0"/>
                <a:cs typeface="Arial" pitchFamily="34" charset="0"/>
              </a:rPr>
              <a:t>Harvinder</a:t>
            </a:r>
            <a:r>
              <a:rPr lang="en-US" dirty="0" smtClean="0">
                <a:solidFill>
                  <a:schemeClr val="bg1"/>
                </a:solidFill>
                <a:latin typeface="Arial" pitchFamily="34" charset="0"/>
                <a:cs typeface="Arial" pitchFamily="34" charset="0"/>
              </a:rPr>
              <a:t> S </a:t>
            </a:r>
            <a:r>
              <a:rPr lang="en-US" dirty="0" err="1" smtClean="0">
                <a:solidFill>
                  <a:schemeClr val="bg1"/>
                </a:solidFill>
                <a:latin typeface="Arial" pitchFamily="34" charset="0"/>
                <a:cs typeface="Arial" pitchFamily="34" charset="0"/>
              </a:rPr>
              <a:t>Jabbal</a:t>
            </a:r>
            <a:r>
              <a:rPr lang="en-US" dirty="0" smtClean="0">
                <a:solidFill>
                  <a:schemeClr val="bg1"/>
                </a:solidFill>
                <a:latin typeface="Arial" pitchFamily="34" charset="0"/>
                <a:cs typeface="Arial" pitchFamily="34" charset="0"/>
              </a:rPr>
              <a:t> </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solidFill>
                  <a:schemeClr val="bg1"/>
                </a:solidFill>
                <a:latin typeface="Arial" pitchFamily="34" charset="0"/>
                <a:cs typeface="Arial" pitchFamily="34" charset="0"/>
              </a:rPr>
              <a:t>CSIS, Work Integrated Learning Programs</a:t>
            </a:r>
            <a:endParaRPr lang="en-US"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r>
              <a:rPr lang="en-US" smtClean="0"/>
              <a:t>February 5, 2024</a:t>
            </a:r>
            <a:endParaRPr lang="en-US"/>
          </a:p>
        </p:txBody>
      </p:sp>
      <p:sp>
        <p:nvSpPr>
          <p:cNvPr id="4" name="Footer Placeholder 3"/>
          <p:cNvSpPr>
            <a:spLocks noGrp="1"/>
          </p:cNvSpPr>
          <p:nvPr>
            <p:ph type="ftr" sz="quarter" idx="11"/>
          </p:nvPr>
        </p:nvSpPr>
        <p:spPr/>
        <p:txBody>
          <a:bodyPr/>
          <a:lstStyle/>
          <a:p>
            <a:r>
              <a:rPr lang="en-US" smtClean="0"/>
              <a:t>SSZG653 Software Architectures</a:t>
            </a:r>
            <a:endParaRPr lang="en-US"/>
          </a:p>
        </p:txBody>
      </p:sp>
      <p:sp>
        <p:nvSpPr>
          <p:cNvPr id="5" name="Slide Number Placeholder 4"/>
          <p:cNvSpPr>
            <a:spLocks noGrp="1"/>
          </p:cNvSpPr>
          <p:nvPr>
            <p:ph type="sldNum" sz="quarter" idx="12"/>
          </p:nvPr>
        </p:nvSpPr>
        <p:spPr/>
        <p:txBody>
          <a:bodyPr/>
          <a:lstStyle/>
          <a:p>
            <a:fld id="{BC8D7E44-7D4F-4942-A8C9-2DF6BF8399E8}" type="slidenum">
              <a:rPr lang="en-US" smtClean="0"/>
              <a:pPr/>
              <a:t>‹#›</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38575"/>
            <a:ext cx="9144000" cy="4525963"/>
          </a:xfrm>
        </p:spPr>
        <p:txBody>
          <a:bodyPr>
            <a:noAutofit/>
          </a:bodyPr>
          <a:lstStyle/>
          <a:p>
            <a:pPr lvl="0">
              <a:buFont typeface="Arial" panose="020B0604020202020204" pitchFamily="34" charset="0"/>
              <a:buChar char="•"/>
            </a:pPr>
            <a:r>
              <a:rPr lang="en-US" sz="2500" dirty="0"/>
              <a:t>Detect Intrusion: compare network traffic or service request patterns </a:t>
            </a:r>
            <a:r>
              <a:rPr lang="en-US" sz="2500" i="1" dirty="0"/>
              <a:t>within</a:t>
            </a:r>
            <a:r>
              <a:rPr lang="en-US" sz="2500" dirty="0"/>
              <a:t> a system to a set of signatures or known patterns of malicious behavior stored in a database. </a:t>
            </a:r>
          </a:p>
          <a:p>
            <a:pPr lvl="0">
              <a:buFont typeface="Arial" panose="020B0604020202020204" pitchFamily="34" charset="0"/>
              <a:buChar char="•"/>
            </a:pPr>
            <a:r>
              <a:rPr lang="en-US" sz="2500" dirty="0"/>
              <a:t>Detect Service Denial: comparison of the pattern or signature of network traffic </a:t>
            </a:r>
            <a:r>
              <a:rPr lang="en-US" sz="2500" i="1" dirty="0"/>
              <a:t>coming</a:t>
            </a:r>
            <a:r>
              <a:rPr lang="en-US" sz="2500" dirty="0"/>
              <a:t> </a:t>
            </a:r>
            <a:r>
              <a:rPr lang="en-US" sz="2500" i="1" dirty="0"/>
              <a:t>into</a:t>
            </a:r>
            <a:r>
              <a:rPr lang="en-US" sz="2500" dirty="0"/>
              <a:t> a system to historic profiles of known Denial of Service (</a:t>
            </a:r>
            <a:r>
              <a:rPr lang="en-US" sz="2500" dirty="0" err="1"/>
              <a:t>DoS</a:t>
            </a:r>
            <a:r>
              <a:rPr lang="en-US" sz="2500" dirty="0"/>
              <a:t>) attacks.</a:t>
            </a:r>
          </a:p>
          <a:p>
            <a:pPr lvl="0">
              <a:buFont typeface="Arial" panose="020B0604020202020204" pitchFamily="34" charset="0"/>
              <a:buChar char="•"/>
            </a:pPr>
            <a:r>
              <a:rPr lang="en-US" sz="2500" dirty="0"/>
              <a:t>Verify Message Integrity: use techniques such as checksums or hash values to verify the integrity of messages, resource files, deployment files, and configuration files. </a:t>
            </a:r>
          </a:p>
          <a:p>
            <a:pPr lvl="0">
              <a:buFont typeface="Arial" panose="020B0604020202020204" pitchFamily="34" charset="0"/>
              <a:buChar char="•"/>
            </a:pPr>
            <a:r>
              <a:rPr lang="en-US" sz="2500" dirty="0"/>
              <a:t>Detect Message Delay: checking the time that it takes to deliver a message, it is possible to detect suspicious timing behavior.</a:t>
            </a:r>
          </a:p>
        </p:txBody>
      </p:sp>
      <p:sp>
        <p:nvSpPr>
          <p:cNvPr id="4" name="Footer Placeholder 3"/>
          <p:cNvSpPr>
            <a:spLocks noGrp="1"/>
          </p:cNvSpPr>
          <p:nvPr>
            <p:ph type="ftr" sz="quarter" idx="13"/>
          </p:nvPr>
        </p:nvSpPr>
        <p:spPr/>
        <p:txBody>
          <a:bodyPr/>
          <a:lstStyle/>
          <a:p>
            <a:r>
              <a:rPr lang="en-AU" dirty="0"/>
              <a:t>SSZG653 Software Architectures</a:t>
            </a:r>
          </a:p>
        </p:txBody>
      </p:sp>
      <p:sp>
        <p:nvSpPr>
          <p:cNvPr id="5" name="Date Placeholder 4">
            <a:extLst>
              <a:ext uri="{FF2B5EF4-FFF2-40B4-BE49-F238E27FC236}">
                <a16:creationId xmlns:a16="http://schemas.microsoft.com/office/drawing/2014/main" xmlns="" id="{C956797A-AB71-450C-B5C2-78B9A3C0F1AA}"/>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B76E8FE6-D83F-4644-A41F-3632F65DF7E8}"/>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xmlns="" id="{EA1410C0-6266-54E4-6218-A86AD39DB839}"/>
              </a:ext>
            </a:extLst>
          </p:cNvPr>
          <p:cNvSpPr>
            <a:spLocks noGrp="1"/>
          </p:cNvSpPr>
          <p:nvPr>
            <p:ph sz="quarter" idx="10"/>
          </p:nvPr>
        </p:nvSpPr>
        <p:spPr>
          <a:xfrm>
            <a:off x="304800" y="152400"/>
            <a:ext cx="6324600" cy="1143000"/>
          </a:xfrm>
        </p:spPr>
        <p:txBody>
          <a:bodyPr>
            <a:normAutofit/>
          </a:bodyPr>
          <a:lstStyle/>
          <a:p>
            <a:r>
              <a:rPr lang="en-US" dirty="0"/>
              <a:t>Detect Attacks</a:t>
            </a:r>
          </a:p>
        </p:txBody>
      </p:sp>
    </p:spTree>
    <p:extLst>
      <p:ext uri="{BB962C8B-B14F-4D97-AF65-F5344CB8AC3E}">
        <p14:creationId xmlns:p14="http://schemas.microsoft.com/office/powerpoint/2010/main" xmlns="" val="260188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Identify Actors: identify the source of any external input to the system. </a:t>
            </a:r>
          </a:p>
          <a:p>
            <a:pPr lvl="0">
              <a:buFont typeface="Arial" panose="020B0604020202020204" pitchFamily="34" charset="0"/>
              <a:buChar char="•"/>
            </a:pPr>
            <a:r>
              <a:rPr lang="en-US" dirty="0"/>
              <a:t>Authenticate Actors: ensure that an actor (user or a remote computer) is actually who or what it purports to be.</a:t>
            </a:r>
          </a:p>
          <a:p>
            <a:pPr lvl="0">
              <a:buFont typeface="Arial" panose="020B0604020202020204" pitchFamily="34" charset="0"/>
              <a:buChar char="•"/>
            </a:pPr>
            <a:r>
              <a:rPr lang="en-US" dirty="0"/>
              <a:t>Authorize Actors: ensuring that an authenticated actor has the rights to access and modify either data or services. </a:t>
            </a:r>
          </a:p>
          <a:p>
            <a:pPr lvl="0">
              <a:buFont typeface="Arial" panose="020B0604020202020204" pitchFamily="34" charset="0"/>
              <a:buChar char="•"/>
            </a:pPr>
            <a:r>
              <a:rPr lang="en-US" dirty="0"/>
              <a:t>Limit Access: limiting access to resources such as memory, network connections, or access points.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83124B09-2153-41C7-B0B1-762AA2E72472}"/>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F9909BBC-CC3C-4888-9D3D-FD6AA11C9988}"/>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xmlns="" id="{92130863-2512-F3E9-1CE1-87905A70A1DC}"/>
              </a:ext>
            </a:extLst>
          </p:cNvPr>
          <p:cNvSpPr>
            <a:spLocks noGrp="1"/>
          </p:cNvSpPr>
          <p:nvPr>
            <p:ph sz="quarter" idx="10"/>
          </p:nvPr>
        </p:nvSpPr>
        <p:spPr>
          <a:xfrm>
            <a:off x="304800" y="152400"/>
            <a:ext cx="6324600" cy="1143000"/>
          </a:xfrm>
        </p:spPr>
        <p:txBody>
          <a:bodyPr>
            <a:normAutofit/>
          </a:bodyPr>
          <a:lstStyle/>
          <a:p>
            <a:r>
              <a:rPr lang="en-US" dirty="0"/>
              <a:t>Resist Attacks</a:t>
            </a:r>
          </a:p>
        </p:txBody>
      </p:sp>
    </p:spTree>
    <p:extLst>
      <p:ext uri="{BB962C8B-B14F-4D97-AF65-F5344CB8AC3E}">
        <p14:creationId xmlns:p14="http://schemas.microsoft.com/office/powerpoint/2010/main" xmlns="" val="699638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Limit Exposure: minimize the attack surface of a system by having the fewest possible number of access points.</a:t>
            </a:r>
          </a:p>
          <a:p>
            <a:pPr>
              <a:buFont typeface="Arial" panose="020B0604020202020204" pitchFamily="34" charset="0"/>
              <a:buChar char="•"/>
            </a:pPr>
            <a:r>
              <a:rPr lang="en-US" dirty="0"/>
              <a:t>Encrypt Data: apply some form of encryption to data and to communication.</a:t>
            </a:r>
          </a:p>
          <a:p>
            <a:pPr>
              <a:buFont typeface="Arial" panose="020B0604020202020204" pitchFamily="34" charset="0"/>
              <a:buChar char="•"/>
            </a:pPr>
            <a:r>
              <a:rPr lang="en-US" dirty="0"/>
              <a:t>Separate Entities: can be done through physical separation on different servers attached to different networks, the use of virtual machines, or an “air gap”.</a:t>
            </a:r>
          </a:p>
          <a:p>
            <a:pPr>
              <a:buFont typeface="Arial" panose="020B0604020202020204" pitchFamily="34" charset="0"/>
              <a:buChar char="•"/>
            </a:pPr>
            <a:r>
              <a:rPr lang="en-US" dirty="0"/>
              <a:t>Change Default Settings: Force the user to change settings assigned by default.</a:t>
            </a:r>
          </a:p>
          <a:p>
            <a:pPr lvl="0">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48078FD5-A594-487C-86C1-40AFC642C115}"/>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95F43F2E-723F-441F-8ECE-2863904DB752}"/>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xmlns="" id="{0BE3CBAC-F388-26FB-F4A7-CA26A181FEA6}"/>
              </a:ext>
            </a:extLst>
          </p:cNvPr>
          <p:cNvSpPr>
            <a:spLocks noGrp="1"/>
          </p:cNvSpPr>
          <p:nvPr>
            <p:ph sz="quarter" idx="10"/>
          </p:nvPr>
        </p:nvSpPr>
        <p:spPr>
          <a:xfrm>
            <a:off x="304800" y="152400"/>
            <a:ext cx="6324600" cy="1143000"/>
          </a:xfrm>
        </p:spPr>
        <p:txBody>
          <a:bodyPr>
            <a:normAutofit/>
          </a:bodyPr>
          <a:lstStyle/>
          <a:p>
            <a:r>
              <a:rPr lang="en-US" dirty="0"/>
              <a:t>Resist Attacks</a:t>
            </a:r>
          </a:p>
        </p:txBody>
      </p:sp>
    </p:spTree>
    <p:extLst>
      <p:ext uri="{BB962C8B-B14F-4D97-AF65-F5344CB8AC3E}">
        <p14:creationId xmlns:p14="http://schemas.microsoft.com/office/powerpoint/2010/main" xmlns="" val="1869958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Revoke Access: limit access to sensitive resources, even for normally legitimate users and uses, if an attack is suspected. </a:t>
            </a:r>
          </a:p>
          <a:p>
            <a:pPr lvl="0">
              <a:buFont typeface="Arial" panose="020B0604020202020204" pitchFamily="34" charset="0"/>
              <a:buChar char="•"/>
            </a:pPr>
            <a:r>
              <a:rPr lang="en-US" dirty="0"/>
              <a:t>Lock Computer: limit access to a resource if there are repeated failed attempts to access it.</a:t>
            </a:r>
          </a:p>
          <a:p>
            <a:pPr lvl="0">
              <a:buFont typeface="Arial" panose="020B0604020202020204" pitchFamily="34" charset="0"/>
              <a:buChar char="•"/>
            </a:pPr>
            <a:r>
              <a:rPr lang="en-US" dirty="0"/>
              <a:t>Inform Actors: notify operators, other personnel, or cooperating systems when an attack is suspected or detected.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9A237018-4755-4384-952D-0B0B8844C165}"/>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329F0609-7B5A-44E3-957B-95DA5DD7501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9" name="Title 1">
            <a:extLst>
              <a:ext uri="{FF2B5EF4-FFF2-40B4-BE49-F238E27FC236}">
                <a16:creationId xmlns:a16="http://schemas.microsoft.com/office/drawing/2014/main" xmlns="" id="{DE9B330E-B6F6-C565-747E-161D920E00C0}"/>
              </a:ext>
            </a:extLst>
          </p:cNvPr>
          <p:cNvSpPr>
            <a:spLocks noGrp="1"/>
          </p:cNvSpPr>
          <p:nvPr>
            <p:ph sz="quarter" idx="10"/>
          </p:nvPr>
        </p:nvSpPr>
        <p:spPr>
          <a:xfrm>
            <a:off x="304800" y="152400"/>
            <a:ext cx="6324600" cy="1143000"/>
          </a:xfrm>
        </p:spPr>
        <p:txBody>
          <a:bodyPr>
            <a:normAutofit/>
          </a:bodyPr>
          <a:lstStyle/>
          <a:p>
            <a:r>
              <a:rPr lang="en-US" dirty="0"/>
              <a:t>React to Attacks</a:t>
            </a:r>
          </a:p>
        </p:txBody>
      </p:sp>
    </p:spTree>
    <p:extLst>
      <p:ext uri="{BB962C8B-B14F-4D97-AF65-F5344CB8AC3E}">
        <p14:creationId xmlns:p14="http://schemas.microsoft.com/office/powerpoint/2010/main" xmlns="" val="1680608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In addition to the Availability tactics for recovery of failed resources there is Audit.</a:t>
            </a:r>
          </a:p>
          <a:p>
            <a:pPr lvl="0">
              <a:buFont typeface="Arial" panose="020B0604020202020204" pitchFamily="34" charset="0"/>
              <a:buChar char="•"/>
            </a:pPr>
            <a:r>
              <a:rPr lang="en-US" dirty="0"/>
              <a:t>Audit: keep a record of user and system actions and their effects, to help trace the actions of, and to identify, an attacker.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A471DCE8-7635-4404-B615-F623341844C7}"/>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D325A41A-3623-4ABD-8A0D-2BAE4BD31D18}"/>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9" name="Title 1">
            <a:extLst>
              <a:ext uri="{FF2B5EF4-FFF2-40B4-BE49-F238E27FC236}">
                <a16:creationId xmlns:a16="http://schemas.microsoft.com/office/drawing/2014/main" xmlns="" id="{3CBC6585-BFCE-B386-4258-FC9E4D209010}"/>
              </a:ext>
            </a:extLst>
          </p:cNvPr>
          <p:cNvSpPr>
            <a:spLocks noGrp="1"/>
          </p:cNvSpPr>
          <p:nvPr>
            <p:ph sz="quarter" idx="10"/>
          </p:nvPr>
        </p:nvSpPr>
        <p:spPr>
          <a:xfrm>
            <a:off x="304800" y="152400"/>
            <a:ext cx="6324600" cy="1143000"/>
          </a:xfrm>
        </p:spPr>
        <p:txBody>
          <a:bodyPr>
            <a:normAutofit/>
          </a:bodyPr>
          <a:lstStyle/>
          <a:p>
            <a:r>
              <a:rPr lang="en-US" dirty="0"/>
              <a:t>Recover From Attacks</a:t>
            </a:r>
          </a:p>
        </p:txBody>
      </p:sp>
    </p:spTree>
    <p:extLst>
      <p:ext uri="{BB962C8B-B14F-4D97-AF65-F5344CB8AC3E}">
        <p14:creationId xmlns:p14="http://schemas.microsoft.com/office/powerpoint/2010/main" xmlns="" val="220295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49FF97F2-E192-4B11-B3FF-3CE9EC855710}"/>
              </a:ext>
            </a:extLst>
          </p:cNvPr>
          <p:cNvSpPr>
            <a:spLocks noGrp="1"/>
          </p:cNvSpPr>
          <p:nvPr>
            <p:ph type="dt" sz="half" idx="12"/>
          </p:nvPr>
        </p:nvSpPr>
        <p:spPr/>
        <p:txBody>
          <a:bodyPr/>
          <a:lstStyle/>
          <a:p>
            <a:r>
              <a:rPr lang="en-US" smtClean="0"/>
              <a:t>February 5, 2024</a:t>
            </a:r>
            <a:endParaRPr lang="en-US"/>
          </a:p>
        </p:txBody>
      </p:sp>
      <p:sp>
        <p:nvSpPr>
          <p:cNvPr id="6" name="Slide Number Placeholder 5">
            <a:extLst>
              <a:ext uri="{FF2B5EF4-FFF2-40B4-BE49-F238E27FC236}">
                <a16:creationId xmlns:a16="http://schemas.microsoft.com/office/drawing/2014/main" xmlns="" id="{EFC01048-ECA2-4838-B127-E98F4A0DC9D9}"/>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10" name="Title 1">
            <a:extLst>
              <a:ext uri="{FF2B5EF4-FFF2-40B4-BE49-F238E27FC236}">
                <a16:creationId xmlns:a16="http://schemas.microsoft.com/office/drawing/2014/main" xmlns="" id="{795F0FFF-9AD7-F758-F735-30B6FC4237D5}"/>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xmlns="" id="{90E0507B-2DCE-1952-51F4-3E3B44DE9DA1}"/>
              </a:ext>
            </a:extLst>
          </p:cNvPr>
          <p:cNvGraphicFramePr>
            <a:graphicFrameLocks noGrp="1"/>
          </p:cNvGraphicFramePr>
          <p:nvPr>
            <p:ph idx="1"/>
            <p:extLst>
              <p:ext uri="{D42A27DB-BD31-4B8C-83A1-F6EECF244321}">
                <p14:modId xmlns:p14="http://schemas.microsoft.com/office/powerpoint/2010/main" xmlns="" val="12210832"/>
              </p:ext>
            </p:extLst>
          </p:nvPr>
        </p:nvGraphicFramePr>
        <p:xfrm>
          <a:off x="304800" y="1493838"/>
          <a:ext cx="8534400" cy="4221162"/>
        </p:xfrm>
        <a:graphic>
          <a:graphicData uri="http://schemas.openxmlformats.org/drawingml/2006/table">
            <a:tbl>
              <a:tblPr firstRow="1" firstCol="1" bandRow="1">
                <a:tableStyleId>{5C22544A-7EE6-4342-B048-85BDC9FD1C3A}</a:tableStyleId>
              </a:tblPr>
              <a:tblGrid>
                <a:gridCol w="1922162">
                  <a:extLst>
                    <a:ext uri="{9D8B030D-6E8A-4147-A177-3AD203B41FA5}">
                      <a16:colId xmlns:a16="http://schemas.microsoft.com/office/drawing/2014/main" xmlns="" val="20000"/>
                    </a:ext>
                  </a:extLst>
                </a:gridCol>
                <a:gridCol w="6612238">
                  <a:extLst>
                    <a:ext uri="{9D8B030D-6E8A-4147-A177-3AD203B41FA5}">
                      <a16:colId xmlns:a16="http://schemas.microsoft.com/office/drawing/2014/main" xmlns="" val="20001"/>
                    </a:ext>
                  </a:extLst>
                </a:gridCol>
              </a:tblGrid>
              <a:tr h="4221162">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Determine which system responsibilities need to be secure. For each of these responsibilities ensure that additional responsibilities have been allocated to:</a:t>
                      </a:r>
                      <a:endParaRPr lang="en-US" sz="2000" dirty="0">
                        <a:effectLst/>
                      </a:endParaRP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identify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authenticate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authorize actors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grant or deny access to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record attempts to access or modify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encrypt data</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recognize reduced availability for resources or services and inform appropriate personnel and restrict access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recover from an attack</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verify checksums and hash values</a:t>
                      </a:r>
                      <a:endParaRPr lang="en-US" sz="2000" kern="1000" dirty="0">
                        <a:effectLst/>
                        <a:latin typeface="Times New Roman"/>
                        <a:ea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688496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xmlns="" id="{64816D3F-21A5-4EAD-BC56-359A4B2B6048}"/>
              </a:ext>
            </a:extLst>
          </p:cNvPr>
          <p:cNvSpPr>
            <a:spLocks noGrp="1"/>
          </p:cNvSpPr>
          <p:nvPr>
            <p:ph type="dt" sz="half" idx="12"/>
          </p:nvPr>
        </p:nvSpPr>
        <p:spPr/>
        <p:txBody>
          <a:bodyPr/>
          <a:lstStyle/>
          <a:p>
            <a:r>
              <a:rPr lang="en-US" smtClean="0"/>
              <a:t>February 5, 2024</a:t>
            </a:r>
            <a:endParaRPr lang="en-US"/>
          </a:p>
        </p:txBody>
      </p:sp>
      <p:sp>
        <p:nvSpPr>
          <p:cNvPr id="6" name="Slide Number Placeholder 5">
            <a:extLst>
              <a:ext uri="{FF2B5EF4-FFF2-40B4-BE49-F238E27FC236}">
                <a16:creationId xmlns:a16="http://schemas.microsoft.com/office/drawing/2014/main" xmlns="" id="{2E1AEE4F-CF18-47CA-AE8D-B5A5864D8CE0}"/>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xmlns="" id="{F5FDF1BE-3FAF-3CD4-F880-90E2B4EDB280}"/>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xmlns="" id="{9C90D3B4-1644-0798-F2DC-DA0E4E5C8091}"/>
              </a:ext>
            </a:extLst>
          </p:cNvPr>
          <p:cNvGraphicFramePr>
            <a:graphicFrameLocks noGrp="1"/>
          </p:cNvGraphicFramePr>
          <p:nvPr>
            <p:ph idx="1"/>
            <p:extLst>
              <p:ext uri="{D42A27DB-BD31-4B8C-83A1-F6EECF244321}">
                <p14:modId xmlns:p14="http://schemas.microsoft.com/office/powerpoint/2010/main" xmlns="" val="2870708225"/>
              </p:ext>
            </p:extLst>
          </p:nvPr>
        </p:nvGraphicFramePr>
        <p:xfrm>
          <a:off x="304800" y="1493838"/>
          <a:ext cx="8458200" cy="3382962"/>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xmlns="" val="20000"/>
                    </a:ext>
                  </a:extLst>
                </a:gridCol>
                <a:gridCol w="6781800">
                  <a:extLst>
                    <a:ext uri="{9D8B030D-6E8A-4147-A177-3AD203B41FA5}">
                      <a16:colId xmlns:a16="http://schemas.microsoft.com/office/drawing/2014/main" xmlns="" val="20001"/>
                    </a:ext>
                  </a:extLst>
                </a:gridCol>
              </a:tblGrid>
              <a:tr h="3382962">
                <a:tc>
                  <a:txBody>
                    <a:bodyPr/>
                    <a:lstStyle/>
                    <a:p>
                      <a:pPr marL="0" marR="0">
                        <a:lnSpc>
                          <a:spcPct val="8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mechanisms required to communicate and coordinate with other systems or individuals. For these communications, ensure that mechanisms for authenticating and authorizing the actor or system, and encrypting data for transmission across the connection are in place. </a:t>
                      </a:r>
                    </a:p>
                    <a:p>
                      <a:pPr marL="0" marR="0">
                        <a:lnSpc>
                          <a:spcPct val="80000"/>
                        </a:lnSpc>
                        <a:spcBef>
                          <a:spcPts val="400"/>
                        </a:spcBef>
                        <a:spcAft>
                          <a:spcPts val="400"/>
                        </a:spcAft>
                      </a:pPr>
                      <a:r>
                        <a:rPr lang="en-US" sz="2000" dirty="0">
                          <a:effectLst/>
                        </a:rPr>
                        <a:t>Ensure also that mechanisms exist for monitoring and recognizing unexpectedly high demands for resources or services as well as mechanisms for restricting or terminating the connection.</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542815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xmlns="" id="{EFDEC628-46CB-4614-B328-A88E8F8415D9}"/>
              </a:ext>
            </a:extLst>
          </p:cNvPr>
          <p:cNvSpPr>
            <a:spLocks noGrp="1"/>
          </p:cNvSpPr>
          <p:nvPr>
            <p:ph type="dt" sz="half" idx="12"/>
          </p:nvPr>
        </p:nvSpPr>
        <p:spPr/>
        <p:txBody>
          <a:bodyPr/>
          <a:lstStyle/>
          <a:p>
            <a:r>
              <a:rPr lang="en-US" smtClean="0"/>
              <a:t>February 5, 2024</a:t>
            </a:r>
            <a:endParaRPr lang="en-US"/>
          </a:p>
        </p:txBody>
      </p:sp>
      <p:sp>
        <p:nvSpPr>
          <p:cNvPr id="6" name="Slide Number Placeholder 5">
            <a:extLst>
              <a:ext uri="{FF2B5EF4-FFF2-40B4-BE49-F238E27FC236}">
                <a16:creationId xmlns:a16="http://schemas.microsoft.com/office/drawing/2014/main" xmlns="" id="{C9308EDD-67F8-4500-B1EF-022813FE2588}"/>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10" name="Title 1">
            <a:extLst>
              <a:ext uri="{FF2B5EF4-FFF2-40B4-BE49-F238E27FC236}">
                <a16:creationId xmlns:a16="http://schemas.microsoft.com/office/drawing/2014/main" xmlns="" id="{2D177FCA-50A8-9836-6574-8532D7D7AEC4}"/>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xmlns="" id="{6751C2CC-FAFF-CD53-A7DE-20B7994713A3}"/>
              </a:ext>
            </a:extLst>
          </p:cNvPr>
          <p:cNvGraphicFramePr>
            <a:graphicFrameLocks noGrp="1"/>
          </p:cNvGraphicFramePr>
          <p:nvPr>
            <p:ph idx="1"/>
            <p:extLst>
              <p:ext uri="{D42A27DB-BD31-4B8C-83A1-F6EECF244321}">
                <p14:modId xmlns:p14="http://schemas.microsoft.com/office/powerpoint/2010/main" xmlns="" val="1908299104"/>
              </p:ext>
            </p:extLst>
          </p:nvPr>
        </p:nvGraphicFramePr>
        <p:xfrm>
          <a:off x="304800" y="1493838"/>
          <a:ext cx="8534400" cy="3916362"/>
        </p:xfrm>
        <a:graphic>
          <a:graphicData uri="http://schemas.openxmlformats.org/drawingml/2006/table">
            <a:tbl>
              <a:tblPr firstRow="1" firstCol="1" bandRow="1">
                <a:tableStyleId>{5C22544A-7EE6-4342-B048-85BDC9FD1C3A}</a:tableStyleId>
              </a:tblPr>
              <a:tblGrid>
                <a:gridCol w="1241367">
                  <a:extLst>
                    <a:ext uri="{9D8B030D-6E8A-4147-A177-3AD203B41FA5}">
                      <a16:colId xmlns:a16="http://schemas.microsoft.com/office/drawing/2014/main" xmlns="" val="20000"/>
                    </a:ext>
                  </a:extLst>
                </a:gridCol>
                <a:gridCol w="7293033">
                  <a:extLst>
                    <a:ext uri="{9D8B030D-6E8A-4147-A177-3AD203B41FA5}">
                      <a16:colId xmlns:a16="http://schemas.microsoft.com/office/drawing/2014/main" xmlns="" val="20001"/>
                    </a:ext>
                  </a:extLst>
                </a:gridCol>
              </a:tblGrid>
              <a:tr h="3916362">
                <a:tc>
                  <a:txBody>
                    <a:bodyPr/>
                    <a:lstStyle/>
                    <a:p>
                      <a:pPr marL="0" marR="0">
                        <a:lnSpc>
                          <a:spcPct val="80000"/>
                        </a:lnSpc>
                        <a:spcBef>
                          <a:spcPts val="400"/>
                        </a:spcBef>
                        <a:spcAft>
                          <a:spcPts val="400"/>
                        </a:spcAft>
                      </a:pPr>
                      <a:r>
                        <a:rPr lang="en-US" sz="2000" dirty="0">
                          <a:effectLst/>
                        </a:rPr>
                        <a:t>Data Model</a:t>
                      </a:r>
                    </a:p>
                    <a:p>
                      <a:pPr marL="0" marR="0" indent="45720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sensitivity of different data fields.  For each data abstraction</a:t>
                      </a:r>
                    </a:p>
                    <a:p>
                      <a:pPr marL="342900" marR="0" lvl="0" indent="-342900">
                        <a:lnSpc>
                          <a:spcPct val="80000"/>
                        </a:lnSpc>
                        <a:spcBef>
                          <a:spcPts val="400"/>
                        </a:spcBef>
                        <a:spcAft>
                          <a:spcPts val="400"/>
                        </a:spcAft>
                        <a:buFont typeface="Symbol"/>
                        <a:buChar char=""/>
                      </a:pPr>
                      <a:r>
                        <a:rPr lang="en-US" sz="2000" dirty="0">
                          <a:effectLst/>
                        </a:rPr>
                        <a:t>Ensure that data of different sensitivity is separated.</a:t>
                      </a:r>
                    </a:p>
                    <a:p>
                      <a:pPr marL="342900" marR="0" lvl="0" indent="-342900">
                        <a:lnSpc>
                          <a:spcPct val="80000"/>
                        </a:lnSpc>
                        <a:spcBef>
                          <a:spcPts val="400"/>
                        </a:spcBef>
                        <a:spcAft>
                          <a:spcPts val="400"/>
                        </a:spcAft>
                        <a:buFont typeface="Symbol"/>
                        <a:buChar char=""/>
                      </a:pPr>
                      <a:r>
                        <a:rPr lang="en-US" sz="2000" dirty="0">
                          <a:effectLst/>
                        </a:rPr>
                        <a:t>Ensure that data of different sensitivity has different access rights and that access rights are checked prior to access.</a:t>
                      </a:r>
                    </a:p>
                    <a:p>
                      <a:pPr marL="342900" marR="0" lvl="0" indent="-342900">
                        <a:lnSpc>
                          <a:spcPct val="80000"/>
                        </a:lnSpc>
                        <a:spcBef>
                          <a:spcPts val="400"/>
                        </a:spcBef>
                        <a:spcAft>
                          <a:spcPts val="400"/>
                        </a:spcAft>
                        <a:buFont typeface="Symbol"/>
                        <a:buChar char=""/>
                      </a:pPr>
                      <a:r>
                        <a:rPr lang="en-US" sz="2000" dirty="0">
                          <a:effectLst/>
                        </a:rPr>
                        <a:t>Ensure that access to sensitive data is logged and that the log file is suitably protected.</a:t>
                      </a:r>
                    </a:p>
                    <a:p>
                      <a:pPr marL="342900" marR="0" lvl="0" indent="-342900">
                        <a:lnSpc>
                          <a:spcPct val="80000"/>
                        </a:lnSpc>
                        <a:spcBef>
                          <a:spcPts val="400"/>
                        </a:spcBef>
                        <a:spcAft>
                          <a:spcPts val="400"/>
                        </a:spcAft>
                        <a:buFont typeface="Symbol"/>
                        <a:buChar char=""/>
                      </a:pPr>
                      <a:r>
                        <a:rPr lang="en-US" sz="2000" dirty="0">
                          <a:effectLst/>
                        </a:rPr>
                        <a:t>Ensure that data is suitably encrypted and that keys are separated from the encrypted data.</a:t>
                      </a:r>
                    </a:p>
                    <a:p>
                      <a:pPr marL="342900" marR="0" lvl="0" indent="-342900">
                        <a:lnSpc>
                          <a:spcPct val="80000"/>
                        </a:lnSpc>
                        <a:spcBef>
                          <a:spcPts val="400"/>
                        </a:spcBef>
                        <a:spcAft>
                          <a:spcPts val="400"/>
                        </a:spcAft>
                        <a:buFont typeface="Symbol"/>
                        <a:buChar char=""/>
                      </a:pPr>
                      <a:r>
                        <a:rPr lang="en-US" sz="2000" dirty="0">
                          <a:effectLst/>
                        </a:rPr>
                        <a:t>Ensure that data can be restored if it is inappropriately modified.</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4177626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xmlns="" id="{7165A748-F709-4B7B-B94D-860BA0C4E977}"/>
              </a:ext>
            </a:extLst>
          </p:cNvPr>
          <p:cNvSpPr>
            <a:spLocks noGrp="1"/>
          </p:cNvSpPr>
          <p:nvPr>
            <p:ph type="dt" sz="half" idx="12"/>
          </p:nvPr>
        </p:nvSpPr>
        <p:spPr/>
        <p:txBody>
          <a:bodyPr/>
          <a:lstStyle/>
          <a:p>
            <a:r>
              <a:rPr lang="en-US" smtClean="0"/>
              <a:t>February 5, 2024</a:t>
            </a:r>
            <a:endParaRPr lang="en-US"/>
          </a:p>
        </p:txBody>
      </p:sp>
      <p:sp>
        <p:nvSpPr>
          <p:cNvPr id="6" name="Slide Number Placeholder 5">
            <a:extLst>
              <a:ext uri="{FF2B5EF4-FFF2-40B4-BE49-F238E27FC236}">
                <a16:creationId xmlns:a16="http://schemas.microsoft.com/office/drawing/2014/main" xmlns="" id="{0227E1C2-8C6F-48EE-9C45-B06864CBDBB4}"/>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xmlns="" id="{3DD450E6-BEEA-10A8-47BA-CBEA259A2E51}"/>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xmlns="" id="{9EDE8995-58CA-C1F7-3C77-E1D9D1D2502A}"/>
              </a:ext>
            </a:extLst>
          </p:cNvPr>
          <p:cNvGraphicFramePr>
            <a:graphicFrameLocks noGrp="1"/>
          </p:cNvGraphicFramePr>
          <p:nvPr>
            <p:ph idx="1"/>
            <p:extLst>
              <p:ext uri="{D42A27DB-BD31-4B8C-83A1-F6EECF244321}">
                <p14:modId xmlns:p14="http://schemas.microsoft.com/office/powerpoint/2010/main" xmlns="" val="360442010"/>
              </p:ext>
            </p:extLst>
          </p:nvPr>
        </p:nvGraphicFramePr>
        <p:xfrm>
          <a:off x="274320" y="1293813"/>
          <a:ext cx="8458200" cy="5064125"/>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xmlns="" val="20000"/>
                    </a:ext>
                  </a:extLst>
                </a:gridCol>
                <a:gridCol w="6781800">
                  <a:extLst>
                    <a:ext uri="{9D8B030D-6E8A-4147-A177-3AD203B41FA5}">
                      <a16:colId xmlns:a16="http://schemas.microsoft.com/office/drawing/2014/main" xmlns="" val="20001"/>
                    </a:ext>
                  </a:extLst>
                </a:gridCol>
              </a:tblGrid>
              <a:tr h="4607713">
                <a:tc>
                  <a:txBody>
                    <a:bodyPr/>
                    <a:lstStyle/>
                    <a:p>
                      <a:pPr marL="0" marR="0">
                        <a:lnSpc>
                          <a:spcPct val="80000"/>
                        </a:lnSpc>
                        <a:spcBef>
                          <a:spcPts val="400"/>
                        </a:spcBef>
                        <a:spcAft>
                          <a:spcPts val="400"/>
                        </a:spcAft>
                      </a:pPr>
                      <a:r>
                        <a:rPr lang="en-US" sz="2000" dirty="0">
                          <a:effectLst/>
                        </a:rPr>
                        <a:t>Mapping Among Architectural Elements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alternative mappings of architectural elements may change how an individual or system may read, write, or modify data, access system services or resources, or reduce their availability. Determine how alternative mappings may affect the recording of access to data, services or resources and the recognition of high demands for resources.</a:t>
                      </a:r>
                    </a:p>
                    <a:p>
                      <a:pPr marL="0" marR="0">
                        <a:lnSpc>
                          <a:spcPct val="80000"/>
                        </a:lnSpc>
                        <a:spcBef>
                          <a:spcPts val="400"/>
                        </a:spcBef>
                        <a:spcAft>
                          <a:spcPts val="400"/>
                        </a:spcAft>
                      </a:pPr>
                      <a:r>
                        <a:rPr lang="en-US" sz="2000" dirty="0">
                          <a:effectLst/>
                        </a:rPr>
                        <a:t>For each such mapping, ensure that there are responsibilities to</a:t>
                      </a:r>
                    </a:p>
                    <a:p>
                      <a:pPr marL="342900" marR="0" lvl="0" indent="-342900">
                        <a:lnSpc>
                          <a:spcPct val="80000"/>
                        </a:lnSpc>
                        <a:spcBef>
                          <a:spcPts val="400"/>
                        </a:spcBef>
                        <a:spcAft>
                          <a:spcPts val="400"/>
                        </a:spcAft>
                        <a:buFont typeface="Symbol"/>
                        <a:buChar char=""/>
                      </a:pPr>
                      <a:r>
                        <a:rPr lang="en-US" sz="2000" dirty="0">
                          <a:effectLst/>
                        </a:rPr>
                        <a:t>identify an actor</a:t>
                      </a:r>
                    </a:p>
                    <a:p>
                      <a:pPr marL="342900" marR="0" lvl="0" indent="-342900">
                        <a:lnSpc>
                          <a:spcPct val="80000"/>
                        </a:lnSpc>
                        <a:spcBef>
                          <a:spcPts val="400"/>
                        </a:spcBef>
                        <a:spcAft>
                          <a:spcPts val="400"/>
                        </a:spcAft>
                        <a:buFont typeface="Symbol"/>
                        <a:buChar char=""/>
                      </a:pPr>
                      <a:r>
                        <a:rPr lang="en-US" sz="2000" dirty="0">
                          <a:effectLst/>
                        </a:rPr>
                        <a:t>authenticate an actor</a:t>
                      </a:r>
                    </a:p>
                    <a:p>
                      <a:pPr marL="342900" marR="0" lvl="0" indent="-342900">
                        <a:lnSpc>
                          <a:spcPct val="80000"/>
                        </a:lnSpc>
                        <a:spcBef>
                          <a:spcPts val="400"/>
                        </a:spcBef>
                        <a:spcAft>
                          <a:spcPts val="400"/>
                        </a:spcAft>
                        <a:buFont typeface="Symbol"/>
                        <a:buChar char=""/>
                      </a:pPr>
                      <a:r>
                        <a:rPr lang="en-US" sz="2000" dirty="0">
                          <a:effectLst/>
                        </a:rPr>
                        <a:t>authorize actors</a:t>
                      </a:r>
                    </a:p>
                    <a:p>
                      <a:pPr marL="342900" marR="0" lvl="0" indent="-342900">
                        <a:lnSpc>
                          <a:spcPct val="80000"/>
                        </a:lnSpc>
                        <a:spcBef>
                          <a:spcPts val="400"/>
                        </a:spcBef>
                        <a:spcAft>
                          <a:spcPts val="400"/>
                        </a:spcAft>
                        <a:buFont typeface="Symbol"/>
                        <a:buChar char=""/>
                      </a:pPr>
                      <a:r>
                        <a:rPr lang="en-US" sz="2000" dirty="0">
                          <a:effectLst/>
                        </a:rPr>
                        <a:t>grant or deny access to data or services</a:t>
                      </a:r>
                    </a:p>
                    <a:p>
                      <a:pPr marL="342900" marR="0" lvl="0" indent="-342900">
                        <a:lnSpc>
                          <a:spcPct val="80000"/>
                        </a:lnSpc>
                        <a:spcBef>
                          <a:spcPts val="400"/>
                        </a:spcBef>
                        <a:spcAft>
                          <a:spcPts val="400"/>
                        </a:spcAft>
                        <a:buFont typeface="Symbol"/>
                        <a:buChar char=""/>
                      </a:pPr>
                      <a:r>
                        <a:rPr lang="en-US" sz="2000" dirty="0">
                          <a:effectLst/>
                        </a:rPr>
                        <a:t>record attempts to access or modify data or services</a:t>
                      </a:r>
                    </a:p>
                    <a:p>
                      <a:pPr marL="342900" marR="0" lvl="0" indent="-342900">
                        <a:lnSpc>
                          <a:spcPct val="80000"/>
                        </a:lnSpc>
                        <a:spcBef>
                          <a:spcPts val="400"/>
                        </a:spcBef>
                        <a:spcAft>
                          <a:spcPts val="400"/>
                        </a:spcAft>
                        <a:buFont typeface="Symbol"/>
                        <a:buChar char=""/>
                      </a:pPr>
                      <a:r>
                        <a:rPr lang="en-US" sz="2000" dirty="0">
                          <a:effectLst/>
                        </a:rPr>
                        <a:t>encrypt data</a:t>
                      </a:r>
                    </a:p>
                    <a:p>
                      <a:pPr marL="342900" marR="0" lvl="0" indent="-342900">
                        <a:lnSpc>
                          <a:spcPct val="80000"/>
                        </a:lnSpc>
                        <a:spcBef>
                          <a:spcPts val="400"/>
                        </a:spcBef>
                        <a:spcAft>
                          <a:spcPts val="400"/>
                        </a:spcAft>
                        <a:buFont typeface="Symbol"/>
                        <a:buChar char=""/>
                      </a:pPr>
                      <a:r>
                        <a:rPr lang="en-US" sz="2000" dirty="0">
                          <a:effectLst/>
                        </a:rPr>
                        <a:t>recognize reduced availability for resources or services, inform appropriate personnel, and restrict access</a:t>
                      </a:r>
                    </a:p>
                    <a:p>
                      <a:pPr marL="342900" marR="0" lvl="0" indent="-342900">
                        <a:lnSpc>
                          <a:spcPct val="80000"/>
                        </a:lnSpc>
                        <a:spcBef>
                          <a:spcPts val="400"/>
                        </a:spcBef>
                        <a:spcAft>
                          <a:spcPts val="400"/>
                        </a:spcAft>
                        <a:buFont typeface="Symbol"/>
                        <a:buChar char=""/>
                      </a:pPr>
                      <a:r>
                        <a:rPr lang="en-US" sz="2000" dirty="0">
                          <a:effectLst/>
                        </a:rPr>
                        <a:t>recover from an attack</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1238781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04C</a:t>
            </a:r>
          </a:p>
        </p:txBody>
      </p:sp>
      <p:sp>
        <p:nvSpPr>
          <p:cNvPr id="3" name="Slide Number Placeholder 2">
            <a:extLst>
              <a:ext uri="{FF2B5EF4-FFF2-40B4-BE49-F238E27FC236}">
                <a16:creationId xmlns:a16="http://schemas.microsoft.com/office/drawing/2014/main" xmlns=""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xmlns=""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xmlns="" id="{C8DB7FCC-1E1B-4ED6-A110-099AFCD682BC}"/>
              </a:ext>
            </a:extLst>
          </p:cNvPr>
          <p:cNvSpPr>
            <a:spLocks noGrp="1"/>
          </p:cNvSpPr>
          <p:nvPr>
            <p:ph type="dt" sz="half" idx="11"/>
          </p:nvPr>
        </p:nvSpPr>
        <p:spPr/>
        <p:txBody>
          <a:bodyPr/>
          <a:lstStyle/>
          <a:p>
            <a:r>
              <a:rPr lang="en-US" smtClean="0"/>
              <a:t>February 5, 2024</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xmlns="" id="{7DA10F03-8C0D-49D5-9144-A6EE8D9B8DDC}"/>
              </a:ext>
            </a:extLst>
          </p:cNvPr>
          <p:cNvSpPr>
            <a:spLocks noGrp="1"/>
          </p:cNvSpPr>
          <p:nvPr>
            <p:ph type="dt" sz="half" idx="12"/>
          </p:nvPr>
        </p:nvSpPr>
        <p:spPr/>
        <p:txBody>
          <a:bodyPr/>
          <a:lstStyle/>
          <a:p>
            <a:r>
              <a:rPr lang="en-US" smtClean="0"/>
              <a:t>February 5, 2024</a:t>
            </a:r>
            <a:endParaRPr lang="en-US"/>
          </a:p>
        </p:txBody>
      </p:sp>
      <p:sp>
        <p:nvSpPr>
          <p:cNvPr id="6" name="Slide Number Placeholder 5">
            <a:extLst>
              <a:ext uri="{FF2B5EF4-FFF2-40B4-BE49-F238E27FC236}">
                <a16:creationId xmlns:a16="http://schemas.microsoft.com/office/drawing/2014/main" xmlns="" id="{B953D963-AE8C-439E-880D-F98AE44314A0}"/>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10" name="Title 1">
            <a:extLst>
              <a:ext uri="{FF2B5EF4-FFF2-40B4-BE49-F238E27FC236}">
                <a16:creationId xmlns:a16="http://schemas.microsoft.com/office/drawing/2014/main" xmlns="" id="{37C0DA57-FB57-1089-A4BB-80C9AEAD4EDD}"/>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xmlns="" id="{A0FA1CD8-1FE9-7536-1057-1C61FE5D9FD0}"/>
              </a:ext>
            </a:extLst>
          </p:cNvPr>
          <p:cNvGraphicFramePr>
            <a:graphicFrameLocks noGrp="1"/>
          </p:cNvGraphicFramePr>
          <p:nvPr>
            <p:ph idx="1"/>
            <p:extLst>
              <p:ext uri="{D42A27DB-BD31-4B8C-83A1-F6EECF244321}">
                <p14:modId xmlns:p14="http://schemas.microsoft.com/office/powerpoint/2010/main" xmlns="" val="3210509245"/>
              </p:ext>
            </p:extLst>
          </p:nvPr>
        </p:nvGraphicFramePr>
        <p:xfrm>
          <a:off x="304800" y="1282100"/>
          <a:ext cx="8064896" cy="5184576"/>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xmlns="" val="20000"/>
                    </a:ext>
                  </a:extLst>
                </a:gridCol>
                <a:gridCol w="6480720">
                  <a:extLst>
                    <a:ext uri="{9D8B030D-6E8A-4147-A177-3AD203B41FA5}">
                      <a16:colId xmlns:a16="http://schemas.microsoft.com/office/drawing/2014/main" xmlns="" val="20001"/>
                    </a:ext>
                  </a:extLst>
                </a:gridCol>
              </a:tblGrid>
              <a:tr h="5184576">
                <a:tc>
                  <a:txBody>
                    <a:bodyPr/>
                    <a:lstStyle/>
                    <a:p>
                      <a:pPr marL="0" marR="0">
                        <a:lnSpc>
                          <a:spcPct val="80000"/>
                        </a:lnSpc>
                        <a:spcBef>
                          <a:spcPts val="400"/>
                        </a:spcBef>
                        <a:spcAft>
                          <a:spcPts val="400"/>
                        </a:spcAft>
                      </a:pPr>
                      <a:r>
                        <a:rPr lang="en-US" sz="2000" dirty="0">
                          <a:effectLst/>
                        </a:rPr>
                        <a:t>Resource Management</a:t>
                      </a:r>
                    </a:p>
                    <a:p>
                      <a:pPr marL="0" marR="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 resources required to identify and monitor a system or an individual who is internal or external, authorized or not authorized, with access to specific resources or all resources.</a:t>
                      </a:r>
                    </a:p>
                    <a:p>
                      <a:pPr marL="0" marR="0">
                        <a:lnSpc>
                          <a:spcPct val="80000"/>
                        </a:lnSpc>
                        <a:spcBef>
                          <a:spcPts val="400"/>
                        </a:spcBef>
                        <a:spcAft>
                          <a:spcPts val="400"/>
                        </a:spcAft>
                      </a:pPr>
                      <a:r>
                        <a:rPr lang="en-US" sz="2000" dirty="0">
                          <a:effectLst/>
                        </a:rPr>
                        <a:t>Determine the resources required to authenticate the actor, grant or deny access to data or resources, notify appropriate entities, record attempts to access data or resources, encrypt data, recognize high demand for resources, inform users or systems, and restrict access.  </a:t>
                      </a:r>
                    </a:p>
                    <a:p>
                      <a:pPr marL="0" marR="0">
                        <a:lnSpc>
                          <a:spcPct val="80000"/>
                        </a:lnSpc>
                        <a:spcBef>
                          <a:spcPts val="400"/>
                        </a:spcBef>
                        <a:spcAft>
                          <a:spcPts val="400"/>
                        </a:spcAft>
                      </a:pPr>
                      <a:r>
                        <a:rPr lang="en-US" sz="2000" dirty="0">
                          <a:effectLst/>
                        </a:rPr>
                        <a:t>For these resources consider whether an external entity can access or exhaust a critical resource; how to monitor the resource; how to manage resource utilization; how to log resource utilization and ensure that there are sufficient resources to perform necessary security operations.</a:t>
                      </a:r>
                    </a:p>
                    <a:p>
                      <a:pPr marL="0" marR="0">
                        <a:lnSpc>
                          <a:spcPct val="80000"/>
                        </a:lnSpc>
                        <a:spcBef>
                          <a:spcPts val="400"/>
                        </a:spcBef>
                        <a:spcAft>
                          <a:spcPts val="400"/>
                        </a:spcAft>
                      </a:pPr>
                      <a:r>
                        <a:rPr lang="en-US" sz="2000" dirty="0">
                          <a:effectLst/>
                        </a:rPr>
                        <a:t>Ensure that a contaminated element can be prevented from contaminating other elements.</a:t>
                      </a:r>
                    </a:p>
                    <a:p>
                      <a:pPr marL="0" marR="0">
                        <a:lnSpc>
                          <a:spcPct val="80000"/>
                        </a:lnSpc>
                        <a:spcBef>
                          <a:spcPts val="400"/>
                        </a:spcBef>
                        <a:spcAft>
                          <a:spcPts val="400"/>
                        </a:spcAft>
                      </a:pPr>
                      <a:r>
                        <a:rPr lang="en-US" sz="2000" dirty="0">
                          <a:effectLst/>
                        </a:rPr>
                        <a:t>Ensure that shared resources are not used for passing sensitive data from an actor with access rights to that data to an actor without access rights.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24991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xmlns="" id="{9E00FFA5-292D-41E7-9BD8-6CCF9B93AFBA}"/>
              </a:ext>
            </a:extLst>
          </p:cNvPr>
          <p:cNvSpPr>
            <a:spLocks noGrp="1"/>
          </p:cNvSpPr>
          <p:nvPr>
            <p:ph type="dt" sz="half" idx="12"/>
          </p:nvPr>
        </p:nvSpPr>
        <p:spPr/>
        <p:txBody>
          <a:bodyPr/>
          <a:lstStyle/>
          <a:p>
            <a:r>
              <a:rPr lang="en-US" smtClean="0"/>
              <a:t>February 5, 2024</a:t>
            </a:r>
            <a:endParaRPr lang="en-US"/>
          </a:p>
        </p:txBody>
      </p:sp>
      <p:sp>
        <p:nvSpPr>
          <p:cNvPr id="6" name="Slide Number Placeholder 5">
            <a:extLst>
              <a:ext uri="{FF2B5EF4-FFF2-40B4-BE49-F238E27FC236}">
                <a16:creationId xmlns:a16="http://schemas.microsoft.com/office/drawing/2014/main" xmlns="" id="{2BEFD902-8BEC-47EA-8800-36BF5454FCD2}"/>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10" name="Title 1">
            <a:extLst>
              <a:ext uri="{FF2B5EF4-FFF2-40B4-BE49-F238E27FC236}">
                <a16:creationId xmlns:a16="http://schemas.microsoft.com/office/drawing/2014/main" xmlns="" id="{7954A77F-4E83-AE5B-6261-680F31BF22DF}"/>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xmlns="" id="{706E29B6-2AB9-FE79-D4DF-9FB2A8804CF5}"/>
              </a:ext>
            </a:extLst>
          </p:cNvPr>
          <p:cNvGraphicFramePr>
            <a:graphicFrameLocks noGrp="1"/>
          </p:cNvGraphicFramePr>
          <p:nvPr>
            <p:ph idx="1"/>
            <p:extLst>
              <p:ext uri="{D42A27DB-BD31-4B8C-83A1-F6EECF244321}">
                <p14:modId xmlns:p14="http://schemas.microsoft.com/office/powerpoint/2010/main" xmlns="" val="1950211922"/>
              </p:ext>
            </p:extLst>
          </p:nvPr>
        </p:nvGraphicFramePr>
        <p:xfrm>
          <a:off x="304800" y="1493838"/>
          <a:ext cx="8610600" cy="3916362"/>
        </p:xfrm>
        <a:graphic>
          <a:graphicData uri="http://schemas.openxmlformats.org/drawingml/2006/table">
            <a:tbl>
              <a:tblPr firstRow="1" firstCol="1" bandRow="1">
                <a:tableStyleId>{5C22544A-7EE6-4342-B048-85BDC9FD1C3A}</a:tableStyleId>
              </a:tblPr>
              <a:tblGrid>
                <a:gridCol w="1076325">
                  <a:extLst>
                    <a:ext uri="{9D8B030D-6E8A-4147-A177-3AD203B41FA5}">
                      <a16:colId xmlns:a16="http://schemas.microsoft.com/office/drawing/2014/main" xmlns="" val="20000"/>
                    </a:ext>
                  </a:extLst>
                </a:gridCol>
                <a:gridCol w="7534275">
                  <a:extLst>
                    <a:ext uri="{9D8B030D-6E8A-4147-A177-3AD203B41FA5}">
                      <a16:colId xmlns:a16="http://schemas.microsoft.com/office/drawing/2014/main" xmlns="" val="20001"/>
                    </a:ext>
                  </a:extLst>
                </a:gridCol>
              </a:tblGrid>
              <a:tr h="3916362">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cases where an instance of a late bound component may be untrusted. </a:t>
                      </a:r>
                    </a:p>
                    <a:p>
                      <a:pPr marL="0" marR="0">
                        <a:lnSpc>
                          <a:spcPct val="80000"/>
                        </a:lnSpc>
                        <a:spcBef>
                          <a:spcPts val="400"/>
                        </a:spcBef>
                        <a:spcAft>
                          <a:spcPts val="400"/>
                        </a:spcAft>
                      </a:pPr>
                      <a:r>
                        <a:rPr lang="en-US" sz="2000" dirty="0">
                          <a:effectLst/>
                        </a:rPr>
                        <a:t>For such cases ensure that late bound components can be qualified, that is, if ownership certificates for late bound components are required, there are appropriate mechanisms to manage and validate them; that access to late bound data and services can be managed; that access by late bound components to data and services can be blocked; that mechanisms to record the access, modification, and attempts to access data or services by late bound components are in place; and that system data is encrypted where the keys are intentionally withheld for late bound components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2012626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xmlns="" id="{005B656D-D30B-4F69-94BB-1EE34996B81E}"/>
              </a:ext>
            </a:extLst>
          </p:cNvPr>
          <p:cNvSpPr>
            <a:spLocks noGrp="1"/>
          </p:cNvSpPr>
          <p:nvPr>
            <p:ph type="dt" sz="half" idx="12"/>
          </p:nvPr>
        </p:nvSpPr>
        <p:spPr/>
        <p:txBody>
          <a:bodyPr/>
          <a:lstStyle/>
          <a:p>
            <a:r>
              <a:rPr lang="en-US" smtClean="0"/>
              <a:t>February 5, 2024</a:t>
            </a:r>
            <a:endParaRPr lang="en-US"/>
          </a:p>
        </p:txBody>
      </p:sp>
      <p:sp>
        <p:nvSpPr>
          <p:cNvPr id="6" name="Slide Number Placeholder 5">
            <a:extLst>
              <a:ext uri="{FF2B5EF4-FFF2-40B4-BE49-F238E27FC236}">
                <a16:creationId xmlns:a16="http://schemas.microsoft.com/office/drawing/2014/main" xmlns="" id="{D8C0199A-DE99-47B3-AA29-CC2E9E97F982}"/>
              </a:ext>
            </a:extLst>
          </p:cNvPr>
          <p:cNvSpPr>
            <a:spLocks noGrp="1"/>
          </p:cNvSpPr>
          <p:nvPr>
            <p:ph type="sldNum" sz="quarter" idx="14"/>
          </p:nvPr>
        </p:nvSpPr>
        <p:spPr/>
        <p:txBody>
          <a:bodyPr/>
          <a:lstStyle/>
          <a:p>
            <a:fld id="{BC8D7E44-7D4F-4942-A8C9-2DF6BF8399E8}" type="slidenum">
              <a:rPr lang="en-US" smtClean="0"/>
              <a:pPr/>
              <a:t>22</a:t>
            </a:fld>
            <a:endParaRPr lang="en-US" dirty="0"/>
          </a:p>
        </p:txBody>
      </p:sp>
      <p:graphicFrame>
        <p:nvGraphicFramePr>
          <p:cNvPr id="10" name="Content Placeholder 9">
            <a:extLst>
              <a:ext uri="{FF2B5EF4-FFF2-40B4-BE49-F238E27FC236}">
                <a16:creationId xmlns:a16="http://schemas.microsoft.com/office/drawing/2014/main" xmlns="" id="{2F0DBE0A-92E8-CB65-9AFB-11A345A250B7}"/>
              </a:ext>
            </a:extLst>
          </p:cNvPr>
          <p:cNvGraphicFramePr>
            <a:graphicFrameLocks noGrp="1"/>
          </p:cNvGraphicFramePr>
          <p:nvPr>
            <p:ph idx="1"/>
            <p:extLst>
              <p:ext uri="{D42A27DB-BD31-4B8C-83A1-F6EECF244321}">
                <p14:modId xmlns:p14="http://schemas.microsoft.com/office/powerpoint/2010/main" xmlns="" val="2056957113"/>
              </p:ext>
            </p:extLst>
          </p:nvPr>
        </p:nvGraphicFramePr>
        <p:xfrm>
          <a:off x="304800" y="1493838"/>
          <a:ext cx="8534400" cy="2925762"/>
        </p:xfrm>
        <a:graphic>
          <a:graphicData uri="http://schemas.openxmlformats.org/drawingml/2006/table">
            <a:tbl>
              <a:tblPr firstRow="1" firstCol="1" bandRow="1">
                <a:tableStyleId>{5C22544A-7EE6-4342-B048-85BDC9FD1C3A}</a:tableStyleId>
              </a:tblPr>
              <a:tblGrid>
                <a:gridCol w="1644242">
                  <a:extLst>
                    <a:ext uri="{9D8B030D-6E8A-4147-A177-3AD203B41FA5}">
                      <a16:colId xmlns:a16="http://schemas.microsoft.com/office/drawing/2014/main" xmlns="" val="20000"/>
                    </a:ext>
                  </a:extLst>
                </a:gridCol>
                <a:gridCol w="6890158">
                  <a:extLst>
                    <a:ext uri="{9D8B030D-6E8A-4147-A177-3AD203B41FA5}">
                      <a16:colId xmlns:a16="http://schemas.microsoft.com/office/drawing/2014/main" xmlns="" val="20001"/>
                    </a:ext>
                  </a:extLst>
                </a:gridCol>
              </a:tblGrid>
              <a:tr h="2925762">
                <a:tc>
                  <a:txBody>
                    <a:bodyPr/>
                    <a:lstStyle/>
                    <a:p>
                      <a:pPr marL="0" marR="0">
                        <a:lnSpc>
                          <a:spcPct val="80000"/>
                        </a:lnSpc>
                        <a:spcBef>
                          <a:spcPts val="400"/>
                        </a:spcBef>
                        <a:spcAft>
                          <a:spcPts val="400"/>
                        </a:spcAft>
                      </a:pPr>
                      <a:r>
                        <a:rPr lang="en-US" sz="2000" dirty="0">
                          <a:effectLst/>
                        </a:rPr>
                        <a:t>Choice of Technology</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technologies are available to help user authentication, data access rights, resource protection, data encryption.</a:t>
                      </a:r>
                    </a:p>
                    <a:p>
                      <a:pPr marL="0" marR="0">
                        <a:lnSpc>
                          <a:spcPct val="80000"/>
                        </a:lnSpc>
                        <a:spcBef>
                          <a:spcPts val="400"/>
                        </a:spcBef>
                        <a:spcAft>
                          <a:spcPts val="400"/>
                        </a:spcAft>
                      </a:pPr>
                      <a:r>
                        <a:rPr lang="en-US" sz="2000" dirty="0">
                          <a:effectLst/>
                        </a:rPr>
                        <a:t>Ensure that your chosen technologies support the tactics relevant for your security needs.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bl>
          </a:graphicData>
        </a:graphic>
      </p:graphicFrame>
      <p:sp>
        <p:nvSpPr>
          <p:cNvPr id="11" name="Title 1">
            <a:extLst>
              <a:ext uri="{FF2B5EF4-FFF2-40B4-BE49-F238E27FC236}">
                <a16:creationId xmlns:a16="http://schemas.microsoft.com/office/drawing/2014/main" xmlns="" id="{CB82811A-65A9-A2AC-9E48-C582F745CC1F}"/>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spTree>
    <p:extLst>
      <p:ext uri="{BB962C8B-B14F-4D97-AF65-F5344CB8AC3E}">
        <p14:creationId xmlns:p14="http://schemas.microsoft.com/office/powerpoint/2010/main" xmlns="" val="1587125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x-none" dirty="0"/>
              <a:t>Attacks against a system can be characterized as attacks against the confidentiality, integrity, or availability of a system or its data. </a:t>
            </a:r>
            <a:endParaRPr lang="en-US" dirty="0"/>
          </a:p>
          <a:p>
            <a:pPr>
              <a:buFont typeface="Arial" panose="020B0604020202020204" pitchFamily="34" charset="0"/>
              <a:buChar char="•"/>
            </a:pPr>
            <a:r>
              <a:rPr lang="x-none" dirty="0"/>
              <a:t>Th</a:t>
            </a:r>
            <a:r>
              <a:rPr lang="en-US" dirty="0"/>
              <a:t>is</a:t>
            </a:r>
            <a:r>
              <a:rPr lang="x-none" dirty="0"/>
              <a:t> leads to many of the tactics used to achieve security. Identifying, authenticating, and authorizing </a:t>
            </a:r>
            <a:r>
              <a:rPr lang="en-US" dirty="0"/>
              <a:t>actors </a:t>
            </a:r>
            <a:r>
              <a:rPr lang="x-none" dirty="0"/>
              <a:t>are tactics intended to determine which users or systems are entitled to what kind of access to a system.</a:t>
            </a:r>
            <a:endParaRPr lang="en-US" dirty="0"/>
          </a:p>
          <a:p>
            <a:pPr>
              <a:buFont typeface="Arial" panose="020B0604020202020204" pitchFamily="34" charset="0"/>
              <a:buChar char="•"/>
            </a:pPr>
            <a:r>
              <a:rPr lang="en-US" dirty="0"/>
              <a:t>N</a:t>
            </a:r>
            <a:r>
              <a:rPr lang="x-none" dirty="0"/>
              <a:t>o security tactic is foolproof and systems </a:t>
            </a:r>
            <a:r>
              <a:rPr lang="x-none" i="1" dirty="0"/>
              <a:t>will</a:t>
            </a:r>
            <a:r>
              <a:rPr lang="x-none" dirty="0"/>
              <a:t> be compromised. Hence, tactics exist to detect an attack, limit the spread of any attack, and to react and recover from an attack.</a:t>
            </a: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FDFE7137-42F3-4777-9623-909054C4FDFD}"/>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0C7FDF3A-7D3A-4045-A10B-0404DFB5B23E}"/>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9" name="Title 1">
            <a:extLst>
              <a:ext uri="{FF2B5EF4-FFF2-40B4-BE49-F238E27FC236}">
                <a16:creationId xmlns:a16="http://schemas.microsoft.com/office/drawing/2014/main" xmlns="" id="{871DE8D7-A7DC-6032-1E8C-23FCF4465454}"/>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xmlns="" val="1420907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Security?</a:t>
            </a:r>
          </a:p>
          <a:p>
            <a:r>
              <a:rPr lang="en-US" dirty="0"/>
              <a:t>Security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Security</a:t>
            </a:r>
            <a:endParaRPr lang="en-US" sz="3200" b="0" i="0" u="none" strike="noStrike" kern="1200" baseline="0" dirty="0">
              <a:solidFill>
                <a:schemeClr val="tx1"/>
              </a:solidFill>
              <a:latin typeface="+mn-lt"/>
              <a:ea typeface="+mn-ea"/>
              <a:cs typeface="+mn-cs"/>
            </a:endParaRPr>
          </a:p>
          <a:p>
            <a:r>
              <a:rPr lang="en-US" dirty="0"/>
              <a:t>A Design Checklist for Security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9C04C76C-8818-4440-BC33-D31316D367ED}"/>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EAE80265-CB3B-48F6-94CA-42F370B4CF3F}"/>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xmlns="" id="{6C72AC72-092A-F90B-80D9-D3E6F140874F}"/>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xmlns="" val="966861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x-none" dirty="0"/>
              <a:t>Security is a measure of the system’s ability to </a:t>
            </a:r>
            <a:r>
              <a:rPr lang="en-US" dirty="0"/>
              <a:t>protect data and information from unauthorized access while still providing access to people and systems that are authorized. </a:t>
            </a:r>
            <a:r>
              <a:rPr lang="x-none" dirty="0"/>
              <a:t> </a:t>
            </a:r>
            <a:endParaRPr lang="en-US" dirty="0"/>
          </a:p>
          <a:p>
            <a:pPr>
              <a:buFont typeface="Arial" panose="020B0604020202020204" pitchFamily="34" charset="0"/>
              <a:buChar char="•"/>
            </a:pPr>
            <a:r>
              <a:rPr lang="x-none" dirty="0"/>
              <a:t>An action taken against a computer system with the intention of doing harm is called an </a:t>
            </a:r>
            <a:r>
              <a:rPr lang="x-none" i="1" dirty="0"/>
              <a:t>attack</a:t>
            </a:r>
            <a:r>
              <a:rPr lang="x-none" dirty="0"/>
              <a:t> and can take a number of forms. </a:t>
            </a:r>
            <a:endParaRPr lang="en-US" dirty="0"/>
          </a:p>
          <a:p>
            <a:pPr>
              <a:buFont typeface="Arial" panose="020B0604020202020204" pitchFamily="34" charset="0"/>
              <a:buChar char="•"/>
            </a:pPr>
            <a:r>
              <a:rPr lang="x-none" dirty="0"/>
              <a:t>It may be an unauthorized attempt to access data or services or to modify data, or it may be intended to deny services to legitimate users.</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0D8FD819-4B0A-4A53-ABCE-AAC8E0A058C4}"/>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3511B9AD-E02A-4491-AB4E-E8378E741291}"/>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xmlns="" id="{EA6449A4-7B5D-FEC7-B7F3-E20A31A70EB8}"/>
              </a:ext>
            </a:extLst>
          </p:cNvPr>
          <p:cNvSpPr>
            <a:spLocks noGrp="1"/>
          </p:cNvSpPr>
          <p:nvPr>
            <p:ph sz="quarter" idx="10"/>
          </p:nvPr>
        </p:nvSpPr>
        <p:spPr>
          <a:xfrm>
            <a:off x="304800" y="152400"/>
            <a:ext cx="6324600" cy="1143000"/>
          </a:xfrm>
        </p:spPr>
        <p:txBody>
          <a:bodyPr/>
          <a:lstStyle/>
          <a:p>
            <a:r>
              <a:rPr lang="en-US" dirty="0"/>
              <a:t>What is Security?</a:t>
            </a:r>
          </a:p>
        </p:txBody>
      </p:sp>
    </p:spTree>
    <p:extLst>
      <p:ext uri="{BB962C8B-B14F-4D97-AF65-F5344CB8AC3E}">
        <p14:creationId xmlns:p14="http://schemas.microsoft.com/office/powerpoint/2010/main" xmlns="" val="1138173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r>
              <a:rPr lang="en-US" sz="5100" dirty="0"/>
              <a:t>S</a:t>
            </a:r>
            <a:r>
              <a:rPr lang="x-none" sz="5100"/>
              <a:t>ecurity has three </a:t>
            </a:r>
            <a:r>
              <a:rPr lang="en-US" sz="5100" dirty="0"/>
              <a:t>main </a:t>
            </a:r>
            <a:r>
              <a:rPr lang="x-none" sz="5100"/>
              <a:t>characteristics</a:t>
            </a:r>
            <a:r>
              <a:rPr lang="en-US" sz="5100" dirty="0"/>
              <a:t>, called </a:t>
            </a:r>
            <a:r>
              <a:rPr lang="x-none" sz="5100"/>
              <a:t>CIA</a:t>
            </a:r>
            <a:r>
              <a:rPr lang="en-US" sz="5100" dirty="0"/>
              <a:t>:</a:t>
            </a:r>
          </a:p>
          <a:p>
            <a:pPr lvl="1"/>
            <a:r>
              <a:rPr lang="x-none" sz="4500"/>
              <a:t>Confidentiality is the property that data or services are protected from unauthorized access. For example, a hacker cannot access your income tax returns on a government computer.</a:t>
            </a:r>
            <a:endParaRPr lang="en-US" sz="4500" dirty="0"/>
          </a:p>
          <a:p>
            <a:pPr lvl="1"/>
            <a:r>
              <a:rPr lang="x-none" sz="4500"/>
              <a:t>Integrity is the property that data or services are not subject to unauthorized manipulation. For example, your grade has not been changed since your instructor assigned it.</a:t>
            </a:r>
            <a:endParaRPr lang="en-US" sz="4500" dirty="0"/>
          </a:p>
          <a:p>
            <a:pPr lvl="1"/>
            <a:r>
              <a:rPr lang="x-none" sz="4500"/>
              <a:t>Availability is the property that the system will be available for legitimate use. For example, a denial-of-service attack won’t prevent you from ordering </a:t>
            </a:r>
            <a:r>
              <a:rPr lang="en-US" sz="4500" dirty="0"/>
              <a:t>a </a:t>
            </a:r>
            <a:r>
              <a:rPr lang="x-none" sz="4500"/>
              <a:t>book</a:t>
            </a:r>
            <a:r>
              <a:rPr lang="en-US" sz="4500" dirty="0"/>
              <a:t> from an online bookstore</a:t>
            </a:r>
            <a:r>
              <a:rPr lang="x-none" sz="4500"/>
              <a:t>.</a:t>
            </a:r>
            <a:endParaRPr lang="en-US" sz="4500" dirty="0"/>
          </a:p>
          <a:p>
            <a:r>
              <a:rPr lang="x-none" sz="5100"/>
              <a:t>Other characteristics that support CIA are</a:t>
            </a:r>
            <a:endParaRPr lang="en-US" sz="5100" dirty="0"/>
          </a:p>
          <a:p>
            <a:pPr lvl="1"/>
            <a:r>
              <a:rPr lang="x-none" sz="4500"/>
              <a:t>Authentication </a:t>
            </a:r>
            <a:r>
              <a:rPr lang="en-US" sz="4500" dirty="0"/>
              <a:t>verifies the identities of</a:t>
            </a:r>
            <a:r>
              <a:rPr lang="x-none" sz="4500"/>
              <a:t> the parties to a transaction </a:t>
            </a:r>
            <a:r>
              <a:rPr lang="en-US" sz="4500" dirty="0"/>
              <a:t>and checks if they </a:t>
            </a:r>
            <a:r>
              <a:rPr lang="x-none" sz="4500"/>
              <a:t>are </a:t>
            </a:r>
            <a:r>
              <a:rPr lang="en-US" sz="4500" dirty="0"/>
              <a:t>truly </a:t>
            </a:r>
            <a:r>
              <a:rPr lang="x-none" sz="4500"/>
              <a:t>who they </a:t>
            </a:r>
            <a:r>
              <a:rPr lang="en-US" sz="4500" dirty="0"/>
              <a:t>claim </a:t>
            </a:r>
            <a:r>
              <a:rPr lang="x-none" sz="4500"/>
              <a:t>to be. For example, when you get an e-mail purporting to come from a bank, </a:t>
            </a:r>
            <a:r>
              <a:rPr lang="en-US" sz="4500" dirty="0"/>
              <a:t>authentication guarantees that </a:t>
            </a:r>
            <a:r>
              <a:rPr lang="x-none" sz="4500"/>
              <a:t>it actually comes from the bank.</a:t>
            </a:r>
            <a:endParaRPr lang="en-US" sz="4500" dirty="0"/>
          </a:p>
          <a:p>
            <a:pPr lvl="1"/>
            <a:r>
              <a:rPr lang="x-none" sz="4500"/>
              <a:t> Nonrepudiation guarantees that the sender of a message cannot later deny having sent the message and that the recipient cannot deny having received the message.  For example, you cannot </a:t>
            </a:r>
            <a:r>
              <a:rPr lang="en-US" sz="4500" dirty="0"/>
              <a:t>deny </a:t>
            </a:r>
            <a:r>
              <a:rPr lang="x-none" sz="4500"/>
              <a:t>ordering something from the </a:t>
            </a:r>
            <a:r>
              <a:rPr lang="en-US" sz="4500" dirty="0"/>
              <a:t>I</a:t>
            </a:r>
            <a:r>
              <a:rPr lang="x-none" sz="4500"/>
              <a:t>nternet</a:t>
            </a:r>
            <a:r>
              <a:rPr lang="en-US" sz="4500" dirty="0"/>
              <a:t>, or </a:t>
            </a:r>
            <a:r>
              <a:rPr lang="x-none" sz="4500"/>
              <a:t>the merchant cannot </a:t>
            </a:r>
            <a:r>
              <a:rPr lang="en-US" sz="4500" dirty="0"/>
              <a:t>disclaim </a:t>
            </a:r>
            <a:r>
              <a:rPr lang="x-none" sz="4500"/>
              <a:t>getting your order.</a:t>
            </a:r>
            <a:endParaRPr lang="en-US" sz="4500" dirty="0"/>
          </a:p>
          <a:p>
            <a:pPr lvl="1"/>
            <a:r>
              <a:rPr lang="x-none" sz="4500"/>
              <a:t>Authorization </a:t>
            </a:r>
            <a:r>
              <a:rPr lang="en-US" sz="4500" dirty="0"/>
              <a:t>grants </a:t>
            </a:r>
            <a:r>
              <a:rPr lang="x-none" sz="4500"/>
              <a:t>a user the privileges to perform a task. For example, </a:t>
            </a:r>
            <a:r>
              <a:rPr lang="en-US" sz="4500" dirty="0"/>
              <a:t>an online banking system authorizes a legitimate user to access his account</a:t>
            </a:r>
            <a:r>
              <a:rPr lang="x-none" sz="4500"/>
              <a:t>.</a:t>
            </a:r>
            <a:endParaRPr lang="en-US" sz="4500"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727E8F9D-4818-4DF7-B12F-EACE4529E081}"/>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C2EC15A0-5833-4C7B-A690-810A0ACC51FB}"/>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9" name="Title 1">
            <a:extLst>
              <a:ext uri="{FF2B5EF4-FFF2-40B4-BE49-F238E27FC236}">
                <a16:creationId xmlns:a16="http://schemas.microsoft.com/office/drawing/2014/main" xmlns="" id="{90DBFFEF-6B11-6149-05D7-AEFE71F2777C}"/>
              </a:ext>
            </a:extLst>
          </p:cNvPr>
          <p:cNvSpPr>
            <a:spLocks noGrp="1"/>
          </p:cNvSpPr>
          <p:nvPr>
            <p:ph sz="quarter" idx="10"/>
          </p:nvPr>
        </p:nvSpPr>
        <p:spPr>
          <a:xfrm>
            <a:off x="304800" y="152400"/>
            <a:ext cx="6324600" cy="1143000"/>
          </a:xfrm>
        </p:spPr>
        <p:txBody>
          <a:bodyPr/>
          <a:lstStyle/>
          <a:p>
            <a:r>
              <a:rPr lang="en-US" dirty="0"/>
              <a:t>What is Security?</a:t>
            </a:r>
          </a:p>
        </p:txBody>
      </p:sp>
    </p:spTree>
    <p:extLst>
      <p:ext uri="{BB962C8B-B14F-4D97-AF65-F5344CB8AC3E}">
        <p14:creationId xmlns:p14="http://schemas.microsoft.com/office/powerpoint/2010/main" xmlns="" val="2703799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E3C86371-E5BA-42A2-A646-EF7904F7FE70}"/>
              </a:ext>
            </a:extLst>
          </p:cNvPr>
          <p:cNvSpPr>
            <a:spLocks noGrp="1"/>
          </p:cNvSpPr>
          <p:nvPr>
            <p:ph type="dt" sz="half" idx="12"/>
          </p:nvPr>
        </p:nvSpPr>
        <p:spPr/>
        <p:txBody>
          <a:bodyPr/>
          <a:lstStyle/>
          <a:p>
            <a:r>
              <a:rPr lang="en-US" smtClean="0"/>
              <a:t>February 5, 2024</a:t>
            </a:r>
            <a:endParaRPr lang="en-US"/>
          </a:p>
        </p:txBody>
      </p:sp>
      <p:sp>
        <p:nvSpPr>
          <p:cNvPr id="6" name="Slide Number Placeholder 5">
            <a:extLst>
              <a:ext uri="{FF2B5EF4-FFF2-40B4-BE49-F238E27FC236}">
                <a16:creationId xmlns:a16="http://schemas.microsoft.com/office/drawing/2014/main" xmlns="" id="{F894A304-63C3-4A73-AA6F-D435504E6802}"/>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10" name="Title 1">
            <a:extLst>
              <a:ext uri="{FF2B5EF4-FFF2-40B4-BE49-F238E27FC236}">
                <a16:creationId xmlns:a16="http://schemas.microsoft.com/office/drawing/2014/main" xmlns="" id="{80DBE3D4-F737-2034-28E8-10674F0C0DDD}"/>
              </a:ext>
            </a:extLst>
          </p:cNvPr>
          <p:cNvSpPr>
            <a:spLocks noGrp="1"/>
          </p:cNvSpPr>
          <p:nvPr>
            <p:ph sz="quarter" idx="10"/>
          </p:nvPr>
        </p:nvSpPr>
        <p:spPr>
          <a:xfrm>
            <a:off x="304800" y="152400"/>
            <a:ext cx="6324600" cy="1143000"/>
          </a:xfrm>
        </p:spPr>
        <p:txBody>
          <a:bodyPr/>
          <a:lstStyle/>
          <a:p>
            <a:r>
              <a:rPr lang="en-US" dirty="0"/>
              <a:t>Security General Scenario</a:t>
            </a:r>
          </a:p>
        </p:txBody>
      </p:sp>
      <p:graphicFrame>
        <p:nvGraphicFramePr>
          <p:cNvPr id="11" name="Content Placeholder 10">
            <a:extLst>
              <a:ext uri="{FF2B5EF4-FFF2-40B4-BE49-F238E27FC236}">
                <a16:creationId xmlns:a16="http://schemas.microsoft.com/office/drawing/2014/main" xmlns="" id="{64634C1E-93DF-9B8D-804D-CB7311B90D01}"/>
              </a:ext>
            </a:extLst>
          </p:cNvPr>
          <p:cNvGraphicFramePr>
            <a:graphicFrameLocks noGrp="1"/>
          </p:cNvGraphicFramePr>
          <p:nvPr>
            <p:ph idx="1"/>
            <p:extLst>
              <p:ext uri="{D42A27DB-BD31-4B8C-83A1-F6EECF244321}">
                <p14:modId xmlns:p14="http://schemas.microsoft.com/office/powerpoint/2010/main" xmlns="" val="3873606518"/>
              </p:ext>
            </p:extLst>
          </p:nvPr>
        </p:nvGraphicFramePr>
        <p:xfrm>
          <a:off x="304800" y="1180808"/>
          <a:ext cx="8610600" cy="5283200"/>
        </p:xfrm>
        <a:graphic>
          <a:graphicData uri="http://schemas.openxmlformats.org/drawingml/2006/table">
            <a:tbl>
              <a:tblPr>
                <a:tableStyleId>{5C22544A-7EE6-4342-B048-85BDC9FD1C3A}</a:tableStyleId>
              </a:tblPr>
              <a:tblGrid>
                <a:gridCol w="1143000">
                  <a:extLst>
                    <a:ext uri="{9D8B030D-6E8A-4147-A177-3AD203B41FA5}">
                      <a16:colId xmlns:a16="http://schemas.microsoft.com/office/drawing/2014/main" xmlns="" val="20000"/>
                    </a:ext>
                  </a:extLst>
                </a:gridCol>
                <a:gridCol w="7467600">
                  <a:extLst>
                    <a:ext uri="{9D8B030D-6E8A-4147-A177-3AD203B41FA5}">
                      <a16:colId xmlns:a16="http://schemas.microsoft.com/office/drawing/2014/main" xmlns="" val="20001"/>
                    </a:ext>
                  </a:extLst>
                </a:gridCol>
              </a:tblGrid>
              <a:tr h="310141">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b="1" dirty="0">
                          <a:effectLst/>
                        </a:rPr>
                        <a:t>Possible Values</a:t>
                      </a:r>
                      <a:endParaRPr lang="en-US" sz="1400" b="1" dirty="0">
                        <a:effectLst/>
                        <a:latin typeface="Times"/>
                        <a:ea typeface="Times New Roman"/>
                        <a:cs typeface="Times New Roman"/>
                      </a:endParaRPr>
                    </a:p>
                  </a:txBody>
                  <a:tcPr marL="47608" marR="47608" marT="0" marB="0"/>
                </a:tc>
                <a:extLst>
                  <a:ext uri="{0D108BD9-81ED-4DB2-BD59-A6C34878D82A}">
                    <a16:rowId xmlns:a16="http://schemas.microsoft.com/office/drawing/2014/main" xmlns="" val="10000"/>
                  </a:ext>
                </a:extLst>
              </a:tr>
              <a:tr h="465211">
                <a:tc>
                  <a:txBody>
                    <a:bodyPr/>
                    <a:lstStyle/>
                    <a:p>
                      <a:pPr marL="0" marR="0">
                        <a:lnSpc>
                          <a:spcPts val="1450"/>
                        </a:lnSpc>
                        <a:spcBef>
                          <a:spcPts val="400"/>
                        </a:spcBef>
                        <a:spcAft>
                          <a:spcPts val="400"/>
                        </a:spcAft>
                      </a:pPr>
                      <a:r>
                        <a:rPr lang="en-US" sz="1400" dirty="0">
                          <a:effectLst/>
                        </a:rPr>
                        <a:t>Source</a:t>
                      </a:r>
                      <a:endParaRPr lang="en-US" sz="1400" dirty="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Human or another system which may have been previously identified (either correctly or incorrectly) or may be currently unknown. A human attacker may be from outside the organization or from inside the organization.</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xmlns="" val="10001"/>
                  </a:ext>
                </a:extLst>
              </a:tr>
              <a:tr h="310141">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Unauthorized attempt is made to display data, change or delete data, access system services, change the system’s behavior, or reduce availability.</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xmlns="" val="10002"/>
                  </a:ext>
                </a:extLst>
              </a:tr>
              <a:tr h="310141">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dirty="0">
                          <a:effectLst/>
                        </a:rPr>
                        <a:t>System services; data within the system; a component or resources of the system; data produced or consumed by the system</a:t>
                      </a:r>
                      <a:endParaRPr lang="en-US" sz="1400" dirty="0">
                        <a:effectLst/>
                        <a:latin typeface="Times"/>
                        <a:ea typeface="Times New Roman"/>
                        <a:cs typeface="Times New Roman"/>
                      </a:endParaRPr>
                    </a:p>
                  </a:txBody>
                  <a:tcPr marL="47608" marR="47608" marT="0" marB="0"/>
                </a:tc>
                <a:extLst>
                  <a:ext uri="{0D108BD9-81ED-4DB2-BD59-A6C34878D82A}">
                    <a16:rowId xmlns:a16="http://schemas.microsoft.com/office/drawing/2014/main" xmlns="" val="10003"/>
                  </a:ext>
                </a:extLst>
              </a:tr>
              <a:tr h="310141">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tabLst>
                          <a:tab pos="1969135" algn="ctr"/>
                        </a:tabLst>
                      </a:pPr>
                      <a:r>
                        <a:rPr lang="en-US" sz="1400" dirty="0">
                          <a:effectLst/>
                        </a:rPr>
                        <a:t>The system is either online or offline, connected to or disconnected from a network, behind a firewall or open to a network, fully operational, partially operational, or not operational</a:t>
                      </a:r>
                      <a:endParaRPr lang="en-US" sz="1400" dirty="0">
                        <a:effectLst/>
                        <a:latin typeface="Times"/>
                        <a:ea typeface="Times New Roman"/>
                        <a:cs typeface="Times New Roman"/>
                      </a:endParaRPr>
                    </a:p>
                  </a:txBody>
                  <a:tcPr marL="47608" marR="47608" marT="0" marB="0"/>
                </a:tc>
                <a:extLst>
                  <a:ext uri="{0D108BD9-81ED-4DB2-BD59-A6C34878D82A}">
                    <a16:rowId xmlns:a16="http://schemas.microsoft.com/office/drawing/2014/main" xmlns="" val="10004"/>
                  </a:ext>
                </a:extLst>
              </a:tr>
              <a:tr h="1612223">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Transactions are carried out in a fashion such that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protected from unauthorized access;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not being manipulated without authorization;</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parties to a transaction are identified with assurance;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parties to the transaction cannot repudiate their involvements;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data, resources, and system services will be available for legitimate use. </a:t>
                      </a:r>
                    </a:p>
                    <a:p>
                      <a:pPr marL="0" marR="0" indent="0">
                        <a:lnSpc>
                          <a:spcPts val="1450"/>
                        </a:lnSpc>
                        <a:spcBef>
                          <a:spcPts val="100"/>
                        </a:spcBef>
                        <a:spcAft>
                          <a:spcPts val="300"/>
                        </a:spcAft>
                        <a:tabLst>
                          <a:tab pos="228600" algn="l"/>
                          <a:tab pos="274320" algn="l"/>
                          <a:tab pos="274320" algn="l"/>
                        </a:tabLst>
                      </a:pPr>
                      <a:r>
                        <a:rPr lang="en-US" sz="1400" kern="1100" dirty="0">
                          <a:effectLst/>
                        </a:rPr>
                        <a:t>The system tracks activities within it by</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access or modification,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attempts to access data, resources or services,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notifying appropriate entities (people or systems) when an apparent attack is occurring.</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xmlns="" val="10005"/>
                  </a:ext>
                </a:extLst>
              </a:tr>
              <a:tr h="1055565">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One or more of the following</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of a system is compromised when a particular component or data value is compromised,</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time passed before an attack was detected,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many attacks were resisted,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long does it take to recover from a successful attack,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data is vulnerable to a particular attack</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80022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AU" dirty="0"/>
              <a:t>A disgruntled employee from a remote location attempts to modify the pay rate table during normal operations. The system maintains an audit trail and the correct data is restored within a day.</a:t>
            </a: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3DCAD8A6-D261-478A-8DE0-3FA7658A4680}"/>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0217EEFF-BD29-46D4-AF36-52245AFC5DFE}"/>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xmlns="" id="{B6053476-25BF-AEA1-371A-B2237B374D0F}"/>
              </a:ext>
            </a:extLst>
          </p:cNvPr>
          <p:cNvSpPr>
            <a:spLocks noGrp="1"/>
          </p:cNvSpPr>
          <p:nvPr>
            <p:ph sz="quarter" idx="10"/>
          </p:nvPr>
        </p:nvSpPr>
        <p:spPr>
          <a:xfrm>
            <a:off x="304800" y="152400"/>
            <a:ext cx="6324600" cy="1143000"/>
          </a:xfrm>
        </p:spPr>
        <p:txBody>
          <a:bodyPr>
            <a:normAutofit fontScale="97500"/>
          </a:bodyPr>
          <a:lstStyle/>
          <a:p>
            <a:r>
              <a:rPr lang="en-US" dirty="0"/>
              <a:t>Sample Concrete Security Scenario</a:t>
            </a:r>
          </a:p>
        </p:txBody>
      </p:sp>
    </p:spTree>
    <p:extLst>
      <p:ext uri="{BB962C8B-B14F-4D97-AF65-F5344CB8AC3E}">
        <p14:creationId xmlns:p14="http://schemas.microsoft.com/office/powerpoint/2010/main" xmlns="" val="1470384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One method for thinking about system security is to think about physical security. </a:t>
            </a:r>
          </a:p>
          <a:p>
            <a:pPr>
              <a:buFont typeface="Arial" panose="020B0604020202020204" pitchFamily="34" charset="0"/>
              <a:buChar char="•"/>
            </a:pPr>
            <a:r>
              <a:rPr lang="en-US" dirty="0"/>
              <a:t>Secure installations have limited access to them (e.g., by using security checkpoints), have means of detecting intruders (e.g., by requiring legitimate visitors to wear badges), have deterrence mechanisms such as armed guards, have reaction mechanisms such as automatic locking of doors and have recovery mechanisms such as off-site back up. </a:t>
            </a:r>
          </a:p>
          <a:p>
            <a:pPr>
              <a:buFont typeface="Arial" panose="020B0604020202020204" pitchFamily="34" charset="0"/>
              <a:buChar char="•"/>
            </a:pPr>
            <a:r>
              <a:rPr lang="en-US" dirty="0"/>
              <a:t>This leads to our four categories of tactics: detect, resist, react, and recover.</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xmlns="" id="{90EEFE31-C897-48D5-BD83-B3A8B6F7D96F}"/>
              </a:ext>
            </a:extLst>
          </p:cNvPr>
          <p:cNvSpPr>
            <a:spLocks noGrp="1"/>
          </p:cNvSpPr>
          <p:nvPr>
            <p:ph type="dt" sz="half" idx="12"/>
          </p:nvPr>
        </p:nvSpPr>
        <p:spPr/>
        <p:txBody>
          <a:bodyPr/>
          <a:lstStyle/>
          <a:p>
            <a:r>
              <a:rPr lang="en-US" smtClean="0"/>
              <a:t>February 5, 2024</a:t>
            </a:r>
            <a:endParaRPr lang="en-US"/>
          </a:p>
        </p:txBody>
      </p:sp>
      <p:sp>
        <p:nvSpPr>
          <p:cNvPr id="8" name="Slide Number Placeholder 7">
            <a:extLst>
              <a:ext uri="{FF2B5EF4-FFF2-40B4-BE49-F238E27FC236}">
                <a16:creationId xmlns:a16="http://schemas.microsoft.com/office/drawing/2014/main" xmlns="" id="{06F77FED-2866-4BAB-93DD-6316D80B633F}"/>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9" name="Title 1">
            <a:extLst>
              <a:ext uri="{FF2B5EF4-FFF2-40B4-BE49-F238E27FC236}">
                <a16:creationId xmlns:a16="http://schemas.microsoft.com/office/drawing/2014/main" xmlns="" id="{E4D3D636-FAB9-CE04-DC24-FAEF493EDE02}"/>
              </a:ext>
            </a:extLst>
          </p:cNvPr>
          <p:cNvSpPr>
            <a:spLocks noGrp="1"/>
          </p:cNvSpPr>
          <p:nvPr>
            <p:ph sz="quarter" idx="10"/>
          </p:nvPr>
        </p:nvSpPr>
        <p:spPr>
          <a:xfrm>
            <a:off x="304800" y="152400"/>
            <a:ext cx="6324600" cy="1143000"/>
          </a:xfrm>
        </p:spPr>
        <p:txBody>
          <a:bodyPr/>
          <a:lstStyle/>
          <a:p>
            <a:r>
              <a:rPr lang="en-US" dirty="0"/>
              <a:t>Goal of Security Tactics</a:t>
            </a:r>
          </a:p>
        </p:txBody>
      </p:sp>
    </p:spTree>
    <p:extLst>
      <p:ext uri="{BB962C8B-B14F-4D97-AF65-F5344CB8AC3E}">
        <p14:creationId xmlns:p14="http://schemas.microsoft.com/office/powerpoint/2010/main" xmlns="" val="3778358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xmlns="" id="{B4CEDCEC-7626-4744-8E10-ED43FAC19910}"/>
              </a:ext>
            </a:extLst>
          </p:cNvPr>
          <p:cNvSpPr>
            <a:spLocks noGrp="1"/>
          </p:cNvSpPr>
          <p:nvPr>
            <p:ph type="dt" sz="half" idx="12"/>
          </p:nvPr>
        </p:nvSpPr>
        <p:spPr/>
        <p:txBody>
          <a:bodyPr/>
          <a:lstStyle/>
          <a:p>
            <a:r>
              <a:rPr lang="en-US" smtClean="0"/>
              <a:t>February 5, 2024</a:t>
            </a:r>
            <a:endParaRPr lang="en-US"/>
          </a:p>
        </p:txBody>
      </p:sp>
      <p:sp>
        <p:nvSpPr>
          <p:cNvPr id="5" name="Slide Number Placeholder 4">
            <a:extLst>
              <a:ext uri="{FF2B5EF4-FFF2-40B4-BE49-F238E27FC236}">
                <a16:creationId xmlns:a16="http://schemas.microsoft.com/office/drawing/2014/main" xmlns="" id="{02C8EEBF-C246-421C-9848-22D83EDF42FB}"/>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9" name="Title 1">
            <a:extLst>
              <a:ext uri="{FF2B5EF4-FFF2-40B4-BE49-F238E27FC236}">
                <a16:creationId xmlns:a16="http://schemas.microsoft.com/office/drawing/2014/main" xmlns="" id="{767F3E4C-843E-72EA-A3E9-D173D7B90196}"/>
              </a:ext>
            </a:extLst>
          </p:cNvPr>
          <p:cNvSpPr>
            <a:spLocks noGrp="1"/>
          </p:cNvSpPr>
          <p:nvPr>
            <p:ph sz="quarter" idx="10"/>
          </p:nvPr>
        </p:nvSpPr>
        <p:spPr>
          <a:xfrm>
            <a:off x="304800" y="152400"/>
            <a:ext cx="6324600" cy="1143000"/>
          </a:xfrm>
        </p:spPr>
        <p:txBody>
          <a:bodyPr/>
          <a:lstStyle/>
          <a:p>
            <a:r>
              <a:rPr lang="en-US" dirty="0"/>
              <a:t>Goal of Security Tactics</a:t>
            </a:r>
          </a:p>
        </p:txBody>
      </p:sp>
      <p:pic>
        <p:nvPicPr>
          <p:cNvPr id="10" name="Picture 1">
            <a:extLst>
              <a:ext uri="{FF2B5EF4-FFF2-40B4-BE49-F238E27FC236}">
                <a16:creationId xmlns:a16="http://schemas.microsoft.com/office/drawing/2014/main" xmlns="" id="{EDE40548-3849-244D-7912-FDA5B101C63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9200" y="2743201"/>
            <a:ext cx="867317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xmlns="" val="2042988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92487F-E59B-4C2C-9424-18F150515D73}"/>
</file>

<file path=customXml/itemProps2.xml><?xml version="1.0" encoding="utf-8"?>
<ds:datastoreItem xmlns:ds="http://schemas.openxmlformats.org/officeDocument/2006/customXml" ds:itemID="{099F5B4D-2D79-4565-98DA-20220DA5DAAB}"/>
</file>

<file path=customXml/itemProps3.xml><?xml version="1.0" encoding="utf-8"?>
<ds:datastoreItem xmlns:ds="http://schemas.openxmlformats.org/officeDocument/2006/customXml" ds:itemID="{6ED44DE3-0BE7-48EF-9857-B2C0426E024C}"/>
</file>

<file path=docProps/app.xml><?xml version="1.0" encoding="utf-8"?>
<Properties xmlns="http://schemas.openxmlformats.org/officeDocument/2006/extended-properties" xmlns:vt="http://schemas.openxmlformats.org/officeDocument/2006/docPropsVTypes">
  <Template/>
  <TotalTime>1523</TotalTime>
  <Words>2157</Words>
  <Application>Microsoft Office PowerPoint</Application>
  <PresentationFormat>On-screen Show (4:3)</PresentationFormat>
  <Paragraphs>209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Security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HSJ</cp:lastModifiedBy>
  <cp:revision>73</cp:revision>
  <dcterms:created xsi:type="dcterms:W3CDTF">2011-09-14T09:42:05Z</dcterms:created>
  <dcterms:modified xsi:type="dcterms:W3CDTF">2024-02-05T11:22:31Z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