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10-02-2024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February 10, 2024</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February 10, 2024</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0628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43944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February 10, 2024</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February 10, 2024</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February 10, 2024</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February 10, 2024</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February 10, 2024</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February 10, 2024</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February 10, 2024</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10,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Testability</a:t>
            </a:r>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February 10, 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A0844903-704D-4583-9FFF-660CA28F6EEB}"/>
              </a:ext>
            </a:extLst>
          </p:cNvPr>
          <p:cNvSpPr>
            <a:spLocks noGrp="1"/>
          </p:cNvSpPr>
          <p:nvPr>
            <p:ph type="dt" sz="half" idx="12"/>
          </p:nvPr>
        </p:nvSpPr>
        <p:spPr/>
        <p:txBody>
          <a:bodyPr/>
          <a:lstStyle/>
          <a:p>
            <a:r>
              <a:rPr lang="en-US"/>
              <a:t>February 10, 2024</a:t>
            </a:r>
          </a:p>
        </p:txBody>
      </p:sp>
      <p:sp>
        <p:nvSpPr>
          <p:cNvPr id="10" name="Slide Number Placeholder 9">
            <a:extLst>
              <a:ext uri="{FF2B5EF4-FFF2-40B4-BE49-F238E27FC236}">
                <a16:creationId xmlns:a16="http://schemas.microsoft.com/office/drawing/2014/main" id="{22AC17DE-A092-40FA-8C7F-2011367F4CA4}"/>
              </a:ext>
            </a:extLst>
          </p:cNvPr>
          <p:cNvSpPr>
            <a:spLocks noGrp="1"/>
          </p:cNvSpPr>
          <p:nvPr>
            <p:ph type="sldNum" sz="quarter" idx="14"/>
          </p:nvPr>
        </p:nvSpPr>
        <p:spPr/>
        <p:txBody>
          <a:bodyPr/>
          <a:lstStyle/>
          <a:p>
            <a:fld id="{BC8D7E44-7D4F-4942-A8C9-2DF6BF8399E8}" type="slidenum">
              <a:rPr lang="en-US" smtClean="0"/>
              <a:pPr/>
              <a:t>10</a:t>
            </a:fld>
            <a:endParaRPr lang="en-US" dirty="0"/>
          </a:p>
        </p:txBody>
      </p:sp>
      <p:pic>
        <p:nvPicPr>
          <p:cNvPr id="11" name="Picture 8">
            <a:extLst>
              <a:ext uri="{FF2B5EF4-FFF2-40B4-BE49-F238E27FC236}">
                <a16:creationId xmlns:a16="http://schemas.microsoft.com/office/drawing/2014/main" id="{B229949B-F1CB-509C-9B1C-3F687DC997F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82123" y="1493838"/>
            <a:ext cx="6074954"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a:extLst>
              <a:ext uri="{FF2B5EF4-FFF2-40B4-BE49-F238E27FC236}">
                <a16:creationId xmlns:a16="http://schemas.microsoft.com/office/drawing/2014/main" id="{62B7EDEA-23D2-0565-28AB-23BC862FE053}"/>
              </a:ext>
            </a:extLst>
          </p:cNvPr>
          <p:cNvSpPr>
            <a:spLocks noGrp="1"/>
          </p:cNvSpPr>
          <p:nvPr>
            <p:ph sz="quarter" idx="10"/>
          </p:nvPr>
        </p:nvSpPr>
        <p:spPr>
          <a:xfrm>
            <a:off x="304800" y="152400"/>
            <a:ext cx="6324600" cy="1143000"/>
          </a:xfrm>
        </p:spPr>
        <p:txBody>
          <a:bodyPr>
            <a:normAutofit/>
          </a:bodyPr>
          <a:lstStyle/>
          <a:p>
            <a:r>
              <a:rPr lang="en-US" dirty="0"/>
              <a:t>Testability Tactics</a:t>
            </a:r>
          </a:p>
        </p:txBody>
      </p:sp>
    </p:spTree>
    <p:extLst>
      <p:ext uri="{BB962C8B-B14F-4D97-AF65-F5344CB8AC3E}">
        <p14:creationId xmlns:p14="http://schemas.microsoft.com/office/powerpoint/2010/main" val="338879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Specialized Interfaces: to control or capture variable values for a component either through a test harness or through normal execution.</a:t>
            </a:r>
          </a:p>
          <a:p>
            <a:pPr lvl="0">
              <a:buFont typeface="Arial" panose="020B0604020202020204" pitchFamily="34" charset="0"/>
              <a:buChar char="•"/>
            </a:pPr>
            <a:r>
              <a:rPr lang="en-US" dirty="0"/>
              <a:t>Record/Playback: capturing information crossing an interface and using it as input for further testing.</a:t>
            </a:r>
          </a:p>
          <a:p>
            <a:pPr lvl="0">
              <a:buFont typeface="Arial" panose="020B0604020202020204" pitchFamily="34" charset="0"/>
              <a:buChar char="•"/>
            </a:pPr>
            <a:r>
              <a:rPr lang="en-US" dirty="0"/>
              <a:t>Localize State Storage: To start a system, subsystem, or module in an arbitrary state for a test, it is most convenient if that state is stored in a single place.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870697C-65D8-4BAC-A355-66853458A8D6}"/>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42D04FE8-2904-4658-B4F2-287577E5DFE1}"/>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BB5A2A70-8339-79E6-D9B2-57C81577E4E9}"/>
              </a:ext>
            </a:extLst>
          </p:cNvPr>
          <p:cNvSpPr>
            <a:spLocks noGrp="1"/>
          </p:cNvSpPr>
          <p:nvPr>
            <p:ph sz="quarter" idx="10"/>
          </p:nvPr>
        </p:nvSpPr>
        <p:spPr>
          <a:xfrm>
            <a:off x="304800" y="152400"/>
            <a:ext cx="6324600" cy="1143000"/>
          </a:xfrm>
        </p:spPr>
        <p:txBody>
          <a:bodyPr>
            <a:normAutofit fontScale="97500"/>
          </a:bodyPr>
          <a:lstStyle/>
          <a:p>
            <a:r>
              <a:rPr lang="en-US" dirty="0"/>
              <a:t>Control and Observe System State</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Abstract Data Sources: Abstracting the interfaces lets you substitute test data more easily. </a:t>
            </a:r>
          </a:p>
          <a:p>
            <a:pPr lvl="0">
              <a:buFont typeface="Arial" panose="020B0604020202020204" pitchFamily="34" charset="0"/>
              <a:buChar char="•"/>
            </a:pPr>
            <a:r>
              <a:rPr lang="en-US" dirty="0"/>
              <a:t>Sandbox: isolate the system from the real world to enable experimentation that is unconstrained by the worry about having to undo the consequences of the experiment.</a:t>
            </a:r>
          </a:p>
          <a:p>
            <a:pPr lvl="0">
              <a:buFont typeface="Arial" panose="020B0604020202020204" pitchFamily="34" charset="0"/>
              <a:buChar char="•"/>
            </a:pPr>
            <a:r>
              <a:rPr lang="en-US" dirty="0"/>
              <a:t>Executable Assertions: assertions are (usually) hand coded and placed at desired locations to indicate when and where a program is in a faulty state.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09C399E-C320-4159-A6D8-5633319C6B75}"/>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66BED20E-85A3-4275-8BC9-D76E079AE541}"/>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3184D009-C1E8-A401-213A-4625269D51C2}"/>
              </a:ext>
            </a:extLst>
          </p:cNvPr>
          <p:cNvSpPr>
            <a:spLocks noGrp="1"/>
          </p:cNvSpPr>
          <p:nvPr>
            <p:ph sz="quarter" idx="10"/>
          </p:nvPr>
        </p:nvSpPr>
        <p:spPr>
          <a:xfrm>
            <a:off x="304800" y="152400"/>
            <a:ext cx="6324600" cy="1143000"/>
          </a:xfrm>
        </p:spPr>
        <p:txBody>
          <a:bodyPr>
            <a:normAutofit fontScale="97500"/>
          </a:bodyPr>
          <a:lstStyle/>
          <a:p>
            <a:r>
              <a:rPr lang="en-US" dirty="0"/>
              <a:t>Control and Observe System State</a:t>
            </a:r>
          </a:p>
        </p:txBody>
      </p:sp>
    </p:spTree>
    <p:extLst>
      <p:ext uri="{BB962C8B-B14F-4D97-AF65-F5344CB8AC3E}">
        <p14:creationId xmlns:p14="http://schemas.microsoft.com/office/powerpoint/2010/main" val="8878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Limit Structural Complexity: avoiding or resolving cyclic dependencies between components, isolating and encapsulating dependencies on the external environment, and reducing dependencies between components in general.</a:t>
            </a:r>
          </a:p>
          <a:p>
            <a:pPr lvl="0">
              <a:buFont typeface="Arial" panose="020B0604020202020204" pitchFamily="34" charset="0"/>
              <a:buChar char="•"/>
            </a:pPr>
            <a:r>
              <a:rPr lang="en-US" dirty="0"/>
              <a:t>Limit Non-determinism: finding all the sources of non-determinism, such as unconstrained parallelism, and weeding them out as far as possible.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AE2C6F1-CD49-482C-AB84-4EAA46955CDD}"/>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8DB22661-9A3D-4C97-8D60-A6D13D32F401}"/>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408D33B7-B657-2688-F8CF-17FD6FD456D8}"/>
              </a:ext>
            </a:extLst>
          </p:cNvPr>
          <p:cNvSpPr>
            <a:spLocks noGrp="1"/>
          </p:cNvSpPr>
          <p:nvPr>
            <p:ph sz="quarter" idx="10"/>
          </p:nvPr>
        </p:nvSpPr>
        <p:spPr>
          <a:xfrm>
            <a:off x="304800" y="152400"/>
            <a:ext cx="6324600" cy="1143000"/>
          </a:xfrm>
        </p:spPr>
        <p:txBody>
          <a:bodyPr>
            <a:normAutofit/>
          </a:bodyPr>
          <a:lstStyle/>
          <a:p>
            <a:r>
              <a:rPr lang="en-US" dirty="0"/>
              <a:t>Limit Complexity</a:t>
            </a:r>
          </a:p>
        </p:txBody>
      </p:sp>
    </p:spTree>
    <p:extLst>
      <p:ext uri="{BB962C8B-B14F-4D97-AF65-F5344CB8AC3E}">
        <p14:creationId xmlns:p14="http://schemas.microsoft.com/office/powerpoint/2010/main" val="69963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91EE9815-02D2-4C34-8838-55C4248CC46E}"/>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487C365A-DA14-42C3-8FA8-6328F05B0737}"/>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10" name="Title 1">
            <a:extLst>
              <a:ext uri="{FF2B5EF4-FFF2-40B4-BE49-F238E27FC236}">
                <a16:creationId xmlns:a16="http://schemas.microsoft.com/office/drawing/2014/main" id="{AF84EE45-2B9B-02B2-02E8-95ACD142B526}"/>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162DBC07-2486-D07B-6C3B-A5F3EA208DF8}"/>
              </a:ext>
            </a:extLst>
          </p:cNvPr>
          <p:cNvGraphicFramePr>
            <a:graphicFrameLocks noGrp="1"/>
          </p:cNvGraphicFramePr>
          <p:nvPr>
            <p:ph idx="1"/>
            <p:extLst>
              <p:ext uri="{D42A27DB-BD31-4B8C-83A1-F6EECF244321}">
                <p14:modId xmlns:p14="http://schemas.microsoft.com/office/powerpoint/2010/main" val="2779294217"/>
              </p:ext>
            </p:extLst>
          </p:nvPr>
        </p:nvGraphicFramePr>
        <p:xfrm>
          <a:off x="304800" y="1493838"/>
          <a:ext cx="8534400" cy="4305846"/>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4305846">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system responsibilities are most critical and hence need to be most thoroughly tested.</a:t>
                      </a:r>
                    </a:p>
                    <a:p>
                      <a:pPr marL="0" marR="0">
                        <a:lnSpc>
                          <a:spcPct val="80000"/>
                        </a:lnSpc>
                        <a:spcBef>
                          <a:spcPts val="400"/>
                        </a:spcBef>
                        <a:spcAft>
                          <a:spcPts val="400"/>
                        </a:spcAft>
                      </a:pPr>
                      <a:r>
                        <a:rPr lang="en-US" sz="2000" dirty="0">
                          <a:effectLst/>
                        </a:rPr>
                        <a:t>Ensure that additional system responsibilities have been allocated to do the following: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execute test suite and capture results (external test or self-test)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(log) the activity that resulted in a fault or that resulted in unexpected (perhaps emergent) behavior that was not necessarily a fault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control and observe relevant system state for testing</a:t>
                      </a:r>
                    </a:p>
                    <a:p>
                      <a:pPr marL="0" marR="0" indent="0">
                        <a:lnSpc>
                          <a:spcPct val="80000"/>
                        </a:lnSpc>
                        <a:spcBef>
                          <a:spcPts val="100"/>
                        </a:spcBef>
                        <a:spcAft>
                          <a:spcPts val="300"/>
                        </a:spcAft>
                        <a:tabLst>
                          <a:tab pos="228600" algn="l"/>
                          <a:tab pos="274320" algn="l"/>
                          <a:tab pos="274320" algn="l"/>
                        </a:tabLst>
                      </a:pPr>
                      <a:r>
                        <a:rPr lang="en-US" sz="2000" kern="1100" dirty="0">
                          <a:effectLst/>
                        </a:rPr>
                        <a:t>Make sure the allocation of functionality provides high cohesion, low coupling, strong separation of concerns, and low structural complexity.</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613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34BC1583-2705-422B-BD23-5FB2B3A5A68F}"/>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A96DF3BE-EEBC-48EF-AD6B-6036044074F5}"/>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id="{E8CC78AB-B2C6-801B-FFF9-B97182F70C52}"/>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DE0D94C0-4478-19AF-5A4A-0F6A16431EAA}"/>
              </a:ext>
            </a:extLst>
          </p:cNvPr>
          <p:cNvGraphicFramePr>
            <a:graphicFrameLocks noGrp="1"/>
          </p:cNvGraphicFramePr>
          <p:nvPr>
            <p:ph idx="1"/>
            <p:extLst>
              <p:ext uri="{D42A27DB-BD31-4B8C-83A1-F6EECF244321}">
                <p14:modId xmlns:p14="http://schemas.microsoft.com/office/powerpoint/2010/main" val="2060647443"/>
              </p:ext>
            </p:extLst>
          </p:nvPr>
        </p:nvGraphicFramePr>
        <p:xfrm>
          <a:off x="304800" y="1493838"/>
          <a:ext cx="8534400" cy="3382962"/>
        </p:xfrm>
        <a:graphic>
          <a:graphicData uri="http://schemas.openxmlformats.org/drawingml/2006/table">
            <a:tbl>
              <a:tblPr firstRow="1" firstCol="1" bandRow="1">
                <a:tableStyleId>{5C22544A-7EE6-4342-B048-85BDC9FD1C3A}</a:tableStyleId>
              </a:tblPr>
              <a:tblGrid>
                <a:gridCol w="1751688">
                  <a:extLst>
                    <a:ext uri="{9D8B030D-6E8A-4147-A177-3AD203B41FA5}">
                      <a16:colId xmlns:a16="http://schemas.microsoft.com/office/drawing/2014/main" val="20000"/>
                    </a:ext>
                  </a:extLst>
                </a:gridCol>
                <a:gridCol w="6782712">
                  <a:extLst>
                    <a:ext uri="{9D8B030D-6E8A-4147-A177-3AD203B41FA5}">
                      <a16:colId xmlns:a16="http://schemas.microsoft.com/office/drawing/2014/main" val="20001"/>
                    </a:ext>
                  </a:extLst>
                </a:gridCol>
              </a:tblGrid>
              <a:tr h="3382962">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 system’s coordination and communication mechanisms: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the execution of a test suite and capture of the results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capturing activity that resulted in a fault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injection and monitoring of state into the communication channels for use in testing,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do not introduce needless non-determinism</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23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278F3FBE-7AA2-405B-A8DD-5A3DC01A16C6}"/>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1AA3381A-985C-4DA0-9248-C925BA1602B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id="{CC7194AA-B7BE-EFE2-A623-894424F15B2D}"/>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0DD88712-5849-BF69-B904-CEC12480F500}"/>
              </a:ext>
            </a:extLst>
          </p:cNvPr>
          <p:cNvGraphicFramePr>
            <a:graphicFrameLocks noGrp="1"/>
          </p:cNvGraphicFramePr>
          <p:nvPr>
            <p:ph idx="1"/>
            <p:extLst>
              <p:ext uri="{D42A27DB-BD31-4B8C-83A1-F6EECF244321}">
                <p14:modId xmlns:p14="http://schemas.microsoft.com/office/powerpoint/2010/main" val="1890210391"/>
              </p:ext>
            </p:extLst>
          </p:nvPr>
        </p:nvGraphicFramePr>
        <p:xfrm>
          <a:off x="304800" y="1493838"/>
          <a:ext cx="8610600" cy="3916362"/>
        </p:xfrm>
        <a:graphic>
          <a:graphicData uri="http://schemas.openxmlformats.org/drawingml/2006/table">
            <a:tbl>
              <a:tblPr firstRow="1" firstCol="1" bandRow="1">
                <a:tableStyleId>{5C22544A-7EE6-4342-B048-85BDC9FD1C3A}</a:tableStyleId>
              </a:tblPr>
              <a:tblGrid>
                <a:gridCol w="1579927">
                  <a:extLst>
                    <a:ext uri="{9D8B030D-6E8A-4147-A177-3AD203B41FA5}">
                      <a16:colId xmlns:a16="http://schemas.microsoft.com/office/drawing/2014/main" val="20000"/>
                    </a:ext>
                  </a:extLst>
                </a:gridCol>
                <a:gridCol w="7030673">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dirty="0">
                          <a:effectLst/>
                        </a:rPr>
                        <a:t>Data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must be tested to ensure the correct operation of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it is possible to capture the values of instances of these data abstractions.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values of instances of these data abstractions can be set when state is injected into the system, so that system state leading to a fault may be re-created.</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creation, initialization, persistence, manipulation, translation, and destruction of instances of these data abstractions can be exercised and captured </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822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BF5D9F-F7F3-4CB8-8F90-638C0415B6C6}"/>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3" name="Table 2"/>
          <p:cNvGraphicFramePr>
            <a:graphicFrameLocks noGrp="1"/>
          </p:cNvGraphicFramePr>
          <p:nvPr/>
        </p:nvGraphicFramePr>
        <p:xfrm>
          <a:off x="611560" y="2564904"/>
          <a:ext cx="7920879" cy="2177455"/>
        </p:xfrm>
        <a:graphic>
          <a:graphicData uri="http://schemas.openxmlformats.org/drawingml/2006/table">
            <a:tbl>
              <a:tblPr firstRow="1" firstCol="1" bandRow="1">
                <a:tableStyleId>{5C22544A-7EE6-4342-B048-85BDC9FD1C3A}</a:tableStyleId>
              </a:tblPr>
              <a:tblGrid>
                <a:gridCol w="1904057">
                  <a:extLst>
                    <a:ext uri="{9D8B030D-6E8A-4147-A177-3AD203B41FA5}">
                      <a16:colId xmlns:a16="http://schemas.microsoft.com/office/drawing/2014/main" val="20000"/>
                    </a:ext>
                  </a:extLst>
                </a:gridCol>
                <a:gridCol w="6016822">
                  <a:extLst>
                    <a:ext uri="{9D8B030D-6E8A-4147-A177-3AD203B41FA5}">
                      <a16:colId xmlns:a16="http://schemas.microsoft.com/office/drawing/2014/main" val="20001"/>
                    </a:ext>
                  </a:extLst>
                </a:gridCol>
              </a:tblGrid>
              <a:tr h="2177455">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to test the possible mappings of architectural elements (especially mappings of processes to processors, threads to processes, modules to components) so that the desired test response is achieved and potential race conditions identified.</a:t>
                      </a:r>
                    </a:p>
                    <a:p>
                      <a:pPr marL="0" marR="0">
                        <a:lnSpc>
                          <a:spcPct val="80000"/>
                        </a:lnSpc>
                        <a:spcBef>
                          <a:spcPts val="400"/>
                        </a:spcBef>
                        <a:spcAft>
                          <a:spcPts val="400"/>
                        </a:spcAft>
                      </a:pPr>
                      <a:r>
                        <a:rPr lang="en-US" sz="2000" dirty="0">
                          <a:effectLst/>
                        </a:rPr>
                        <a:t>In addition, determine whether it is possible to test for illegal mappings of architectural elements.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8CE44B9C-DDAF-48E2-A926-6CF5F44F57CF}"/>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1E4319C6-FDF9-4786-A890-47591B141769}"/>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CDC4F17D-A285-99B6-4098-CFFB212F601C}"/>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spTree>
    <p:extLst>
      <p:ext uri="{BB962C8B-B14F-4D97-AF65-F5344CB8AC3E}">
        <p14:creationId xmlns:p14="http://schemas.microsoft.com/office/powerpoint/2010/main" val="361345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85215F3C-6934-4359-A366-36A355515758}"/>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B2F38B71-E666-4FBC-9351-6F487DDEC0E3}"/>
              </a:ext>
            </a:extLst>
          </p:cNvPr>
          <p:cNvSpPr>
            <a:spLocks noGrp="1"/>
          </p:cNvSpPr>
          <p:nvPr>
            <p:ph type="sldNum" sz="quarter" idx="14"/>
          </p:nvPr>
        </p:nvSpPr>
        <p:spPr/>
        <p:txBody>
          <a:bodyPr/>
          <a:lstStyle/>
          <a:p>
            <a:fld id="{BC8D7E44-7D4F-4942-A8C9-2DF6BF8399E8}" type="slidenum">
              <a:rPr lang="en-US" smtClean="0"/>
              <a:pPr/>
              <a:t>18</a:t>
            </a:fld>
            <a:endParaRPr lang="en-US" dirty="0"/>
          </a:p>
        </p:txBody>
      </p:sp>
      <p:graphicFrame>
        <p:nvGraphicFramePr>
          <p:cNvPr id="10" name="Content Placeholder 9">
            <a:extLst>
              <a:ext uri="{FF2B5EF4-FFF2-40B4-BE49-F238E27FC236}">
                <a16:creationId xmlns:a16="http://schemas.microsoft.com/office/drawing/2014/main" id="{2B23BA96-EE3B-E68E-BC9F-1B46A2A0DC03}"/>
              </a:ext>
            </a:extLst>
          </p:cNvPr>
          <p:cNvGraphicFramePr>
            <a:graphicFrameLocks noGrp="1"/>
          </p:cNvGraphicFramePr>
          <p:nvPr>
            <p:ph idx="1"/>
            <p:extLst>
              <p:ext uri="{D42A27DB-BD31-4B8C-83A1-F6EECF244321}">
                <p14:modId xmlns:p14="http://schemas.microsoft.com/office/powerpoint/2010/main" val="2723524622"/>
              </p:ext>
            </p:extLst>
          </p:nvPr>
        </p:nvGraphicFramePr>
        <p:xfrm>
          <a:off x="304800" y="1493838"/>
          <a:ext cx="8458200" cy="4144962"/>
        </p:xfrm>
        <a:graphic>
          <a:graphicData uri="http://schemas.openxmlformats.org/drawingml/2006/table">
            <a:tbl>
              <a:tblPr firstRow="1" firstCol="1" bandRow="1">
                <a:tableStyleId>{5C22544A-7EE6-4342-B048-85BDC9FD1C3A}</a:tableStyleId>
              </a:tblPr>
              <a:tblGrid>
                <a:gridCol w="1707160">
                  <a:extLst>
                    <a:ext uri="{9D8B030D-6E8A-4147-A177-3AD203B41FA5}">
                      <a16:colId xmlns:a16="http://schemas.microsoft.com/office/drawing/2014/main" val="20000"/>
                    </a:ext>
                  </a:extLst>
                </a:gridCol>
                <a:gridCol w="6751040">
                  <a:extLst>
                    <a:ext uri="{9D8B030D-6E8A-4147-A177-3AD203B41FA5}">
                      <a16:colId xmlns:a16="http://schemas.microsoft.com/office/drawing/2014/main" val="20001"/>
                    </a:ext>
                  </a:extLst>
                </a:gridCol>
              </a:tblGrid>
              <a:tr h="4144962">
                <a:tc>
                  <a:txBody>
                    <a:bodyPr/>
                    <a:lstStyle/>
                    <a:p>
                      <a:pPr marL="0" marR="0">
                        <a:lnSpc>
                          <a:spcPct val="80000"/>
                        </a:lnSpc>
                        <a:spcBef>
                          <a:spcPts val="400"/>
                        </a:spcBef>
                        <a:spcAft>
                          <a:spcPts val="400"/>
                        </a:spcAft>
                      </a:pPr>
                      <a:r>
                        <a:rPr lang="en-US" sz="2000" dirty="0">
                          <a:effectLst/>
                        </a:rPr>
                        <a:t>Resource Management</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there are sufficient resources available to execute a test suite and capture the results. </a:t>
                      </a:r>
                    </a:p>
                    <a:p>
                      <a:pPr marL="0" marR="0">
                        <a:lnSpc>
                          <a:spcPct val="80000"/>
                        </a:lnSpc>
                        <a:spcBef>
                          <a:spcPts val="400"/>
                        </a:spcBef>
                        <a:spcAft>
                          <a:spcPts val="400"/>
                        </a:spcAft>
                      </a:pPr>
                      <a:r>
                        <a:rPr lang="en-US" sz="2000" dirty="0">
                          <a:effectLst/>
                        </a:rPr>
                        <a:t>Ensure that your test environment is representative of (or better yet, identical to) the environment in which the system will run.   </a:t>
                      </a:r>
                    </a:p>
                    <a:p>
                      <a:pPr marL="0" marR="0">
                        <a:lnSpc>
                          <a:spcPct val="80000"/>
                        </a:lnSpc>
                        <a:spcBef>
                          <a:spcPts val="400"/>
                        </a:spcBef>
                        <a:spcAft>
                          <a:spcPts val="400"/>
                        </a:spcAft>
                      </a:pPr>
                      <a:r>
                        <a:rPr lang="en-US" sz="2000" dirty="0">
                          <a:effectLst/>
                        </a:rPr>
                        <a:t>Ensure that the system provides the means to:</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test resource limits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detailed resource usage for analysis in the event of a failure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inject new resources limits into the system for the purposes of testing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provide virtualized resources for testing</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CE0416A0-F66D-BE78-AB31-2DA4E2BE1BD6}"/>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spTree>
    <p:extLst>
      <p:ext uri="{BB962C8B-B14F-4D97-AF65-F5344CB8AC3E}">
        <p14:creationId xmlns:p14="http://schemas.microsoft.com/office/powerpoint/2010/main" val="4288271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976978E-2CF9-4405-B652-E39C6971E07E}"/>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75DEC507-2A64-47C9-8AD7-300885DCEC53}"/>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E75F339B-D20A-4066-BDB4-A65900DC5301}"/>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D5614A07-8A81-0DC0-A82A-9CAFC98BB4CC}"/>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F32E9456-1F42-3728-8D37-DFA827AC3A4F}"/>
              </a:ext>
            </a:extLst>
          </p:cNvPr>
          <p:cNvGraphicFramePr>
            <a:graphicFrameLocks noGrp="1"/>
          </p:cNvGraphicFramePr>
          <p:nvPr>
            <p:ph idx="1"/>
            <p:extLst>
              <p:ext uri="{D42A27DB-BD31-4B8C-83A1-F6EECF244321}">
                <p14:modId xmlns:p14="http://schemas.microsoft.com/office/powerpoint/2010/main" val="2506526508"/>
              </p:ext>
            </p:extLst>
          </p:nvPr>
        </p:nvGraphicFramePr>
        <p:xfrm>
          <a:off x="304800" y="1493838"/>
          <a:ext cx="8534400" cy="3459162"/>
        </p:xfrm>
        <a:graphic>
          <a:graphicData uri="http://schemas.openxmlformats.org/drawingml/2006/table">
            <a:tbl>
              <a:tblPr firstRow="1" firstCol="1" bandRow="1">
                <a:tableStyleId>{5C22544A-7EE6-4342-B048-85BDC9FD1C3A}</a:tableStyleId>
              </a:tblPr>
              <a:tblGrid>
                <a:gridCol w="1185333">
                  <a:extLst>
                    <a:ext uri="{9D8B030D-6E8A-4147-A177-3AD203B41FA5}">
                      <a16:colId xmlns:a16="http://schemas.microsoft.com/office/drawing/2014/main" val="20000"/>
                    </a:ext>
                  </a:extLst>
                </a:gridCol>
                <a:gridCol w="7349067">
                  <a:extLst>
                    <a:ext uri="{9D8B030D-6E8A-4147-A177-3AD203B41FA5}">
                      <a16:colId xmlns:a16="http://schemas.microsoft.com/office/drawing/2014/main" val="20001"/>
                    </a:ext>
                  </a:extLst>
                </a:gridCol>
              </a:tblGrid>
              <a:tr h="3459162">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components that are bound later than compile time can be tested in the late bound context. </a:t>
                      </a:r>
                    </a:p>
                    <a:p>
                      <a:pPr marL="0" marR="0">
                        <a:lnSpc>
                          <a:spcPct val="80000"/>
                        </a:lnSpc>
                        <a:spcBef>
                          <a:spcPts val="400"/>
                        </a:spcBef>
                        <a:spcAft>
                          <a:spcPts val="400"/>
                        </a:spcAft>
                      </a:pPr>
                      <a:r>
                        <a:rPr lang="en-US" sz="2000" dirty="0">
                          <a:effectLst/>
                        </a:rPr>
                        <a:t>Ensure that late bindings can be captured in the event of a failure, so that you can re-create the system’s state leading to the failure.  </a:t>
                      </a:r>
                    </a:p>
                    <a:p>
                      <a:pPr marL="0" marR="0">
                        <a:lnSpc>
                          <a:spcPct val="80000"/>
                        </a:lnSpc>
                        <a:spcBef>
                          <a:spcPts val="400"/>
                        </a:spcBef>
                        <a:spcAft>
                          <a:spcPts val="400"/>
                        </a:spcAft>
                      </a:pPr>
                      <a:r>
                        <a:rPr lang="en-US" sz="2000" dirty="0">
                          <a:effectLst/>
                        </a:rPr>
                        <a:t>Ensure that the full range of binding possibilities can be tested.</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1537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2-CS05A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February 10, 2024</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FBD926-8F9C-4431-9978-DAAE552E99A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74FAFE0B-B1DA-449A-8AE7-71590E1C6812}"/>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AFCA8C19-59D7-4BE3-9B1D-D762E1DCF772}"/>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id="{B8896BC2-E066-CE76-21C7-962F4C004B49}"/>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57FDAE86-4DDF-F00E-CB7C-86E232579B8B}"/>
              </a:ext>
            </a:extLst>
          </p:cNvPr>
          <p:cNvGraphicFramePr>
            <a:graphicFrameLocks noGrp="1"/>
          </p:cNvGraphicFramePr>
          <p:nvPr>
            <p:ph idx="1"/>
            <p:extLst>
              <p:ext uri="{D42A27DB-BD31-4B8C-83A1-F6EECF244321}">
                <p14:modId xmlns:p14="http://schemas.microsoft.com/office/powerpoint/2010/main" val="3968781301"/>
              </p:ext>
            </p:extLst>
          </p:nvPr>
        </p:nvGraphicFramePr>
        <p:xfrm>
          <a:off x="304800" y="1493838"/>
          <a:ext cx="8534400" cy="3763962"/>
        </p:xfrm>
        <a:graphic>
          <a:graphicData uri="http://schemas.openxmlformats.org/drawingml/2006/table">
            <a:tbl>
              <a:tblPr firstRow="1" firstCol="1" bandRow="1">
                <a:tableStyleId>{5C22544A-7EE6-4342-B048-85BDC9FD1C3A}</a:tableStyleId>
              </a:tblPr>
              <a:tblGrid>
                <a:gridCol w="1629272">
                  <a:extLst>
                    <a:ext uri="{9D8B030D-6E8A-4147-A177-3AD203B41FA5}">
                      <a16:colId xmlns:a16="http://schemas.microsoft.com/office/drawing/2014/main" val="20000"/>
                    </a:ext>
                  </a:extLst>
                </a:gridCol>
                <a:gridCol w="6905128">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achieve the testability scenarios that apply to your architecture.  Are technologies available to help with regression testing, fault injection, recording and playback, and so on?</a:t>
                      </a:r>
                    </a:p>
                    <a:p>
                      <a:pPr marL="0" marR="0">
                        <a:lnSpc>
                          <a:spcPct val="80000"/>
                        </a:lnSpc>
                        <a:spcBef>
                          <a:spcPts val="400"/>
                        </a:spcBef>
                        <a:spcAft>
                          <a:spcPts val="400"/>
                        </a:spcAft>
                      </a:pPr>
                      <a:r>
                        <a:rPr lang="en-US" sz="2000" dirty="0">
                          <a:effectLst/>
                        </a:rPr>
                        <a:t>Determine how testable the technologies are that you have chosen (or are considering choosing in the future) and ensure that your chosen technologies support the level of testing appropriate for your system. For example, if your chosen technologies do not make it possible to inject state, it may be difficult to re-create fault scenarios.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7425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Ensuring that a system is easily testable has payoffs both in terms of the cost of testing and the reliability of the system</a:t>
            </a:r>
            <a:r>
              <a:rPr lang="x-none" dirty="0"/>
              <a:t>.</a:t>
            </a:r>
            <a:endParaRPr lang="en-US" dirty="0"/>
          </a:p>
          <a:p>
            <a:pPr>
              <a:buFont typeface="Arial" panose="020B0604020202020204" pitchFamily="34" charset="0"/>
              <a:buChar char="•"/>
            </a:pPr>
            <a:r>
              <a:rPr lang="en-US" dirty="0"/>
              <a:t>Controlling and observing the system state are a major class of testability tactics.</a:t>
            </a:r>
          </a:p>
          <a:p>
            <a:pPr>
              <a:buFont typeface="Arial" panose="020B0604020202020204" pitchFamily="34" charset="0"/>
              <a:buChar char="•"/>
            </a:pPr>
            <a:r>
              <a:rPr lang="en-US" dirty="0"/>
              <a:t>Complex systems are difficult to test because of the large state space in which their computations take place, and because of the larger number of interconnections among the elements of the system. Consequently, keeping the system simple is another class of tactics that supports testability.</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B13D4B5-83A8-4E97-866C-DA94B3B2FDCA}"/>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2B6FE06C-9303-464F-BF4F-63637C657D28}"/>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a:extLst>
              <a:ext uri="{FF2B5EF4-FFF2-40B4-BE49-F238E27FC236}">
                <a16:creationId xmlns:a16="http://schemas.microsoft.com/office/drawing/2014/main" id="{D43783B3-7583-E395-E098-D98CCE72FD58}"/>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Testability?</a:t>
            </a:r>
          </a:p>
          <a:p>
            <a:r>
              <a:rPr lang="en-US" dirty="0"/>
              <a:t>Testability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Testability</a:t>
            </a:r>
            <a:endParaRPr lang="en-US" sz="3200" b="0" i="0" u="none" strike="noStrike" kern="1200" baseline="0" dirty="0">
              <a:solidFill>
                <a:schemeClr val="tx1"/>
              </a:solidFill>
              <a:latin typeface="+mn-lt"/>
              <a:ea typeface="+mn-ea"/>
              <a:cs typeface="+mn-cs"/>
            </a:endParaRPr>
          </a:p>
          <a:p>
            <a:r>
              <a:rPr lang="en-US" dirty="0"/>
              <a:t>A Design Checklist for Testability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437A8D7-4A2F-4E07-BF1A-F58C6231BDB6}"/>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D3B673E4-F3A1-4011-83B8-229AA1683CA3}"/>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75A9CAE4-F90C-7782-F7F1-10DDB0F9C1B7}"/>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Software testability refers to the ease with which software can be made to demonstrate its faults through (typically execution-based) testing.  </a:t>
            </a:r>
          </a:p>
          <a:p>
            <a:r>
              <a:rPr lang="en-US" dirty="0"/>
              <a:t>Specifically, testability refers to the probability, assuming that the software has at least one fault, that it will fail on its </a:t>
            </a:r>
            <a:r>
              <a:rPr lang="en-US" i="1" dirty="0"/>
              <a:t>next</a:t>
            </a:r>
            <a:r>
              <a:rPr lang="en-US" dirty="0"/>
              <a:t> test execution. </a:t>
            </a:r>
          </a:p>
          <a:p>
            <a:r>
              <a:rPr lang="en-US" dirty="0"/>
              <a:t>If a fault is present in a system, then we want it to fail during testing as quickly as possible.</a:t>
            </a:r>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D7BCBFC-E657-4EEB-A092-BF13F4F25DF8}"/>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DAE311B1-060D-4D06-B113-E39B1E084229}"/>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AF558C3C-54FE-F9BD-4D40-51E9EF2990B1}"/>
              </a:ext>
            </a:extLst>
          </p:cNvPr>
          <p:cNvSpPr>
            <a:spLocks noGrp="1"/>
          </p:cNvSpPr>
          <p:nvPr>
            <p:ph sz="quarter" idx="10"/>
          </p:nvPr>
        </p:nvSpPr>
        <p:spPr>
          <a:xfrm>
            <a:off x="304800" y="152400"/>
            <a:ext cx="6324600" cy="1143000"/>
          </a:xfrm>
        </p:spPr>
        <p:txBody>
          <a:bodyPr/>
          <a:lstStyle/>
          <a:p>
            <a:r>
              <a:rPr lang="en-US" dirty="0"/>
              <a:t>What is Testability?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For a system to be properly testable, it must be possible to </a:t>
            </a:r>
            <a:r>
              <a:rPr lang="en-US" i="1" dirty="0"/>
              <a:t>control</a:t>
            </a:r>
            <a:r>
              <a:rPr lang="en-US" dirty="0"/>
              <a:t> each component’s inputs (and possibly manipulate its internal state) and then to </a:t>
            </a:r>
            <a:r>
              <a:rPr lang="en-US" i="1" dirty="0"/>
              <a:t>observe</a:t>
            </a:r>
            <a:r>
              <a:rPr lang="en-US" dirty="0"/>
              <a:t> its outputs (and possibly its internal state).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BE4867D-4599-40A8-9D36-127CA8ABE856}"/>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FC167AF8-7D57-40A3-89F6-891EFF84F2F8}"/>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C33EFE9D-C24E-629E-A781-7FE6A9742771}"/>
              </a:ext>
            </a:extLst>
          </p:cNvPr>
          <p:cNvSpPr>
            <a:spLocks noGrp="1"/>
          </p:cNvSpPr>
          <p:nvPr>
            <p:ph sz="quarter" idx="10"/>
          </p:nvPr>
        </p:nvSpPr>
        <p:spPr>
          <a:xfrm>
            <a:off x="304800" y="152400"/>
            <a:ext cx="6324600" cy="1143000"/>
          </a:xfrm>
        </p:spPr>
        <p:txBody>
          <a:bodyPr/>
          <a:lstStyle/>
          <a:p>
            <a:r>
              <a:rPr lang="en-US" dirty="0"/>
              <a:t>What is Testability?</a:t>
            </a:r>
          </a:p>
        </p:txBody>
      </p:sp>
    </p:spTree>
    <p:extLst>
      <p:ext uri="{BB962C8B-B14F-4D97-AF65-F5344CB8AC3E}">
        <p14:creationId xmlns:p14="http://schemas.microsoft.com/office/powerpoint/2010/main" val="270379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AEEF677B-8C0D-4361-9F7E-E1D7A0809C62}"/>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CFD8324F-4F62-4C3F-B4EF-52583E44FABA}"/>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10" name="Title 1">
            <a:extLst>
              <a:ext uri="{FF2B5EF4-FFF2-40B4-BE49-F238E27FC236}">
                <a16:creationId xmlns:a16="http://schemas.microsoft.com/office/drawing/2014/main" id="{6AFE3EDB-9FCA-F136-475A-109E57A2F4D0}"/>
              </a:ext>
            </a:extLst>
          </p:cNvPr>
          <p:cNvSpPr>
            <a:spLocks noGrp="1"/>
          </p:cNvSpPr>
          <p:nvPr>
            <p:ph sz="quarter" idx="10"/>
          </p:nvPr>
        </p:nvSpPr>
        <p:spPr>
          <a:xfrm>
            <a:off x="304800" y="152400"/>
            <a:ext cx="6324600" cy="1143000"/>
          </a:xfrm>
        </p:spPr>
        <p:txBody>
          <a:bodyPr/>
          <a:lstStyle/>
          <a:p>
            <a:r>
              <a:rPr lang="en-US" dirty="0"/>
              <a:t>Testability General Scenario</a:t>
            </a:r>
          </a:p>
        </p:txBody>
      </p:sp>
      <p:graphicFrame>
        <p:nvGraphicFramePr>
          <p:cNvPr id="11" name="Content Placeholder 10">
            <a:extLst>
              <a:ext uri="{FF2B5EF4-FFF2-40B4-BE49-F238E27FC236}">
                <a16:creationId xmlns:a16="http://schemas.microsoft.com/office/drawing/2014/main" id="{1ABDFA52-44BE-5CAF-7A43-F3D9FF0F3207}"/>
              </a:ext>
            </a:extLst>
          </p:cNvPr>
          <p:cNvGraphicFramePr>
            <a:graphicFrameLocks noGrp="1"/>
          </p:cNvGraphicFramePr>
          <p:nvPr>
            <p:ph idx="1"/>
            <p:extLst>
              <p:ext uri="{D42A27DB-BD31-4B8C-83A1-F6EECF244321}">
                <p14:modId xmlns:p14="http://schemas.microsoft.com/office/powerpoint/2010/main" val="751843106"/>
              </p:ext>
            </p:extLst>
          </p:nvPr>
        </p:nvGraphicFramePr>
        <p:xfrm>
          <a:off x="304800" y="1493838"/>
          <a:ext cx="8686800" cy="5155057"/>
        </p:xfrm>
        <a:graphic>
          <a:graphicData uri="http://schemas.openxmlformats.org/drawingml/2006/table">
            <a:tbl>
              <a:tblPr firstRow="1" firstCol="1" bandRow="1">
                <a:tableStyleId>{5C22544A-7EE6-4342-B048-85BDC9FD1C3A}</a:tableStyleId>
              </a:tblPr>
              <a:tblGrid>
                <a:gridCol w="1600199">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461787">
                <a:tc>
                  <a:txBody>
                    <a:bodyPr/>
                    <a:lstStyle/>
                    <a:p>
                      <a:pPr marL="0" marR="0">
                        <a:lnSpc>
                          <a:spcPct val="80000"/>
                        </a:lnSpc>
                        <a:spcBef>
                          <a:spcPts val="400"/>
                        </a:spcBef>
                        <a:spcAft>
                          <a:spcPts val="400"/>
                        </a:spcAft>
                      </a:pPr>
                      <a:r>
                        <a:rPr lang="en-US" sz="2000" b="1" dirty="0">
                          <a:solidFill>
                            <a:schemeClr val="tx1"/>
                          </a:solidFill>
                          <a:effectLst/>
                        </a:rPr>
                        <a:t>Portion of</a:t>
                      </a:r>
                      <a:br>
                        <a:rPr lang="en-US" sz="2000" b="1" dirty="0">
                          <a:solidFill>
                            <a:schemeClr val="tx1"/>
                          </a:solidFill>
                          <a:effectLst/>
                        </a:rPr>
                      </a:br>
                      <a:r>
                        <a:rPr lang="en-US" sz="2000" b="1" dirty="0">
                          <a:solidFill>
                            <a:schemeClr val="tx1"/>
                          </a:solidFill>
                          <a:effectLst/>
                        </a:rPr>
                        <a:t>Scenario</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b="1" dirty="0">
                          <a:solidFill>
                            <a:schemeClr val="tx1"/>
                          </a:solidFill>
                          <a:effectLst/>
                        </a:rPr>
                        <a:t>Possible Values</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629434">
                <a:tc>
                  <a:txBody>
                    <a:bodyPr/>
                    <a:lstStyle/>
                    <a:p>
                      <a:pPr marL="0" marR="0">
                        <a:lnSpc>
                          <a:spcPct val="80000"/>
                        </a:lnSpc>
                        <a:spcBef>
                          <a:spcPts val="400"/>
                        </a:spcBef>
                        <a:spcAft>
                          <a:spcPts val="400"/>
                        </a:spcAft>
                      </a:pPr>
                      <a:r>
                        <a:rPr lang="en-US" sz="2000" dirty="0">
                          <a:solidFill>
                            <a:schemeClr val="tx1"/>
                          </a:solidFill>
                          <a:effectLst/>
                        </a:rPr>
                        <a:t>Source</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Unit testers, integration testers, system testers, acceptance testers, end users, either running tests manually or using automated testing tools</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r h="839391">
                <a:tc>
                  <a:txBody>
                    <a:bodyPr/>
                    <a:lstStyle/>
                    <a:p>
                      <a:pPr marL="0" marR="0">
                        <a:lnSpc>
                          <a:spcPct val="80000"/>
                        </a:lnSpc>
                        <a:spcBef>
                          <a:spcPts val="400"/>
                        </a:spcBef>
                        <a:spcAft>
                          <a:spcPts val="400"/>
                        </a:spcAft>
                      </a:pPr>
                      <a:r>
                        <a:rPr lang="en-US" sz="2000" dirty="0">
                          <a:solidFill>
                            <a:schemeClr val="tx1"/>
                          </a:solidFill>
                          <a:effectLst/>
                        </a:rPr>
                        <a:t>Stimulus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A set of tests are executed due to the completion of a coding increment such as a class, layer or service; the completed integration of a subsystem; the complete implementation of the system; or the delivery of the system to the customer.</a:t>
                      </a: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420890">
                <a:tc>
                  <a:txBody>
                    <a:bodyPr/>
                    <a:lstStyle/>
                    <a:p>
                      <a:pPr marL="0" marR="0">
                        <a:lnSpc>
                          <a:spcPct val="80000"/>
                        </a:lnSpc>
                        <a:spcBef>
                          <a:spcPts val="400"/>
                        </a:spcBef>
                        <a:spcAft>
                          <a:spcPts val="400"/>
                        </a:spcAft>
                      </a:pPr>
                      <a:r>
                        <a:rPr lang="en-US" sz="2000" dirty="0">
                          <a:solidFill>
                            <a:schemeClr val="tx1"/>
                          </a:solidFill>
                          <a:effectLst/>
                        </a:rPr>
                        <a:t>Environment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Design time, development time, compile time, integration time, deployment time, run time</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212346">
                <a:tc>
                  <a:txBody>
                    <a:bodyPr/>
                    <a:lstStyle/>
                    <a:p>
                      <a:pPr marL="0" marR="0">
                        <a:lnSpc>
                          <a:spcPct val="80000"/>
                        </a:lnSpc>
                        <a:spcBef>
                          <a:spcPts val="400"/>
                        </a:spcBef>
                        <a:spcAft>
                          <a:spcPts val="400"/>
                        </a:spcAft>
                      </a:pPr>
                      <a:r>
                        <a:rPr lang="en-US" sz="2000" dirty="0">
                          <a:solidFill>
                            <a:schemeClr val="tx1"/>
                          </a:solidFill>
                          <a:effectLst/>
                        </a:rPr>
                        <a:t>Artifacts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The portion of the system being tested</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r h="629434">
                <a:tc>
                  <a:txBody>
                    <a:bodyPr/>
                    <a:lstStyle/>
                    <a:p>
                      <a:pPr marL="0" marR="0">
                        <a:lnSpc>
                          <a:spcPct val="80000"/>
                        </a:lnSpc>
                        <a:spcBef>
                          <a:spcPts val="400"/>
                        </a:spcBef>
                        <a:spcAft>
                          <a:spcPts val="400"/>
                        </a:spcAft>
                      </a:pPr>
                      <a:r>
                        <a:rPr lang="en-US" sz="2000" dirty="0">
                          <a:solidFill>
                            <a:schemeClr val="tx1"/>
                          </a:solidFill>
                          <a:effectLst/>
                        </a:rPr>
                        <a:t>Response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execute test suite and capture results; capture activity that resulted in the fault; control and monitor the state of the system </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5"/>
                  </a:ext>
                </a:extLst>
              </a:tr>
              <a:tr h="1256479">
                <a:tc>
                  <a:txBody>
                    <a:bodyPr/>
                    <a:lstStyle/>
                    <a:p>
                      <a:pPr marL="0" marR="0">
                        <a:lnSpc>
                          <a:spcPct val="80000"/>
                        </a:lnSpc>
                        <a:spcBef>
                          <a:spcPts val="400"/>
                        </a:spcBef>
                        <a:spcAft>
                          <a:spcPts val="400"/>
                        </a:spcAft>
                      </a:pPr>
                      <a:r>
                        <a:rPr lang="en-US" sz="2000" dirty="0">
                          <a:solidFill>
                            <a:schemeClr val="tx1"/>
                          </a:solidFill>
                          <a:effectLst/>
                        </a:rPr>
                        <a:t>Response </a:t>
                      </a:r>
                      <a:br>
                        <a:rPr lang="en-US" sz="2000" dirty="0">
                          <a:solidFill>
                            <a:schemeClr val="tx1"/>
                          </a:solidFill>
                          <a:effectLst/>
                        </a:rPr>
                      </a:br>
                      <a:r>
                        <a:rPr lang="en-US" sz="2000" dirty="0">
                          <a:solidFill>
                            <a:schemeClr val="tx1"/>
                          </a:solidFill>
                          <a:effectLst/>
                        </a:rPr>
                        <a:t>Measure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effort to find a fault or class of faults, effort to achieve a given percentage of state space coverage; probability of fault being revealed by the next test; time to perform tests; effort to detect faults; length of longest dependency chain in test; length of time to prepare test environment; reduction in risk exposure (size(loss) * </a:t>
                      </a:r>
                      <a:r>
                        <a:rPr lang="en-US" sz="2000" dirty="0" err="1">
                          <a:effectLst/>
                        </a:rPr>
                        <a:t>prob</a:t>
                      </a:r>
                      <a:r>
                        <a:rPr lang="en-US" sz="2000" dirty="0">
                          <a:effectLst/>
                        </a:rPr>
                        <a:t>(loss))</a:t>
                      </a:r>
                    </a:p>
                  </a:txBody>
                  <a:tcPr marL="68580" marR="68580" marT="0" marB="0">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The unit tester completes a code unit during development and performs a test sequence whose results are captured and that gives 85% path coverage within 3 hours of testing.</a:t>
            </a:r>
          </a:p>
        </p:txBody>
      </p:sp>
      <p:sp>
        <p:nvSpPr>
          <p:cNvPr id="6" name="Content Placeholder 5">
            <a:extLst>
              <a:ext uri="{FF2B5EF4-FFF2-40B4-BE49-F238E27FC236}">
                <a16:creationId xmlns:a16="http://schemas.microsoft.com/office/drawing/2014/main" id="{1C7628B1-926F-40F6-A71F-7727E64EE64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8E37312-5BBE-4100-86E7-2B6CF401056A}"/>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111A4CDC-783F-45AB-8C38-EAF0F8C0D89B}"/>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83B1AE22-176E-F43D-1776-AF896E6A36D9}"/>
              </a:ext>
            </a:extLst>
          </p:cNvPr>
          <p:cNvSpPr>
            <a:spLocks noGrp="1"/>
          </p:cNvSpPr>
          <p:nvPr>
            <p:ph sz="quarter" idx="10"/>
          </p:nvPr>
        </p:nvSpPr>
        <p:spPr>
          <a:xfrm>
            <a:off x="304800" y="152400"/>
            <a:ext cx="6324600" cy="1143000"/>
          </a:xfrm>
        </p:spPr>
        <p:txBody>
          <a:bodyPr>
            <a:normAutofit fontScale="97500"/>
          </a:bodyPr>
          <a:lstStyle/>
          <a:p>
            <a:r>
              <a:rPr lang="en-US" dirty="0"/>
              <a:t>Sample Concrete Testability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The goal of tactics for testability is to allow for easier testing when an increment of software development has completed.</a:t>
            </a:r>
          </a:p>
          <a:p>
            <a:pPr>
              <a:buFont typeface="Arial" panose="020B0604020202020204" pitchFamily="34" charset="0"/>
              <a:buChar char="•"/>
            </a:pPr>
            <a:r>
              <a:rPr lang="en-US" dirty="0"/>
              <a:t>Anything the architect can do to reduce the high cost of testing will yield a significant benefit.</a:t>
            </a:r>
          </a:p>
          <a:p>
            <a:pPr>
              <a:buFont typeface="Arial" panose="020B0604020202020204" pitchFamily="34" charset="0"/>
              <a:buChar char="•"/>
            </a:pPr>
            <a:r>
              <a:rPr lang="en-US" dirty="0"/>
              <a:t>There are two categories of tactics for testability:</a:t>
            </a:r>
          </a:p>
          <a:p>
            <a:pPr lvl="1"/>
            <a:r>
              <a:rPr lang="en-US" dirty="0"/>
              <a:t>The first category deals with adding controllability and </a:t>
            </a:r>
            <a:r>
              <a:rPr lang="en-US" dirty="0" err="1"/>
              <a:t>observability</a:t>
            </a:r>
            <a:r>
              <a:rPr lang="en-US" dirty="0"/>
              <a:t> to the system.  </a:t>
            </a:r>
          </a:p>
          <a:p>
            <a:pPr lvl="1"/>
            <a:r>
              <a:rPr lang="en-US" dirty="0"/>
              <a:t>The second deals with limiting complexity in the system’s design. </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34AA83C-C61D-4AFF-8B65-AF7002BC5222}"/>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D9AEECF8-A689-4F64-9F73-DCAF73595E77}"/>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5FF47770-FBCE-F5AF-115B-4772A30AC617}"/>
              </a:ext>
            </a:extLst>
          </p:cNvPr>
          <p:cNvSpPr>
            <a:spLocks noGrp="1"/>
          </p:cNvSpPr>
          <p:nvPr>
            <p:ph sz="quarter" idx="10"/>
          </p:nvPr>
        </p:nvSpPr>
        <p:spPr>
          <a:xfrm>
            <a:off x="304800" y="152400"/>
            <a:ext cx="6324600" cy="1143000"/>
          </a:xfrm>
        </p:spPr>
        <p:txBody>
          <a:bodyPr/>
          <a:lstStyle/>
          <a:p>
            <a:r>
              <a:rPr lang="en-US" dirty="0"/>
              <a:t>Goal of Testability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F007147-B497-463D-9DE9-53A35F12D76B}"/>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54C067A7-14C3-49FD-951E-25A24598E4CB}"/>
              </a:ext>
            </a:extLst>
          </p:cNvPr>
          <p:cNvSpPr>
            <a:spLocks noGrp="1"/>
          </p:cNvSpPr>
          <p:nvPr>
            <p:ph type="sldNum" sz="quarter" idx="14"/>
          </p:nvPr>
        </p:nvSpPr>
        <p:spPr/>
        <p:txBody>
          <a:bodyPr/>
          <a:lstStyle/>
          <a:p>
            <a:fld id="{BC8D7E44-7D4F-4942-A8C9-2DF6BF8399E8}" type="slidenum">
              <a:rPr lang="en-US" smtClean="0"/>
              <a:pPr/>
              <a:t>9</a:t>
            </a:fld>
            <a:endParaRPr lang="en-US" dirty="0"/>
          </a:p>
        </p:txBody>
      </p:sp>
      <p:pic>
        <p:nvPicPr>
          <p:cNvPr id="9" name="Picture 7">
            <a:extLst>
              <a:ext uri="{FF2B5EF4-FFF2-40B4-BE49-F238E27FC236}">
                <a16:creationId xmlns:a16="http://schemas.microsoft.com/office/drawing/2014/main" id="{C4F3B858-388A-6EBE-90B6-B9A223288F9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8650" y="2209800"/>
            <a:ext cx="8516408"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F9AA933F-181D-15DE-CBE9-D132C65D01BA}"/>
              </a:ext>
            </a:extLst>
          </p:cNvPr>
          <p:cNvSpPr>
            <a:spLocks noGrp="1"/>
          </p:cNvSpPr>
          <p:nvPr>
            <p:ph sz="quarter" idx="10"/>
          </p:nvPr>
        </p:nvSpPr>
        <p:spPr>
          <a:xfrm>
            <a:off x="304800" y="152400"/>
            <a:ext cx="6324600" cy="1143000"/>
          </a:xfrm>
        </p:spPr>
        <p:txBody>
          <a:bodyPr/>
          <a:lstStyle/>
          <a:p>
            <a:r>
              <a:rPr lang="en-US" dirty="0"/>
              <a:t>Goal of Testability Tactics</a:t>
            </a:r>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89A3F1-F7BA-41C9-A162-085115A92901}"/>
</file>

<file path=customXml/itemProps2.xml><?xml version="1.0" encoding="utf-8"?>
<ds:datastoreItem xmlns:ds="http://schemas.openxmlformats.org/officeDocument/2006/customXml" ds:itemID="{95212FC5-81C9-444D-851A-CFBC5F631060}"/>
</file>

<file path=customXml/itemProps3.xml><?xml version="1.0" encoding="utf-8"?>
<ds:datastoreItem xmlns:ds="http://schemas.openxmlformats.org/officeDocument/2006/customXml" ds:itemID="{24F301AC-1583-4871-87CA-B41C93CB938F}"/>
</file>

<file path=docProps/app.xml><?xml version="1.0" encoding="utf-8"?>
<Properties xmlns="http://schemas.openxmlformats.org/officeDocument/2006/extended-properties" xmlns:vt="http://schemas.openxmlformats.org/officeDocument/2006/docPropsVTypes">
  <Template/>
  <TotalTime>877</TotalTime>
  <Words>1557</Words>
  <Application>Microsoft Office PowerPoint</Application>
  <PresentationFormat>On-screen Show (4:3)</PresentationFormat>
  <Paragraphs>165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vt:lpstr>
      <vt:lpstr>Times New Roman</vt:lpstr>
      <vt:lpstr>Office Theme</vt:lpstr>
      <vt:lpstr>Testability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70</cp:revision>
  <dcterms:created xsi:type="dcterms:W3CDTF">2011-09-14T09:42:05Z</dcterms:created>
  <dcterms:modified xsi:type="dcterms:W3CDTF">2024-02-10T01:24:15Z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