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0" r:id="rId2"/>
    <p:sldId id="291" r:id="rId3"/>
    <p:sldId id="257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7" r:id="rId17"/>
    <p:sldId id="278" r:id="rId18"/>
    <p:sldId id="279" r:id="rId19"/>
    <p:sldId id="272" r:id="rId20"/>
    <p:sldId id="275" r:id="rId21"/>
    <p:sldId id="280" r:id="rId22"/>
    <p:sldId id="281" r:id="rId23"/>
    <p:sldId id="282" r:id="rId24"/>
    <p:sldId id="273" r:id="rId25"/>
    <p:sldId id="276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Architectural Structures and Views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Harvinder S Jabbal</a:t>
            </a:r>
          </a:p>
          <a:p>
            <a:r>
              <a:rPr lang="en-US" dirty="0"/>
              <a:t>SSZG653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EFAEEA-648B-495C-8640-9F1414BED4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architectural design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B7459-3AFA-4DB9-BF9A-550D6FCEE5A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A996B-9D8E-4D31-82D3-D437BC8209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CCF80-98BC-41F1-9027-B817607D4C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4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38083-027C-43AB-B9FF-E0C3E3F6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How is the system to be structured as a set of code units (modules)?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How is the system to be structured as a set of elements that have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runtime </a:t>
            </a:r>
            <a:r>
              <a:rPr lang="en-IN" sz="2000" dirty="0" err="1"/>
              <a:t>behavior</a:t>
            </a:r>
            <a:r>
              <a:rPr lang="en-IN" sz="2000" dirty="0"/>
              <a:t> (components)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interactions (connectors)?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How is the system to relate to </a:t>
            </a:r>
            <a:r>
              <a:rPr lang="en-IN" sz="3200" dirty="0" err="1"/>
              <a:t>nonsoftware</a:t>
            </a:r>
            <a:r>
              <a:rPr lang="en-IN" sz="3200" dirty="0"/>
              <a:t> structures in its environment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(i.e., CPUs, file systems, networks, development teams, etc.)?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4701B-6908-4D93-8F96-CF96E10028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3 structures </a:t>
            </a:r>
          </a:p>
          <a:p>
            <a:r>
              <a:rPr lang="en-IN" b="0" dirty="0"/>
              <a:t>		3 broad decision  types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219C8-8486-454F-A297-18480F5388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87DFB-36F0-4494-A274-F838DC1D7E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B2707-A435-4DDB-96C4-3D97A58676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4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AA4998-A89B-419B-9035-F348948591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SOFTWARE STRUCTURES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5F9CB-76F9-4138-A1E3-EF685F542C1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F4C82-7B0E-400B-9281-BD51E3B7AC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1085A-5D0B-4B47-844D-14F5F312F1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4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A895-6ACB-448D-BBAA-310FA70788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SOFTWARE 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6AA32-F6BF-4A26-ABDC-95DB02272C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1D4E2-2520-4C38-B528-2D194B5581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90351-3CCA-47C0-B458-DC457B7FDE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graphics/02fig03.gif">
            <a:extLst>
              <a:ext uri="{FF2B5EF4-FFF2-40B4-BE49-F238E27FC236}">
                <a16:creationId xmlns:a16="http://schemas.microsoft.com/office/drawing/2014/main" id="{8B3A430A-7106-4DBC-87EC-E619C1B01F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1" y="1600200"/>
            <a:ext cx="8466665" cy="47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9B9D2-614F-40DF-B2A1-8C00E3E5F9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Module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5E43A-20DB-4497-9971-1080874C1F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3AAC-A998-439E-943B-90997CDAC1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221EC-9C4B-41DF-8BB0-703B9ED39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35E358-52EC-46CF-8F06-22B21361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are modules related to each other by the "is a submodule of " relation, showing how larger modules are decomposed into smaller ones recursively until they are small enough to be easily understood.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Modules in this structure represent a common starting point for design, as the architect enumerates what the units of software will have to do and assigns each item to a module for subsequent (more detailed) design and eventual implementation.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Modules often have associated products (i.e., interface specifications, code, test plans, etc.).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decomposition structure provides a large part of the system's modifiability, by ensuring that likely changes fall within the purview of at most a few small modules.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is often used as the basis for the development project's organization, including the structure of the documentation, and its integration and test plans. The units in this structure often have organization-specific names.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Certain U.S. Department of </a:t>
            </a:r>
            <a:r>
              <a:rPr lang="en-IN" dirty="0" err="1"/>
              <a:t>Defense</a:t>
            </a:r>
            <a:r>
              <a:rPr lang="en-IN" dirty="0"/>
              <a:t> standards, for instance, define Computer Software Configuration Items (CSCIs) and Computer Software Components (CSCs), which are units of modular decomposition.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7009-037F-434A-B13A-BFD459BF32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Decomposition.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7618C-EA9E-41A2-B08F-96B4634446D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926F-AF69-4B3C-8D0A-650D10C0DC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501E1-71AF-4B8F-B0A7-67BBE551B4E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2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39D5FA-242E-497E-BA44-893B2821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of this important but overlooked structure are also modules, or (in circumstances where a finer grain is warranted) procedures or resources on the interfaces of modules.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are related by the uses relation.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One unit uses another if the correctness of the first requires the presence of a correct version (as opposed to a stub) of the second.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uses structure is used to engineer systems that can be easily extended to add functionality or from which useful functional subsets can be easily extracted.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ability to easily subset a working system allows for incremental development.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2471-10E1-4720-9E8C-2AA010B504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Uses.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E5A1-6DB2-49E3-85FF-806FE119D70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BF7FF-6C11-4F0C-8E60-121FDEFA53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95E8-240D-41CF-8A19-D60B9A2B1A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8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70D415-0566-4DD5-945D-D5C7BEE6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 the uses relations in this structure are carefully controlled in a particular way, a system of layers emerges, in which a layer is a coherent set of related functionality.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a strictly layered structure, layer n may only use the services of layer n - 1.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Many variations of this (and a lessening of this structural restriction) occur in practice, however.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Layers are often designed as abstractions (virtual machines) that hide implementation specifics below from the layers above, engendering portability.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2187-9497-48D7-A40F-911F57CA3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Layered.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E226-BF43-49E0-B3D6-2A684010AE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5B32E-5417-44F6-807A-4F6FC361C5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52E36-A23B-44DF-BFFC-F4E72BB0578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6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40DDFB-256A-45AC-A53B-5D2FD3AFF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module units in this structure are called classes.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relation is "inherits-from" or "is-an-instance-of."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view supports reasoning about collections of similar </a:t>
            </a:r>
            <a:r>
              <a:rPr lang="en-IN" dirty="0" err="1"/>
              <a:t>behavior</a:t>
            </a:r>
            <a:r>
              <a:rPr lang="en-IN" dirty="0"/>
              <a:t> or capability (i.e., the classes that other classes inherit from) and parameterized differences which are captured by </a:t>
            </a:r>
            <a:r>
              <a:rPr lang="en-IN" dirty="0" err="1"/>
              <a:t>subclassing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class structure allows us to reason about re-use and the incremental addition of functionality.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0DFC-9135-4C7D-8D7C-7C63800725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Class, or generalization.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41BB7-4F3A-4E67-A0C0-4475E89FE03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F7C6D-A38F-4027-BEC3-236E45F964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9B757-27D6-4D87-ABE0-9A231FCE45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0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1261DF-4DE0-477F-A2E6-C3DD963F4B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Component and Connector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CE6BC-6ECD-4F80-9F6F-935DB93315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37482-8D91-4D35-91BB-7D01626C7E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57C23-FF7D-4822-A30E-25DB0F6582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7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57622-A680-4565-A309-F44BB4BEF7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SEZG651/ SSZG653 </a:t>
            </a:r>
          </a:p>
          <a:p>
            <a:r>
              <a:rPr lang="en-US" dirty="0"/>
              <a:t>Software Architectures</a:t>
            </a:r>
          </a:p>
          <a:p>
            <a:r>
              <a:rPr lang="en-US" dirty="0"/>
              <a:t>Module 4-CS 05/1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F9F50-F3AD-4DF3-8321-EDBABE15863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E5860-D1D7-4897-A469-54BD9019C5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4673F-73E7-4FD9-8B3A-47F0164AE4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A52860-392C-4875-917C-944E17A6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Like all component-and-connector structures, this one is orthogonal to the module-based structures and deals with the dynamic aspects of a running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here are processes or threads that are connected with each other by communication, synchronization, and/or exclusion operations.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relation in this (and in all component-and-connector structures) is attachment, showing how the components and connectors are hooked together.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process structure is important in helping to engineer a system's execution performance and availability.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2DF9-048B-4D34-B248-10AD113FF6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Process, or communicating processes.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6A2F3-34DA-4B6E-A8F6-B51615E5836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DE9C3-778D-4F22-A103-A5950A27B55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38A7-21CC-4E58-B818-6EFA20645D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5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D4F3EF-E976-405D-B457-CC830990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component-and-connector structure allows the architect to determine opportunities for parallelism and the locations where resource contention may occur.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are components and the connectors are "logical threads."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logical thread is a sequence of computation that can be allocated to a separate physical thread later in the design process.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concurrency structure is used early in design to identify the requirements for managing the issues associated with concurrent execution.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471B-08CA-4FA8-BA7B-8BD1429D1D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Concurrency.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BF394-15FE-4BFB-BFBB-3243BA68C95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3EE53-1FFC-410D-BC60-C4E80BA42F0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6B2A-8644-473A-9873-AA394DA81CC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8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167D0E-ECFA-461E-9811-E35D3345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structure comprises components and connectors that create, store, and access persistent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the system is in fact structured around one or more shared data repositories, this structure is a good one to illuminate.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shows how data is produced and consumed by runtime software elements, and it can be used to ensure good performance and data integrity.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64AE-4A33-4539-B867-9C9AD78A5B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Shared data, or repository.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E2AFA-E915-4691-983A-EA2D2EE7733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7F340-7864-4334-A233-41581848A3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3F29-F712-4CFD-BABB-64C0781244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04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B88C79-4575-4ED1-B858-1289CC17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the system is built as a group of cooperating clients and servers, this is a good component-and-connector structure to illuminate.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components are the clients and servers, and the connectors are protocols and messages they share to carry out the system's 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useful for separation of concerns (supporting modifiability), for physical distribution, and for load balancing (supporting runtime performance).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235B-C836-46CF-9F17-41A1DB0FC9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Client-server.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B70C8-DBA0-43CF-A9A7-34CF4EA679E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F919-131D-418B-AF16-A5561B51F9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89747-4F7D-41A9-B722-F25BD1655F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13B2B-F272-4CC5-BF82-BE5F76244B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8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C37956-3B96-4E98-B17B-44A265DF41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Allocation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FCA2E-F379-43AB-AE67-AE969E9318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69143-5326-4B4D-98CC-ACE398A877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93EB6-4BC9-4E9A-A1CA-74BA2C9699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82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2062D-1634-4AEF-BD43-05CF1B52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deployment structure shows how software is assigned to hardware-processing and communication elements.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elements are software (usually a process from a component-and-connector view), hardware entities (processors), and communication pathways.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Relations are "allocated-to," showing on which physical units the software elements reside, and "migrates-to," if the allocation is dynamic.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view allows an engineer to reason about performance, data integrity, availability, and security.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is of particular interest in distributed or parallel systems.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FA77-6DA0-47B4-BD39-25CF6E4F8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Deployment.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915E4-31A1-4522-80FA-602D85BBED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E0002-7314-4DB9-B977-9DA7AC0843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6B0E-7D88-4395-A605-19BB2112EE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1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409131-756C-4961-A06C-99C0D219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structure shows how software elements (usually modules) are mapped to the file structure(s) in the system's development, integration, or configuration control environments.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critical for the management of development activities and build processes.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0E2D-5074-46A1-8141-65D4BE6900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Implementation.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3073F-43CA-4E41-9D24-8DBE7CAB2EF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8A8C9-18BA-406B-B1AE-6EADB69DE2D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6079-A40D-403D-ABFC-83816FB028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7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6FC47-4A42-4954-AC51-56910712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structure assigns responsibility for implementing and integrating the modules to the appropriate development teams.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Having a work assignment structure as part of the architecture makes it clear that the decision about who does the work has architectural as well as management implications.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architect will know the expertise required on each team.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Also, on large multi-sourced distributed development projects, the work assignment structure is the means for calling out units of functional commonality and assigning them to a single team, rather than having them implemented by everyone who needs them.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D0F6-5CD2-46C5-ACB6-F5718CA97B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Work assignment.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FA1FF-48FD-42BC-94FF-15F369908F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BA18-BCDA-4008-B6D4-12B59E77DF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2BB85-81AE-4962-BF20-B3BBBD365F7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89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CE8AE78-E194-4544-9C08-6EEDDCA86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028197"/>
              </p:ext>
            </p:extLst>
          </p:nvPr>
        </p:nvGraphicFramePr>
        <p:xfrm>
          <a:off x="304800" y="1372870"/>
          <a:ext cx="8229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11300888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53394580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4999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Software Structure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Relations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Useful for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18221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Decomposition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Is a submodule of; shares secret with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Resource allocation and project structuring and planning; information hiding, encapsulation; configuration control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804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Uses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Requires the correct presence of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Engineering subsets; engineering extensions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9681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Layered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Requires the correct presence of; uses the services of; provides abstraction to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Incremental development; implementing systems on top of "virtual machines" portability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8912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Is an instance of; shares access methods of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In object-oriented design systems, producing rapid almost-alike implementations from a common template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9940735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B905-33F1-4ACF-B12C-5259309E1A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elements and relations in each structure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A43E-28C8-42D9-90A2-95622E3F53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01F8-2EED-46B1-9103-3880F949C5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CE04-DCD6-4D77-B06A-6F2A5D5C05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6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CE8AE78-E194-4544-9C08-6EEDDCA86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16254"/>
              </p:ext>
            </p:extLst>
          </p:nvPr>
        </p:nvGraphicFramePr>
        <p:xfrm>
          <a:off x="304800" y="1372870"/>
          <a:ext cx="8229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11300888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53394580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4999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Software Structure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Relations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Useful for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18221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Client-Server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Communicates with; depends 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Distributed operation; separation of concerns; performance analysis; load balancing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5101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Process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Runs concurrently with; may run concurrently with; excludes; precedes; etc.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Scheduling analysis; performance analysis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4036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Concurrency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Runs on the same logical thread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Identifying locations where resource contention exists, where threads may fork, join, be created or be killed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80473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Shared Data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Produces data; consumes data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Performance; data integrity; modifiability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7351470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B905-33F1-4ACF-B12C-5259309E1A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elements and relations in each structure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A43E-28C8-42D9-90A2-95622E3F53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01F8-2EED-46B1-9103-3880F949C5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CE04-DCD6-4D77-B06A-6F2A5D5C05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Structure &amp;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C6D1-3127-44AB-815C-6CD30FAB8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7FCC-1E1B-4ED6-A110-099AFCD682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CE8AE78-E194-4544-9C08-6EEDDCA86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467536"/>
              </p:ext>
            </p:extLst>
          </p:nvPr>
        </p:nvGraphicFramePr>
        <p:xfrm>
          <a:off x="304800" y="1372870"/>
          <a:ext cx="8229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11300888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53394580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4999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Software Structure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Relations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Useful for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18221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Deployment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Allocated to; migrates to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Performance, availability, security analysis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6249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Implementation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Stored in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Configuration control, integration, test activities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6864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Work Assignment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Assigned to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Project management, best use of expertise, management of commonality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38142051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B905-33F1-4ACF-B12C-5259309E1A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elements and relations in each structure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A43E-28C8-42D9-90A2-95622E3F53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01F8-2EED-46B1-9103-3880F949C5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CE04-DCD6-4D77-B06A-6F2A5D5C05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51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518C35-B5E9-42CF-9D85-2DC82EDFD6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 err="1"/>
              <a:t>Kruchten's</a:t>
            </a:r>
            <a:r>
              <a:rPr lang="en-IN" b="0" dirty="0"/>
              <a:t> four views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A987A-82EF-44C6-8668-77D679DB24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FCD9F-C4BC-435A-92DA-2AE0D82F2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FF753-9568-4034-8343-7E5EC8D82E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04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9F3E8A-0D5D-4977-9686-47451CBB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Logical. </a:t>
            </a:r>
          </a:p>
          <a:p>
            <a:r>
              <a:rPr lang="en-IN" dirty="0"/>
              <a:t>	The elements are "key abstractions," which are manifested in the object-oriented world as objects or object classes. This is a module view.</a:t>
            </a:r>
          </a:p>
          <a:p>
            <a:r>
              <a:rPr lang="en-IN" dirty="0"/>
              <a:t>Process. </a:t>
            </a:r>
          </a:p>
          <a:p>
            <a:r>
              <a:rPr lang="en-IN" dirty="0"/>
              <a:t>	This view addresses concurrency and distribution of functionality. It is a component-and-connector view.</a:t>
            </a:r>
          </a:p>
          <a:p>
            <a:r>
              <a:rPr lang="en-IN" dirty="0"/>
              <a:t>Development. </a:t>
            </a:r>
          </a:p>
          <a:p>
            <a:r>
              <a:rPr lang="en-IN" dirty="0"/>
              <a:t>	This view shows the organization of software modules, libraries, subsystems, and units of development. It is an allocation view, mapping software to the development environment.</a:t>
            </a:r>
          </a:p>
          <a:p>
            <a:r>
              <a:rPr lang="en-IN" dirty="0"/>
              <a:t>Physical. </a:t>
            </a:r>
          </a:p>
          <a:p>
            <a:r>
              <a:rPr lang="en-IN" dirty="0"/>
              <a:t>	This view maps other elements onto processing and communication nodes and is also an allocation view (which others call the deployment view).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921D-2869-403A-B330-16F8ED0201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WHICH STRUCTURES TO CHOOSE?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5A8D4-0B56-42D1-8E88-464DDF19F7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95579-69CD-4F4F-830E-92A5646FA95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D23C6-1F50-4E2F-B606-9657AB85F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07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0A8CC-C564-4991-81D2-0DA66E67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Ref. 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746E0-9A9F-42A2-A287-04ED229F58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4AAC0-B81F-4AE0-AE08-7B8C0DE3213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52ECF-032F-40AA-9225-A697046387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CC95C-7CE1-4ED1-A3BC-36D518590E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2B11F-558B-4191-B2E8-A48395FC95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view</a:t>
            </a:r>
            <a:r>
              <a:rPr lang="en-IN" sz="3200" dirty="0"/>
              <a:t> is a representation of a coherent set of architectural elements, as written by and read by system stakeholders.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It consists of a representation of a set of elements and the relations among them.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structure</a:t>
            </a:r>
            <a:r>
              <a:rPr lang="en-IN" sz="3200" dirty="0"/>
              <a:t> is the set of elements itself, as they exist in software or hardware.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Structure &amp; 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169C84-BE55-4224-BA3C-717FF9A0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module structure</a:t>
            </a:r>
            <a:r>
              <a:rPr lang="en-IN" sz="3200" dirty="0"/>
              <a:t> is the set of the system's modules and their organization.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module view</a:t>
            </a:r>
            <a:r>
              <a:rPr lang="en-IN" sz="3200" dirty="0"/>
              <a:t> is the representation of that structure, as documented by and used by some system stakeholders.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These terms are often used interchangeably, but we will adhere to these definitions.</a:t>
            </a:r>
            <a:endParaRPr lang="en-US" sz="3200" dirty="0"/>
          </a:p>
          <a:p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B9A3-6D4D-4B04-929E-A93238501A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403A6-E852-4218-BDBE-33CEAAA5E6F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878B-2154-4DC0-8828-A260FEF2BD7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74A9-9234-4E83-9271-6EF364ED29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7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44997F-1C4E-4365-BC3A-B3083A2D76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Architectural structures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0FFBB-98D3-4A31-9EB4-3A03DE2D2B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BA28B-69D4-47C8-B5E6-443733D823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522A7-C005-44C8-AFE7-4D2D6FE094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8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039F60-F04E-4887-BAF5-08455272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Here the elements are modules, which are units of implementation.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Modules represent a code-based way of considering the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They are assigned areas of functional responsibility.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is less emphasis on how the resulting software manifests itself at runtime.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Module structures allow us to answer questions such 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What is the primary functional responsibility assigned to each module?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What other software elements is a module allowed to use?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What other software does it actually use?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What modules are related to other modules by generalization or specialization (i.e., inheritance) relationships?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F738-40ED-486B-B196-9AB43D1571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Module structures.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A6672-5A9C-4D7C-8D4C-131375BA0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0EDF2-D93E-42B4-BE2D-65A0477A58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94DB1-4257-496C-85FC-8ADA7AB61E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2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10D945-336F-475D-86B0-F7F80579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 Here the elements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runtime components (which are the principal units of computation)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connectors (which are the communication vehicles among components).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Component-and-connector structures help answer questions such 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What are the major executing components and how do they interact?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What are the major shared data stores?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Which parts of the system are replicated?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How does data progress through the system?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What parts of the system can run in parallel?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How can the system's structure change as it executes?</a:t>
            </a:r>
          </a:p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9FE0-DC3B-4FE1-8640-5FF7BEF50F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Component-and-connector structures.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6CD6-6F6A-43CE-B8FF-1435708BD5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2420-36AB-4C20-99C7-2727B4DFD8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FFB45-ACE5-4153-81C8-6205F9E90B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2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09283-1C4C-450F-A244-43D98377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Allocation structures show the relationship between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the software elements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the elements in one or more external environments in which the software is created and executed.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They answer questions such 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What processor does each software element execute on?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In what files is each element stored during development, testing, and system building?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What is the assignment of software elements to development teams?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913C-EC53-4A54-96FB-F4368B0DC5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Allocation structures.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A458A-ADA0-49B9-BD57-006430AB6A6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007C6-5962-4CD6-BFBA-8D416BD002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BB5F3-F179-43D4-ADA9-3BA17F0E02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4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8" ma:contentTypeDescription="Create a new document." ma:contentTypeScope="" ma:versionID="d3b935ce6ea37b55a0118c75816b0135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75bf0fe26b728771c9022205cdc03572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B7875D-DED8-4D3E-BF62-00E03F1172EB}"/>
</file>

<file path=customXml/itemProps2.xml><?xml version="1.0" encoding="utf-8"?>
<ds:datastoreItem xmlns:ds="http://schemas.openxmlformats.org/officeDocument/2006/customXml" ds:itemID="{9DBC509D-3D58-4019-8AD7-B4C138817D26}"/>
</file>

<file path=customXml/itemProps3.xml><?xml version="1.0" encoding="utf-8"?>
<ds:datastoreItem xmlns:ds="http://schemas.openxmlformats.org/officeDocument/2006/customXml" ds:itemID="{134A05CC-76E3-4B33-8067-5CAE1049ABE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</TotalTime>
  <Words>2216</Words>
  <Application>Microsoft Office PowerPoint</Application>
  <PresentationFormat>On-screen Show (4:3)</PresentationFormat>
  <Paragraphs>270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Architectural Structures and 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69</cp:revision>
  <dcterms:created xsi:type="dcterms:W3CDTF">2011-09-14T09:42:05Z</dcterms:created>
  <dcterms:modified xsi:type="dcterms:W3CDTF">2024-02-16T12:16:32Z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