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60" r:id="rId2"/>
    <p:sldId id="291" r:id="rId3"/>
    <p:sldId id="257" r:id="rId4"/>
    <p:sldId id="261" r:id="rId5"/>
    <p:sldId id="262" r:id="rId6"/>
    <p:sldId id="263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84" r:id="rId18"/>
    <p:sldId id="275" r:id="rId19"/>
    <p:sldId id="286" r:id="rId20"/>
    <p:sldId id="276" r:id="rId21"/>
    <p:sldId id="285" r:id="rId22"/>
    <p:sldId id="287" r:id="rId23"/>
    <p:sldId id="277" r:id="rId24"/>
    <p:sldId id="278" r:id="rId25"/>
    <p:sldId id="279" r:id="rId26"/>
    <p:sldId id="280" r:id="rId27"/>
    <p:sldId id="288" r:id="rId28"/>
    <p:sldId id="281" r:id="rId29"/>
    <p:sldId id="282" r:id="rId30"/>
    <p:sldId id="289" r:id="rId31"/>
    <p:sldId id="283" r:id="rId32"/>
    <p:sldId id="290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54E17E-ACDA-4D33-BCAE-677FB616DBEF}" type="datetimeFigureOut">
              <a:rPr lang="en-IN" smtClean="0"/>
              <a:pPr/>
              <a:t>16-02-2024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C08CD-08CE-4BE9-82DB-405CF9CCA28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785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C4215B-FC5D-415C-8681-64BF76B3DC12}" type="slidenum">
              <a:rPr lang="en-US"/>
              <a:pPr/>
              <a:t>8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14F39A-79E0-44D3-B02D-9B2A62F9029C}" type="slidenum">
              <a:rPr lang="en-US"/>
              <a:pPr/>
              <a:t>10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DA84A6-40C1-4FFB-A818-9384ADA4E8CF}" type="slidenum">
              <a:rPr lang="en-US"/>
              <a:pPr/>
              <a:t>11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1246A6-EEE5-4AE8-8F5F-EF4C305B04FB}" type="slidenum">
              <a:rPr lang="en-US"/>
              <a:pPr/>
              <a:t>14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2718F3-16B6-4083-B8D4-93F7A5B1C69F}" type="slidenum">
              <a:rPr lang="en-US"/>
              <a:pPr/>
              <a:t>15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70C8DA-5E7E-4EFE-93AE-36B79BE19805}" type="slidenum">
              <a:rPr lang="en-US"/>
              <a:pPr/>
              <a:t>18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32" name="Group 31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30" name="TextBox 29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31" name="TextBox 30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89C1E6-9A33-4660-8215-AD7CFB9E2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17, 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0A9E00-0706-4B0C-9543-052F61768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3FD4A-D7E4-4CFD-9684-6D45C1BA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6762" y="6356350"/>
            <a:ext cx="1937238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9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9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17, 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091E3-0F99-4668-A93E-794BFEAA94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details comes here</a:t>
            </a:r>
          </a:p>
          <a:p>
            <a:pPr lvl="0"/>
            <a:r>
              <a:rPr lang="en-GB" dirty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140E3B-903D-44FF-B76A-1A74F8CAA9C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February 17, 2024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AF849AF-005D-45B2-8B61-4DDF84849F3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81B6769-8356-43BB-A576-AD606E33301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315200" y="6340475"/>
            <a:ext cx="18288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Topic headings here </a:t>
            </a:r>
          </a:p>
          <a:p>
            <a:pPr lvl="0"/>
            <a:r>
              <a:rPr lang="en-US" dirty="0"/>
              <a:t>(separator - can run in two lines)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6858000" y="762000"/>
            <a:ext cx="2209800" cy="685800"/>
            <a:chOff x="76200" y="2209800"/>
            <a:chExt cx="2209800" cy="685800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33449E-F921-4097-ACEB-2539608ECFE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February 17, 2024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B3AF7-233A-45D2-85EE-5EC3FDF5EF5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D4B6A-FADE-4F8D-8A09-32D7B65878C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313488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8112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16052-1273-4EC0-ADD6-422E16AA478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February 17,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E8E7A-623C-40DD-A712-BEEDA93A975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D26A9A-C7D3-441E-9815-2014756B549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010400" y="6101551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D4B0F8-D031-4A9E-92CA-E8B9C130C62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February 17, 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88829-EECA-49B6-9EB3-BCB216DDBB9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03438-FC3D-42A9-8AF7-A14C2054D94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972300" y="6142574"/>
            <a:ext cx="2133600" cy="403541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3314700" y="6598919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5DD9E3-F004-45EE-BC53-8795F8E8816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February 17, 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FC770E-EF70-4FCE-A166-B9462D1C0F8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FC222-269D-47E2-8242-B002730600B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217260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74CF8A-883F-4144-AB15-923DF648E0C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February 17, 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C6268-F619-48BB-933B-E115CE93C62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9EFE8-733E-4AFB-BDAB-0CE5D93733C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010400" y="6206025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FB6E1B0A-851E-4A0C-B89D-3CC106FF0C5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February 17, 2024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224DB619-8B4A-4430-9A32-51334D35E42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8986382B-03E0-49E8-ABB3-DDB7651045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210934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February 17, 2024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SEZG651/SSZG653 Software Architectures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133600" y="3810000"/>
            <a:ext cx="6400800" cy="1524000"/>
          </a:xfrm>
        </p:spPr>
        <p:txBody>
          <a:bodyPr/>
          <a:lstStyle/>
          <a:p>
            <a:r>
              <a:rPr lang="en-IN" sz="3200" dirty="0"/>
              <a:t>Documenting Architecture Views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Harvinder S Jabbal</a:t>
            </a:r>
          </a:p>
          <a:p>
            <a:r>
              <a:rPr lang="en-US" dirty="0"/>
              <a:t>SSZG653 Software Architectures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90C164-BD80-4958-B5AD-15C0024F6F1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18058F-E2B6-466F-9CC1-565AF74727F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BFCCC-1B52-43EB-9B30-A96190E558F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February 17, 2024</a:t>
            </a:r>
          </a:p>
        </p:txBody>
      </p:sp>
    </p:spTree>
    <p:extLst>
      <p:ext uri="{BB962C8B-B14F-4D97-AF65-F5344CB8AC3E}">
        <p14:creationId xmlns:p14="http://schemas.microsoft.com/office/powerpoint/2010/main" val="1445644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215033" y="1493838"/>
            <a:ext cx="4409133" cy="4525962"/>
          </a:xfrm>
          <a:noFill/>
        </p:spPr>
      </p:pic>
      <p:sp>
        <p:nvSpPr>
          <p:cNvPr id="8" name="Rectangle 2"/>
          <p:cNvSpPr>
            <a:spLocks noGrp="1" noChangeArrowheads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b="1" dirty="0"/>
              <a:t>Logical view Example PABX</a:t>
            </a:r>
            <a:r>
              <a:rPr lang="en-IN" dirty="0"/>
              <a:t>-</a:t>
            </a:r>
          </a:p>
          <a:p>
            <a:r>
              <a:rPr lang="en-US" b="0" i="1" dirty="0"/>
              <a:t>Philippe </a:t>
            </a:r>
            <a:r>
              <a:rPr lang="en-US" b="0" i="1" dirty="0" err="1"/>
              <a:t>Kruchten</a:t>
            </a:r>
            <a:r>
              <a:rPr lang="en-US" b="0" i="1" dirty="0"/>
              <a:t>,  </a:t>
            </a:r>
            <a:r>
              <a:rPr lang="en-US" b="0" dirty="0"/>
              <a:t>Rational Software Corp.</a:t>
            </a:r>
            <a:endParaRPr lang="en-US" b="1" dirty="0"/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4"/>
          </p:nvPr>
        </p:nvSpPr>
        <p:spPr>
          <a:noFill/>
        </p:spPr>
        <p:txBody>
          <a:bodyPr/>
          <a:lstStyle/>
          <a:p>
            <a:fld id="{C7BFD149-7ED0-45F5-9688-10789B4340EA}" type="slidenum">
              <a:rPr lang="en-US"/>
              <a:pPr/>
              <a:t>10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BFA31E-DC46-496B-8754-047A659AA30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February 17, 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6AE9A7-BE4F-4E1D-9670-FE8970F1C46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The process view, </a:t>
            </a:r>
            <a:r>
              <a:rPr lang="en-US" dirty="0"/>
              <a:t>which captures the concurrency and synchronization aspects of the design</a:t>
            </a:r>
            <a:r>
              <a:rPr lang="en-CA" b="1" dirty="0"/>
              <a:t>(The process decomposition).</a:t>
            </a:r>
            <a:endParaRPr lang="en-US" b="1" dirty="0"/>
          </a:p>
          <a:p>
            <a:pPr eaLnBrk="1" hangingPunct="1">
              <a:buFont typeface="Wingdings" pitchFamily="2" charset="2"/>
              <a:buNone/>
            </a:pPr>
            <a:r>
              <a:rPr lang="en-US" b="1" dirty="0"/>
              <a:t>viewer:</a:t>
            </a:r>
            <a:r>
              <a:rPr lang="en-US" dirty="0"/>
              <a:t> Integrators</a:t>
            </a:r>
            <a:endParaRPr lang="en-US" b="1" dirty="0"/>
          </a:p>
          <a:p>
            <a:pPr>
              <a:buNone/>
            </a:pPr>
            <a:r>
              <a:rPr lang="en-US" b="1" dirty="0"/>
              <a:t>considers: </a:t>
            </a:r>
            <a:r>
              <a:rPr lang="en-US" dirty="0"/>
              <a:t>Non - functional requirements (scalability, concurrency, and performance)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dirty="0"/>
              <a:t>style:  </a:t>
            </a:r>
            <a:r>
              <a:rPr lang="en-US" dirty="0" err="1"/>
              <a:t>Garlan</a:t>
            </a:r>
            <a:r>
              <a:rPr lang="en-US" dirty="0"/>
              <a:t> and Shaw ‘s Architecture styles.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sz="quarter" idx="10"/>
          </p:nvPr>
        </p:nvSpPr>
        <p:spPr/>
        <p:txBody>
          <a:bodyPr>
            <a:normAutofit fontScale="97500"/>
          </a:bodyPr>
          <a:lstStyle/>
          <a:p>
            <a:pPr eaLnBrk="1" hangingPunct="1"/>
            <a:r>
              <a:rPr lang="en-US" b="1" dirty="0"/>
              <a:t>Process View</a:t>
            </a:r>
            <a:r>
              <a:rPr lang="en-US" dirty="0"/>
              <a:t> 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4"/>
          </p:nvPr>
        </p:nvSpPr>
        <p:spPr>
          <a:noFill/>
        </p:spPr>
        <p:txBody>
          <a:bodyPr/>
          <a:lstStyle/>
          <a:p>
            <a:fld id="{01961013-2A81-4C31-AF16-F3864AD3651A}" type="slidenum">
              <a:rPr lang="en-US"/>
              <a:pPr/>
              <a:t>11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C9F31E-85CD-4D14-953A-E8294CD8A20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February 17, 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CAD1F2-E850-43DD-BF3C-2CF566C6A55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multiple levels of abstractions.</a:t>
            </a:r>
            <a:endParaRPr lang="en-US" u="sng" dirty="0"/>
          </a:p>
          <a:p>
            <a:pPr eaLnBrk="1" hangingPunct="1"/>
            <a:r>
              <a:rPr lang="en-CA" dirty="0"/>
              <a:t>A process is a grouping of tasks that form an executable unit:</a:t>
            </a:r>
            <a:endParaRPr lang="en-US" dirty="0"/>
          </a:p>
          <a:p>
            <a:pPr lvl="1" eaLnBrk="1" hangingPunct="1"/>
            <a:r>
              <a:rPr lang="en-US" dirty="0"/>
              <a:t>Major Tasks: Architecture  relevant tasks.</a:t>
            </a:r>
            <a:endParaRPr lang="en-US" u="sng" dirty="0"/>
          </a:p>
          <a:p>
            <a:pPr lvl="1" eaLnBrk="1" hangingPunct="1"/>
            <a:r>
              <a:rPr lang="en-US" dirty="0"/>
              <a:t>Minor  or helper Tasks: (Buffering</a:t>
            </a:r>
            <a:r>
              <a:rPr lang="en-US" u="sng" dirty="0"/>
              <a:t>)</a:t>
            </a:r>
          </a:p>
          <a:p>
            <a:pPr eaLnBrk="1" hangingPunct="1"/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eaLnBrk="1" hangingPunct="1"/>
            <a:r>
              <a:rPr lang="en-CA" b="1" dirty="0"/>
              <a:t>Process </a:t>
            </a:r>
            <a:r>
              <a:rPr lang="en-CA" sz="2800" dirty="0"/>
              <a:t>(cont.)</a:t>
            </a:r>
            <a:endParaRPr lang="en-US" sz="2800" dirty="0"/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4"/>
          </p:nvPr>
        </p:nvSpPr>
        <p:spPr>
          <a:noFill/>
        </p:spPr>
        <p:txBody>
          <a:bodyPr/>
          <a:lstStyle/>
          <a:p>
            <a:fld id="{72B9B9EC-0D6C-4039-A278-428FFF0C1DE1}" type="slidenum">
              <a:rPr lang="en-US"/>
              <a:pPr/>
              <a:t>12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62AF9F-4697-4501-B398-18E50F2E658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February 17, 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5DC7CE-D543-4834-BB76-6ABEF534964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8"/>
          <p:cNvSpPr>
            <a:spLocks noGrp="1"/>
          </p:cNvSpPr>
          <p:nvPr>
            <p:ph sz="quarter" idx="10"/>
          </p:nvPr>
        </p:nvSpPr>
        <p:spPr>
          <a:xfrm>
            <a:off x="304800" y="216068"/>
            <a:ext cx="6324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600" b="1" dirty="0">
                <a:solidFill>
                  <a:schemeClr val="accent1">
                    <a:lumMod val="75000"/>
                  </a:schemeClr>
                </a:solidFill>
              </a:rPr>
              <a:t>Notation</a:t>
            </a:r>
            <a:r>
              <a:rPr lang="en-IN" dirty="0"/>
              <a:t>-</a:t>
            </a:r>
          </a:p>
          <a:p>
            <a:r>
              <a:rPr lang="en-US" sz="2800" b="0" i="1" dirty="0"/>
              <a:t>Philippe </a:t>
            </a:r>
            <a:r>
              <a:rPr lang="en-US" sz="2800" b="0" i="1" dirty="0" err="1"/>
              <a:t>Kruchten</a:t>
            </a:r>
            <a:r>
              <a:rPr lang="en-US" sz="2800" b="0" i="1" dirty="0"/>
              <a:t>,  </a:t>
            </a:r>
            <a:r>
              <a:rPr lang="en-US" sz="2800" b="0" dirty="0"/>
              <a:t>Rational Software Corp.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897" y="1752600"/>
            <a:ext cx="8905603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BFDE4F-7A46-41A0-B8CB-9A9464A97A0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February 17, 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701EE6-6167-444B-B96F-F76B80CCAE3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D91A6D-23FB-4023-B8EB-24B7F452360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262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169382" y="1493838"/>
            <a:ext cx="6500435" cy="4525962"/>
          </a:xfrm>
          <a:noFill/>
        </p:spPr>
      </p:pic>
      <p:sp>
        <p:nvSpPr>
          <p:cNvPr id="8" name="Rectangle 5"/>
          <p:cNvSpPr>
            <a:spLocks noGrp="1" noChangeArrowheads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b="1" dirty="0"/>
              <a:t>Process View example PABX (partial)</a:t>
            </a:r>
            <a:r>
              <a:rPr lang="en-IN" dirty="0"/>
              <a:t>-</a:t>
            </a:r>
          </a:p>
          <a:p>
            <a:r>
              <a:rPr lang="en-US" b="0" i="1" dirty="0"/>
              <a:t>Philippe </a:t>
            </a:r>
            <a:r>
              <a:rPr lang="en-US" b="0" i="1" dirty="0" err="1"/>
              <a:t>Kruchten</a:t>
            </a:r>
            <a:r>
              <a:rPr lang="en-US" b="0" i="1" dirty="0"/>
              <a:t>,  </a:t>
            </a:r>
            <a:r>
              <a:rPr lang="en-US" b="0" dirty="0"/>
              <a:t>Rational Software Corp.</a:t>
            </a:r>
            <a:endParaRPr lang="en-US" b="1" dirty="0"/>
          </a:p>
        </p:txBody>
      </p:sp>
      <p:sp>
        <p:nvSpPr>
          <p:cNvPr id="13314" name="Slide Number Placeholder 5"/>
          <p:cNvSpPr>
            <a:spLocks noGrp="1"/>
          </p:cNvSpPr>
          <p:nvPr>
            <p:ph type="sldNum" sz="quarter" idx="14"/>
          </p:nvPr>
        </p:nvSpPr>
        <p:spPr>
          <a:noFill/>
        </p:spPr>
        <p:txBody>
          <a:bodyPr/>
          <a:lstStyle/>
          <a:p>
            <a:fld id="{E659DA42-8C9D-44AC-A02B-7D150B86DC8C}" type="slidenum">
              <a:rPr lang="en-US"/>
              <a:pPr/>
              <a:t>14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02BBE6-A375-4E73-8A0A-57C82F78F7E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February 17, 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E4201A-8345-4C8A-92B4-24282EE3F5E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/>
              <a:t>The </a:t>
            </a:r>
            <a:r>
              <a:rPr lang="en-US" sz="2400" b="1" i="1" dirty="0"/>
              <a:t>development </a:t>
            </a:r>
            <a:r>
              <a:rPr lang="en-US" sz="2400" b="1" dirty="0"/>
              <a:t>view</a:t>
            </a:r>
            <a:r>
              <a:rPr lang="en-US" sz="2400" dirty="0"/>
              <a:t>, which describes the </a:t>
            </a:r>
            <a:r>
              <a:rPr lang="en-US" sz="2400" b="1" dirty="0"/>
              <a:t>static</a:t>
            </a:r>
            <a:r>
              <a:rPr lang="en-US" sz="2400" dirty="0"/>
              <a:t> organization of the software in its development environment.</a:t>
            </a:r>
            <a:endParaRPr lang="en-US" sz="2400" b="1" dirty="0"/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/>
              <a:t>Viewer:</a:t>
            </a:r>
            <a:r>
              <a:rPr lang="en-US" b="1" dirty="0"/>
              <a:t> </a:t>
            </a:r>
            <a:r>
              <a:rPr lang="en-US" sz="2400" dirty="0"/>
              <a:t>Programmers and Software Managers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/>
              <a:t>considers:</a:t>
            </a:r>
            <a:r>
              <a:rPr lang="en-US" b="1" dirty="0"/>
              <a:t> </a:t>
            </a:r>
            <a:r>
              <a:rPr lang="en-US" sz="2400" dirty="0"/>
              <a:t>software module organization. </a:t>
            </a:r>
            <a:br>
              <a:rPr lang="en-US" sz="2400" dirty="0"/>
            </a:br>
            <a:r>
              <a:rPr lang="en-US" sz="2400" dirty="0"/>
              <a:t>(Hierarchy of layers, software management, reuse, constraints of tools).</a:t>
            </a:r>
            <a:endParaRPr lang="en-CA" sz="2400" b="1" dirty="0"/>
          </a:p>
          <a:p>
            <a:pPr>
              <a:buNone/>
            </a:pPr>
            <a:r>
              <a:rPr lang="en-CA" sz="2400" b="1" dirty="0"/>
              <a:t>Notation: </a:t>
            </a:r>
            <a:r>
              <a:rPr lang="en-CA" sz="2400" dirty="0"/>
              <a:t>the </a:t>
            </a:r>
            <a:r>
              <a:rPr lang="en-CA" sz="2400" dirty="0" err="1"/>
              <a:t>Booch</a:t>
            </a:r>
            <a:r>
              <a:rPr lang="en-CA" sz="2400" dirty="0"/>
              <a:t> notation.</a:t>
            </a:r>
            <a:endParaRPr lang="en-CA" sz="2400" b="1" dirty="0"/>
          </a:p>
          <a:p>
            <a:pPr eaLnBrk="1" hangingPunct="1">
              <a:buFont typeface="Wingdings" pitchFamily="2" charset="2"/>
              <a:buNone/>
            </a:pPr>
            <a:r>
              <a:rPr lang="en-CA" sz="2400" b="1" dirty="0"/>
              <a:t>Style: </a:t>
            </a:r>
            <a:r>
              <a:rPr lang="en-CA" sz="2400" dirty="0"/>
              <a:t>layered style</a:t>
            </a:r>
            <a:endParaRPr lang="en-US" sz="240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eaLnBrk="1" hangingPunct="1"/>
            <a:r>
              <a:rPr lang="en-US" b="1"/>
              <a:t>Development View </a:t>
            </a:r>
            <a:endParaRPr lang="en-US"/>
          </a:p>
        </p:txBody>
      </p:sp>
      <p:sp>
        <p:nvSpPr>
          <p:cNvPr id="14338" name="Slide Number Placeholder 5"/>
          <p:cNvSpPr>
            <a:spLocks noGrp="1"/>
          </p:cNvSpPr>
          <p:nvPr>
            <p:ph type="sldNum" sz="quarter" idx="14"/>
          </p:nvPr>
        </p:nvSpPr>
        <p:spPr>
          <a:noFill/>
        </p:spPr>
        <p:txBody>
          <a:bodyPr/>
          <a:lstStyle/>
          <a:p>
            <a:fld id="{AD08D2C3-9A79-4845-BBA7-819DF7745341}" type="slidenum">
              <a:rPr lang="en-US"/>
              <a:pPr/>
              <a:t>15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18AB0B-1ADA-4723-A758-BD6123E2104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February 17, 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54F755-F94D-4C1A-9802-9E3EF71C2E2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56788" y="1905000"/>
            <a:ext cx="8595058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CA" sz="5400" b="1" dirty="0"/>
              <a:t>Notation for Development blueprint</a:t>
            </a:r>
            <a:r>
              <a:rPr lang="en-IN" dirty="0"/>
              <a:t>-</a:t>
            </a:r>
          </a:p>
          <a:p>
            <a:r>
              <a:rPr lang="en-US" b="0" i="1" dirty="0"/>
              <a:t>Philippe </a:t>
            </a:r>
            <a:r>
              <a:rPr lang="en-US" b="0" i="1" dirty="0" err="1"/>
              <a:t>Kruchten</a:t>
            </a:r>
            <a:r>
              <a:rPr lang="en-US" b="0" i="1" dirty="0"/>
              <a:t>,  </a:t>
            </a:r>
            <a:r>
              <a:rPr lang="en-US" b="0" dirty="0"/>
              <a:t>Rational Software Corp.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D87C14-B043-4065-904A-1B33BC84E54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February 17, 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E12797-2407-4891-B550-ED67A813086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D41F5E-BA26-4C6D-B25D-BAB35D5DD58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sz="5400" dirty="0"/>
              <a:t>Development View </a:t>
            </a:r>
            <a:r>
              <a:rPr lang="en-IN" dirty="0"/>
              <a:t>– Layered Style</a:t>
            </a:r>
          </a:p>
          <a:p>
            <a:r>
              <a:rPr lang="en-US" b="0" i="1" dirty="0"/>
              <a:t>Philippe </a:t>
            </a:r>
            <a:r>
              <a:rPr lang="en-US" b="0" i="1" dirty="0" err="1"/>
              <a:t>Kruchten</a:t>
            </a:r>
            <a:r>
              <a:rPr lang="en-US" b="0" i="1" dirty="0"/>
              <a:t>,  </a:t>
            </a:r>
            <a:r>
              <a:rPr lang="en-US" b="0" dirty="0"/>
              <a:t>Rational Software Corp.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February 17, 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441036"/>
            <a:ext cx="8700154" cy="480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/>
              <a:t>the physical view, </a:t>
            </a:r>
            <a:r>
              <a:rPr lang="en-US" sz="2400" dirty="0"/>
              <a:t>which describes the mapping(s) of the software onto the hardware and reflects its distributed aspect.</a:t>
            </a:r>
            <a:endParaRPr lang="en-US" sz="2400" b="1" dirty="0"/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/>
              <a:t>Viewer:</a:t>
            </a:r>
            <a:r>
              <a:rPr lang="en-US" b="1" dirty="0"/>
              <a:t> </a:t>
            </a:r>
            <a:r>
              <a:rPr lang="en-US" sz="2400" dirty="0"/>
              <a:t>System Engineers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/>
              <a:t>Considers:</a:t>
            </a:r>
            <a:r>
              <a:rPr lang="en-US" b="1" dirty="0"/>
              <a:t> </a:t>
            </a:r>
            <a:r>
              <a:rPr lang="en-US" sz="2400" dirty="0"/>
              <a:t>Non-functional requirement (reliability, availability and performance). regarding to underlying hardware.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/>
              <a:t> </a:t>
            </a:r>
            <a:r>
              <a:rPr lang="en-CA" sz="2000" b="1" dirty="0"/>
              <a:t>There may be two architecture</a:t>
            </a:r>
            <a:r>
              <a:rPr lang="en-CA" sz="2000" dirty="0"/>
              <a:t>:</a:t>
            </a:r>
          </a:p>
          <a:p>
            <a:pPr lvl="1" eaLnBrk="1" hangingPunct="1"/>
            <a:r>
              <a:rPr lang="en-CA" sz="1800" dirty="0"/>
              <a:t>Test and development</a:t>
            </a:r>
          </a:p>
          <a:p>
            <a:pPr lvl="1" eaLnBrk="1" hangingPunct="1"/>
            <a:r>
              <a:rPr lang="en-CA" sz="1800" dirty="0"/>
              <a:t>deployment</a:t>
            </a:r>
            <a:endParaRPr lang="en-US" sz="1800" dirty="0"/>
          </a:p>
          <a:p>
            <a:pPr eaLnBrk="1" hangingPunct="1">
              <a:buFont typeface="Wingdings" pitchFamily="2" charset="2"/>
              <a:buNone/>
            </a:pPr>
            <a:endParaRPr lang="en-US" sz="240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eaLnBrk="1" hangingPunct="1"/>
            <a:r>
              <a:rPr lang="en-US" sz="4000" b="1" dirty="0"/>
              <a:t>Physical View</a:t>
            </a:r>
            <a:r>
              <a:rPr lang="en-US" dirty="0"/>
              <a:t> 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4"/>
          </p:nvPr>
        </p:nvSpPr>
        <p:spPr>
          <a:noFill/>
        </p:spPr>
        <p:txBody>
          <a:bodyPr/>
          <a:lstStyle/>
          <a:p>
            <a:fld id="{B32DCCB4-CD1F-4D8C-A738-4FA74F56A584}" type="slidenum">
              <a:rPr lang="en-US"/>
              <a:pPr/>
              <a:t>18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6A82C6-B913-4521-AB1C-3E8FD8C4B7D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February 17, 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AB8BD2-8AED-4B22-A4C1-1BD69770350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/>
              <a:t>Notation for Physical view</a:t>
            </a:r>
            <a:r>
              <a:rPr lang="en-IN" dirty="0"/>
              <a:t>-</a:t>
            </a:r>
          </a:p>
          <a:p>
            <a:r>
              <a:rPr lang="en-US" b="0" i="1" dirty="0"/>
              <a:t>Philippe </a:t>
            </a:r>
            <a:r>
              <a:rPr lang="en-US" b="0" i="1" dirty="0" err="1"/>
              <a:t>Kruchten</a:t>
            </a:r>
            <a:r>
              <a:rPr lang="en-US" b="0" i="1" dirty="0"/>
              <a:t>,  </a:t>
            </a:r>
            <a:r>
              <a:rPr lang="en-US" b="0" dirty="0"/>
              <a:t>Rational Software Corp.</a:t>
            </a:r>
            <a:r>
              <a:rPr lang="en-CA" dirty="0"/>
              <a:t> </a:t>
            </a:r>
            <a:endParaRPr lang="en-US" dirty="0"/>
          </a:p>
        </p:txBody>
      </p:sp>
      <p:sp>
        <p:nvSpPr>
          <p:cNvPr id="16386" name="Slide Number Placeholder 5"/>
          <p:cNvSpPr>
            <a:spLocks noGrp="1"/>
          </p:cNvSpPr>
          <p:nvPr>
            <p:ph type="sldNum" sz="quarter" idx="13"/>
          </p:nvPr>
        </p:nvSpPr>
        <p:spPr>
          <a:noFill/>
        </p:spPr>
        <p:txBody>
          <a:bodyPr/>
          <a:lstStyle/>
          <a:p>
            <a:fld id="{10FDDF67-7FE6-4FFC-8446-62DB00A61132}" type="slidenum">
              <a:rPr lang="en-US"/>
              <a:pPr/>
              <a:t>19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37" y="1447800"/>
            <a:ext cx="8637463" cy="4841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61B5EE-31E6-42D5-8ECE-8DBE4CB5BA2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February 17, 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1BD532-86B2-4CD7-9473-A30D5600BC5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D57622-A680-4565-A309-F44BB4BEF78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SEZG651/ SSZG653 </a:t>
            </a:r>
          </a:p>
          <a:p>
            <a:r>
              <a:rPr lang="en-US" dirty="0"/>
              <a:t>Software Architectures</a:t>
            </a:r>
          </a:p>
          <a:p>
            <a:r>
              <a:rPr lang="en-US" dirty="0"/>
              <a:t>Module 4-CS 06A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4F9F50-F3AD-4DF3-8321-EDBABE15863B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February 17, 2024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DE5860-D1D7-4897-A469-54BD9019C51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4673F-73E7-4FD9-8B3A-47F0164AE4D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729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4"/>
          </p:nvPr>
        </p:nvSpPr>
        <p:spPr>
          <a:noFill/>
        </p:spPr>
        <p:txBody>
          <a:bodyPr/>
          <a:lstStyle/>
          <a:p>
            <a:fld id="{10FDDF67-7FE6-4FFC-8446-62DB00A61132}" type="slidenum">
              <a:rPr lang="en-US"/>
              <a:pPr/>
              <a:t>20</a:t>
            </a:fld>
            <a:endParaRPr lang="en-US"/>
          </a:p>
        </p:txBody>
      </p:sp>
      <p:sp>
        <p:nvSpPr>
          <p:cNvPr id="19" name="Content Placeholder 1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/>
              <a:t>Physical blueprint PABX</a:t>
            </a:r>
            <a:r>
              <a:rPr lang="en-IN" dirty="0"/>
              <a:t>-</a:t>
            </a:r>
          </a:p>
          <a:p>
            <a:r>
              <a:rPr lang="en-US" b="0" i="1" dirty="0"/>
              <a:t>Philippe </a:t>
            </a:r>
            <a:r>
              <a:rPr lang="en-US" b="0" i="1" dirty="0" err="1"/>
              <a:t>Kruchten</a:t>
            </a:r>
            <a:r>
              <a:rPr lang="en-US" b="0" i="1" dirty="0"/>
              <a:t>,  </a:t>
            </a:r>
            <a:r>
              <a:rPr lang="en-US" b="0" dirty="0"/>
              <a:t>Rational Software Corp.</a:t>
            </a:r>
            <a:r>
              <a:rPr lang="en-CA" dirty="0"/>
              <a:t> </a:t>
            </a:r>
            <a:endParaRPr lang="en-US" dirty="0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9860" y="1447800"/>
            <a:ext cx="8004182" cy="487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37E170-49E8-4C41-82B5-298F62BC4EC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February 17, 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6CF852-83AE-42AD-BE07-091C83BC712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400800" y="1905000"/>
            <a:ext cx="1781424" cy="3971429"/>
          </a:xfrm>
          <a:noFill/>
        </p:spPr>
      </p:pic>
      <p:sp>
        <p:nvSpPr>
          <p:cNvPr id="8" name="Rectangle 5"/>
          <p:cNvSpPr>
            <a:spLocks noGrp="1" noChangeArrowheads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b="1" dirty="0"/>
              <a:t>Physical view example</a:t>
            </a:r>
            <a:r>
              <a:rPr lang="en-IN" dirty="0"/>
              <a:t>-</a:t>
            </a:r>
          </a:p>
          <a:p>
            <a:r>
              <a:rPr lang="en-US" b="0" i="1" dirty="0"/>
              <a:t>Philippe </a:t>
            </a:r>
            <a:r>
              <a:rPr lang="en-US" b="0" i="1" dirty="0" err="1"/>
              <a:t>Kruchten</a:t>
            </a:r>
            <a:r>
              <a:rPr lang="en-US" b="0" i="1" dirty="0"/>
              <a:t>,  </a:t>
            </a:r>
            <a:r>
              <a:rPr lang="en-US" b="0" dirty="0"/>
              <a:t>Rational Software Corp.</a:t>
            </a:r>
            <a:r>
              <a:rPr lang="en-CA" b="1" dirty="0"/>
              <a:t> </a:t>
            </a:r>
            <a:endParaRPr lang="en-US" b="1" dirty="0"/>
          </a:p>
        </p:txBody>
      </p:sp>
      <p:sp>
        <p:nvSpPr>
          <p:cNvPr id="16386" name="Slide Number Placeholder 5"/>
          <p:cNvSpPr>
            <a:spLocks noGrp="1"/>
          </p:cNvSpPr>
          <p:nvPr>
            <p:ph type="sldNum" sz="quarter" idx="14"/>
          </p:nvPr>
        </p:nvSpPr>
        <p:spPr>
          <a:noFill/>
        </p:spPr>
        <p:txBody>
          <a:bodyPr/>
          <a:lstStyle/>
          <a:p>
            <a:fld id="{10FDDF67-7FE6-4FFC-8446-62DB00A61132}" type="slidenum">
              <a:rPr lang="en-US"/>
              <a:pPr/>
              <a:t>21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58674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 small PABX physical architecture with process allocation.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DFCDB1-E66E-401A-98B3-CE9969A9456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February 17, 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555EAD-86E9-4191-8834-0E193E0AFEE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b="1" dirty="0"/>
              <a:t>Physical view example</a:t>
            </a:r>
            <a:r>
              <a:rPr lang="en-IN" dirty="0"/>
              <a:t>-</a:t>
            </a:r>
          </a:p>
          <a:p>
            <a:r>
              <a:rPr lang="en-US" b="0" i="1" dirty="0"/>
              <a:t>Philippe </a:t>
            </a:r>
            <a:r>
              <a:rPr lang="en-US" b="0" i="1" dirty="0" err="1"/>
              <a:t>Kruchten</a:t>
            </a:r>
            <a:r>
              <a:rPr lang="en-US" b="0" i="1" dirty="0"/>
              <a:t>,  </a:t>
            </a:r>
            <a:r>
              <a:rPr lang="en-US" b="0" dirty="0"/>
              <a:t>Rational Software Corp.</a:t>
            </a:r>
            <a:r>
              <a:rPr lang="en-CA" b="1" dirty="0"/>
              <a:t> </a:t>
            </a:r>
            <a:endParaRPr lang="en-US" b="1" dirty="0"/>
          </a:p>
        </p:txBody>
      </p:sp>
      <p:sp>
        <p:nvSpPr>
          <p:cNvPr id="16386" name="Slide Number Placeholder 5"/>
          <p:cNvSpPr>
            <a:spLocks noGrp="1"/>
          </p:cNvSpPr>
          <p:nvPr>
            <p:ph type="sldNum" sz="quarter" idx="14"/>
          </p:nvPr>
        </p:nvSpPr>
        <p:spPr>
          <a:noFill/>
        </p:spPr>
        <p:txBody>
          <a:bodyPr/>
          <a:lstStyle/>
          <a:p>
            <a:fld id="{10FDDF67-7FE6-4FFC-8446-62DB00A61132}" type="slidenum">
              <a:rPr lang="en-US"/>
              <a:pPr/>
              <a:t>22</a:t>
            </a:fld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330095"/>
            <a:ext cx="8382000" cy="521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3776E1-69D2-44AD-9A43-A919C09252E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February 17, 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C7F716-9D2E-4224-86C8-F7686C2DFAD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sz="2400" b="1" dirty="0"/>
              <a:t>(</a:t>
            </a:r>
            <a:r>
              <a:rPr lang="en-CA" sz="2400" dirty="0"/>
              <a:t>Putting all “4 views” together)</a:t>
            </a:r>
            <a:endParaRPr lang="en-US" sz="2400" dirty="0"/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/>
              <a:t>Viewer:</a:t>
            </a:r>
            <a:r>
              <a:rPr lang="en-US" b="1" dirty="0"/>
              <a:t> </a:t>
            </a:r>
            <a:r>
              <a:rPr lang="en-US" sz="2400" dirty="0"/>
              <a:t>All users and Evaluators.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/>
              <a:t>Considers:</a:t>
            </a:r>
            <a:r>
              <a:rPr lang="en-US" b="1" dirty="0"/>
              <a:t> </a:t>
            </a:r>
            <a:r>
              <a:rPr lang="en-US" sz="2400" dirty="0"/>
              <a:t>System consistency and validity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/>
              <a:t>Notation:</a:t>
            </a:r>
            <a:r>
              <a:rPr lang="en-US" b="1" dirty="0"/>
              <a:t> </a:t>
            </a:r>
            <a:r>
              <a:rPr lang="en-US" sz="2400" dirty="0"/>
              <a:t>Similar to logical view</a:t>
            </a:r>
          </a:p>
          <a:p>
            <a:pPr eaLnBrk="1" hangingPunct="1">
              <a:buFont typeface="Wingdings" pitchFamily="2" charset="2"/>
              <a:buNone/>
            </a:pPr>
            <a:endParaRPr lang="en-US" sz="240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eaLnBrk="1" hangingPunct="1"/>
            <a:r>
              <a:rPr lang="en-US" sz="4000" b="1"/>
              <a:t>Scenarios</a:t>
            </a:r>
            <a:r>
              <a:rPr lang="en-US"/>
              <a:t> </a:t>
            </a:r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4"/>
          </p:nvPr>
        </p:nvSpPr>
        <p:spPr>
          <a:noFill/>
        </p:spPr>
        <p:txBody>
          <a:bodyPr/>
          <a:lstStyle/>
          <a:p>
            <a:fld id="{80D0DBDB-0248-4E63-A82E-819D2288E850}" type="slidenum">
              <a:rPr lang="en-US"/>
              <a:pPr/>
              <a:t>23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19D400-0E24-487F-8E82-A2CD4C2BA37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February 17, 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E12376-4A0F-4A42-85B6-3636E02476B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48171" y="2327869"/>
            <a:ext cx="7342858" cy="2857899"/>
          </a:xfrm>
          <a:noFill/>
        </p:spPr>
      </p:pic>
      <p:sp>
        <p:nvSpPr>
          <p:cNvPr id="8" name="Rectangle 5"/>
          <p:cNvSpPr>
            <a:spLocks noGrp="1" noChangeArrowheads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b="1" dirty="0"/>
              <a:t>Scenario example</a:t>
            </a:r>
            <a:r>
              <a:rPr lang="en-IN" dirty="0"/>
              <a:t>-</a:t>
            </a:r>
          </a:p>
          <a:p>
            <a:r>
              <a:rPr lang="en-US" b="0" i="1" dirty="0"/>
              <a:t>Philippe </a:t>
            </a:r>
            <a:r>
              <a:rPr lang="en-US" b="0" i="1" dirty="0" err="1"/>
              <a:t>Kruchten</a:t>
            </a:r>
            <a:r>
              <a:rPr lang="en-US" b="0" i="1" dirty="0"/>
              <a:t>,  </a:t>
            </a:r>
            <a:r>
              <a:rPr lang="en-US" b="0" dirty="0"/>
              <a:t>Rational Software Corp.</a:t>
            </a:r>
            <a:endParaRPr lang="en-US" b="1" dirty="0"/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4"/>
          </p:nvPr>
        </p:nvSpPr>
        <p:spPr>
          <a:noFill/>
        </p:spPr>
        <p:txBody>
          <a:bodyPr/>
          <a:lstStyle/>
          <a:p>
            <a:fld id="{15EBDA5C-E04E-4035-A650-DCB24EC7022B}" type="slidenum">
              <a:rPr lang="en-US"/>
              <a:pPr/>
              <a:t>24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85800" y="5486400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Scenario for a Local call – selection phase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101329-0402-4068-B42A-1D14C516FC7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February 17, 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0AAE18-4A6E-48E7-AD6E-508ACB3AC57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The </a:t>
            </a:r>
            <a:r>
              <a:rPr lang="en-US" sz="2400" b="1" dirty="0"/>
              <a:t>views</a:t>
            </a:r>
            <a:r>
              <a:rPr lang="en-US" sz="2400" dirty="0"/>
              <a:t> are interconnected. </a:t>
            </a:r>
          </a:p>
          <a:p>
            <a:pPr eaLnBrk="1" hangingPunct="1"/>
            <a:r>
              <a:rPr lang="en-US" sz="2400" dirty="0"/>
              <a:t>Start with Logical view and Move to Development / Process view and then finally go to Physical view. </a:t>
            </a:r>
          </a:p>
          <a:p>
            <a:pPr eaLnBrk="1" hangingPunct="1"/>
            <a:endParaRPr lang="en-US" sz="2400" dirty="0"/>
          </a:p>
          <a:p>
            <a:pPr eaLnBrk="1" hangingPunct="1">
              <a:buFont typeface="Wingdings" pitchFamily="2" charset="2"/>
              <a:buNone/>
            </a:pPr>
            <a:endParaRPr lang="en-US" sz="240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sz="quarter" idx="10"/>
          </p:nvPr>
        </p:nvSpPr>
        <p:spPr/>
        <p:txBody>
          <a:bodyPr>
            <a:normAutofit fontScale="97500"/>
          </a:bodyPr>
          <a:lstStyle/>
          <a:p>
            <a:pPr eaLnBrk="1" hangingPunct="1"/>
            <a:r>
              <a:rPr lang="en-US" b="1" dirty="0"/>
              <a:t>Correspondence between  the views</a:t>
            </a:r>
            <a:r>
              <a:rPr lang="en-US" sz="4800" dirty="0"/>
              <a:t> </a:t>
            </a: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4"/>
          </p:nvPr>
        </p:nvSpPr>
        <p:spPr>
          <a:noFill/>
        </p:spPr>
        <p:txBody>
          <a:bodyPr/>
          <a:lstStyle/>
          <a:p>
            <a:fld id="{7D42B37E-B8DD-4189-9064-0269E46F0BBF}" type="slidenum">
              <a:rPr lang="en-US"/>
              <a:pPr/>
              <a:t>25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E66293-25B8-4831-8A3F-CA9C2A6299A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February 17, 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5D16E3-C304-4D31-BA6B-1B6EE00D315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dirty="0"/>
              <a:t>Two strategies :</a:t>
            </a:r>
          </a:p>
          <a:p>
            <a:pPr lvl="1" eaLnBrk="1" hangingPunct="1"/>
            <a:r>
              <a:rPr lang="en-CA" dirty="0"/>
              <a:t>Inside-out: starting from Logical structure</a:t>
            </a:r>
          </a:p>
          <a:p>
            <a:pPr lvl="1" eaLnBrk="1" hangingPunct="1"/>
            <a:r>
              <a:rPr lang="en-CA" dirty="0"/>
              <a:t>Outside-in: starting from physical structure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eaLnBrk="1" hangingPunct="1"/>
            <a:r>
              <a:rPr lang="en-CA" b="1" dirty="0"/>
              <a:t>From logical to Process view</a:t>
            </a:r>
            <a:endParaRPr lang="en-US" b="1" dirty="0"/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4"/>
          </p:nvPr>
        </p:nvSpPr>
        <p:spPr>
          <a:noFill/>
        </p:spPr>
        <p:txBody>
          <a:bodyPr/>
          <a:lstStyle/>
          <a:p>
            <a:fld id="{9AC599B6-F5BD-4AE2-B7E7-16A6E87144E5}" type="slidenum">
              <a:rPr lang="en-US"/>
              <a:pPr/>
              <a:t>26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3FCE92-DB53-4AF1-8A42-37172D719A0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February 17, 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502090-0490-4B6B-B65C-43174868365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CA" dirty="0"/>
              <a:t>From logical to Process view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February 17, 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493838"/>
            <a:ext cx="7239000" cy="5063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dirty="0"/>
              <a:t>They are very close, but the larger the project, the greater the distance between these views.</a:t>
            </a:r>
          </a:p>
          <a:p>
            <a:pPr eaLnBrk="1" hangingPunct="1"/>
            <a:r>
              <a:rPr lang="en-CA" dirty="0"/>
              <a:t>Grouping to subsystems depending on:</a:t>
            </a:r>
          </a:p>
          <a:p>
            <a:pPr lvl="1"/>
            <a:r>
              <a:rPr lang="en-CA" dirty="0"/>
              <a:t>The team organization.</a:t>
            </a:r>
          </a:p>
          <a:p>
            <a:pPr lvl="1" eaLnBrk="1" hangingPunct="1"/>
            <a:r>
              <a:rPr lang="en-CA" dirty="0"/>
              <a:t>The class categories which includes the packages.</a:t>
            </a:r>
          </a:p>
          <a:p>
            <a:pPr lvl="1" eaLnBrk="1" hangingPunct="1"/>
            <a:r>
              <a:rPr lang="en-CA" dirty="0"/>
              <a:t>The Line of codes.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eaLnBrk="1" hangingPunct="1"/>
            <a:r>
              <a:rPr lang="en-CA" b="1"/>
              <a:t>From Logical to development</a:t>
            </a:r>
            <a:endParaRPr lang="en-US" b="1"/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4"/>
          </p:nvPr>
        </p:nvSpPr>
        <p:spPr>
          <a:noFill/>
        </p:spPr>
        <p:txBody>
          <a:bodyPr/>
          <a:lstStyle/>
          <a:p>
            <a:fld id="{C11B27BD-9D43-42F7-8A3A-D3AF95DF1B91}" type="slidenum">
              <a:rPr lang="en-US"/>
              <a:pPr/>
              <a:t>28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B1713C-E5FE-45C4-926C-138322420E1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February 17, 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88BCAB-4223-4841-9753-71CBE396BB0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dirty="0"/>
              <a:t>Not all architectures need all views.</a:t>
            </a:r>
          </a:p>
          <a:p>
            <a:pPr eaLnBrk="1" hangingPunct="1"/>
            <a:r>
              <a:rPr lang="en-CA" dirty="0"/>
              <a:t>A scenario-driven approach to develop the system is used to handle the iterative.</a:t>
            </a:r>
          </a:p>
          <a:p>
            <a:pPr eaLnBrk="1" hangingPunct="1"/>
            <a:r>
              <a:rPr lang="en-CA" b="1" dirty="0"/>
              <a:t>Documenting the architecture:</a:t>
            </a:r>
          </a:p>
          <a:p>
            <a:pPr lvl="1" eaLnBrk="1" hangingPunct="1"/>
            <a:r>
              <a:rPr lang="en-CA" b="1" dirty="0"/>
              <a:t>Software architecture document</a:t>
            </a:r>
            <a:r>
              <a:rPr lang="en-CA" dirty="0"/>
              <a:t>: follows closely “4+1” views.</a:t>
            </a:r>
          </a:p>
          <a:p>
            <a:pPr lvl="1" eaLnBrk="1" hangingPunct="1"/>
            <a:r>
              <a:rPr lang="en-CA" b="1" dirty="0"/>
              <a:t>Software design guidelines: </a:t>
            </a:r>
            <a:r>
              <a:rPr lang="en-CA" dirty="0"/>
              <a:t>it captured the most important design decisions that must be respected to </a:t>
            </a:r>
            <a:r>
              <a:rPr lang="en-CA" b="1" dirty="0"/>
              <a:t>maintain </a:t>
            </a:r>
            <a:r>
              <a:rPr lang="en-CA" dirty="0"/>
              <a:t>the architectural </a:t>
            </a:r>
            <a:r>
              <a:rPr lang="en-CA" b="1" dirty="0"/>
              <a:t>integrity</a:t>
            </a:r>
            <a:r>
              <a:rPr lang="en-CA" dirty="0"/>
              <a:t>.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eaLnBrk="1" hangingPunct="1"/>
            <a:r>
              <a:rPr lang="en-CA" b="1" dirty="0"/>
              <a:t> Iterative process</a:t>
            </a:r>
            <a:endParaRPr lang="en-US" b="1" dirty="0"/>
          </a:p>
        </p:txBody>
      </p:sp>
      <p:sp>
        <p:nvSpPr>
          <p:cNvPr id="25602" name="Slide Number Placeholder 5"/>
          <p:cNvSpPr>
            <a:spLocks noGrp="1"/>
          </p:cNvSpPr>
          <p:nvPr>
            <p:ph type="sldNum" sz="quarter" idx="14"/>
          </p:nvPr>
        </p:nvSpPr>
        <p:spPr>
          <a:noFill/>
        </p:spPr>
        <p:txBody>
          <a:bodyPr/>
          <a:lstStyle/>
          <a:p>
            <a:fld id="{37B0BFBB-686A-4E74-898B-12770EAEBE68}" type="slidenum">
              <a:rPr lang="en-US"/>
              <a:pPr/>
              <a:t>29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9D8889-29CC-4749-B69B-BBB546901AE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February 17, 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8C5256-4776-4715-ADFA-C79AEE292EF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Architecture Views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BFEEC9-39FE-4ED3-9492-253B21FC616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C7C6D1-3127-44AB-815C-6CD30FAB8ED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B7FCC-1E1B-4ED6-A110-099AFCD682B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February 17, 2024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Software Design Document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February 17, 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3673" y="1493838"/>
            <a:ext cx="6092527" cy="4896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/>
              <a:t>“4+1 views” methodology successfully used in the industry</a:t>
            </a:r>
          </a:p>
          <a:p>
            <a:pPr lvl="1" eaLnBrk="1" hangingPunct="1">
              <a:lnSpc>
                <a:spcPct val="90000"/>
              </a:lnSpc>
            </a:pPr>
            <a:r>
              <a:rPr lang="en-CA" dirty="0"/>
              <a:t>Air Traffic Control</a:t>
            </a:r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Telecom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CA" dirty="0"/>
              <a:t>This paper missing the tools to integrate  these views which lead to an inconsistency problem.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CA" dirty="0"/>
              <a:t>The inconsistency problem is more tangible in the maintenance of the architecture.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4000" dirty="0"/>
              <a:t>Annotation: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626" name="Slide Number Placeholder 5"/>
          <p:cNvSpPr>
            <a:spLocks noGrp="1"/>
          </p:cNvSpPr>
          <p:nvPr>
            <p:ph type="sldNum" sz="quarter" idx="14"/>
          </p:nvPr>
        </p:nvSpPr>
        <p:spPr>
          <a:noFill/>
        </p:spPr>
        <p:txBody>
          <a:bodyPr/>
          <a:lstStyle/>
          <a:p>
            <a:fld id="{DDC83390-073E-4CF1-A43C-9F1D29BCF9E5}" type="slidenum">
              <a:rPr lang="en-US"/>
              <a:pPr/>
              <a:t>31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3E4BEC-85C6-4306-A3AE-2000EBC6FE6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February 17, 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0EE3AC-9AF1-423C-9291-F31725B5310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Summary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February 17, 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51" y="1676400"/>
            <a:ext cx="9031411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/>
              <a:t>Representation of a coherent set of architectural elements , as written by and read by system stakeholders.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1E2D98D-3C01-486A-BD10-5FB36BC3F67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February 17, 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97967-705A-447D-AEC0-09B799C298D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8E1AD4-5D04-4004-81C7-4F76CC99FFA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64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/>
              <a:t>“Documenting an architecture is a matter of documenting the relevant</a:t>
            </a:r>
            <a:r>
              <a:rPr lang="en-US" sz="3600" b="1" dirty="0"/>
              <a:t> views </a:t>
            </a:r>
            <a:r>
              <a:rPr lang="en-US" sz="3600" dirty="0"/>
              <a:t>and then adding a documentation that applies to more than one view.”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Documenting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February 17, 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3600" dirty="0"/>
              <a:t>Problem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/>
              <a:t>Architecture documents do not address the concerns of all stakeholders .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CA" sz="2400" dirty="0"/>
              <a:t> Deferent Stakeholders : end-user, system engineers, developers and project managers.</a:t>
            </a:r>
            <a:endParaRPr lang="en-US" sz="2400" dirty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/>
              <a:t> Architecture documents  contained complex diagrams some times they are hard to be represented on the documentation.</a:t>
            </a:r>
            <a:endParaRPr lang="en-CA" sz="2400" dirty="0"/>
          </a:p>
          <a:p>
            <a:pPr>
              <a:buFont typeface="Arial" pitchFamily="34" charset="0"/>
              <a:buChar char="•"/>
            </a:pPr>
            <a:r>
              <a:rPr lang="en-CA" sz="3600" dirty="0"/>
              <a:t>Solution</a:t>
            </a:r>
          </a:p>
          <a:p>
            <a:pPr lvl="1">
              <a:buFont typeface="Arial" pitchFamily="34" charset="0"/>
              <a:buChar char="•"/>
            </a:pPr>
            <a:r>
              <a:rPr lang="en-CA" sz="2400" dirty="0"/>
              <a:t>Using different notations for several </a:t>
            </a:r>
            <a:r>
              <a:rPr lang="en-CA" sz="2400" b="1" dirty="0"/>
              <a:t>Views</a:t>
            </a:r>
            <a:r>
              <a:rPr lang="en-CA" sz="2400" dirty="0"/>
              <a:t> each one addressing one specific set for concerns.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Solution to a Problem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February 17, 2024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59717" y="1524000"/>
            <a:ext cx="8868067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IN" sz="3200" b="0" dirty="0"/>
              <a:t>4+1 Model - </a:t>
            </a:r>
            <a:r>
              <a:rPr lang="en-US" sz="3200" b="0" i="1" dirty="0"/>
              <a:t> </a:t>
            </a:r>
          </a:p>
          <a:p>
            <a:r>
              <a:rPr lang="en-US" sz="2800" b="0" i="1" dirty="0"/>
              <a:t>Philippe </a:t>
            </a:r>
            <a:r>
              <a:rPr lang="en-US" sz="2800" b="0" i="1" dirty="0" err="1"/>
              <a:t>Kruchten</a:t>
            </a:r>
            <a:r>
              <a:rPr lang="en-US" sz="2800" b="0" i="1" dirty="0"/>
              <a:t>,  </a:t>
            </a:r>
            <a:r>
              <a:rPr lang="en-US" sz="2800" b="0" dirty="0"/>
              <a:t>Rational Software Corp.</a:t>
            </a:r>
            <a:endParaRPr lang="en-US" sz="3200" b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February 17, 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800" dirty="0"/>
              <a:t>• </a:t>
            </a:r>
            <a:r>
              <a:rPr lang="en-US" sz="2800" b="1" dirty="0"/>
              <a:t>The logical view</a:t>
            </a:r>
            <a:r>
              <a:rPr lang="en-US" sz="2800" dirty="0"/>
              <a:t>, which is the object model of the design (when an object-oriented design method is used)</a:t>
            </a:r>
            <a:endParaRPr lang="en-US" sz="2800" b="1" dirty="0"/>
          </a:p>
          <a:p>
            <a:pPr eaLnBrk="1" hangingPunct="1">
              <a:buFont typeface="Wingdings" pitchFamily="2" charset="2"/>
              <a:buNone/>
            </a:pPr>
            <a:endParaRPr lang="en-US" sz="2800" b="1" dirty="0"/>
          </a:p>
          <a:p>
            <a:pPr lvl="1">
              <a:buFont typeface="Wingdings" pitchFamily="2" charset="2"/>
              <a:buNone/>
            </a:pPr>
            <a:r>
              <a:rPr lang="en-US" sz="2800" b="1" dirty="0"/>
              <a:t>Viewer:</a:t>
            </a:r>
            <a:r>
              <a:rPr lang="en-US" sz="2800" dirty="0"/>
              <a:t> End-user</a:t>
            </a:r>
            <a:endParaRPr lang="en-US" sz="2800" b="1" dirty="0"/>
          </a:p>
          <a:p>
            <a:pPr lvl="1">
              <a:buFont typeface="Wingdings" pitchFamily="2" charset="2"/>
              <a:buNone/>
            </a:pPr>
            <a:r>
              <a:rPr lang="en-US" sz="2800" b="1" dirty="0"/>
              <a:t>considers:</a:t>
            </a:r>
            <a:r>
              <a:rPr lang="en-US" sz="2800" dirty="0"/>
              <a:t> Functional requirements- What are the services must be provided by the system to the users.</a:t>
            </a:r>
          </a:p>
          <a:p>
            <a:pPr lvl="1">
              <a:buFont typeface="Wingdings" pitchFamily="2" charset="2"/>
              <a:buNone/>
            </a:pPr>
            <a:r>
              <a:rPr lang="en-US" sz="2800" b="1" dirty="0"/>
              <a:t>Notation: </a:t>
            </a:r>
            <a:r>
              <a:rPr lang="en-US" sz="2800" dirty="0"/>
              <a:t>The </a:t>
            </a:r>
            <a:r>
              <a:rPr lang="en-US" sz="2800" dirty="0" err="1"/>
              <a:t>Booch</a:t>
            </a:r>
            <a:r>
              <a:rPr lang="en-US" sz="2800" dirty="0"/>
              <a:t> notation</a:t>
            </a:r>
            <a:r>
              <a:rPr lang="en-US" sz="2800" b="1" dirty="0"/>
              <a:t> </a:t>
            </a:r>
            <a:r>
              <a:rPr lang="en-US" sz="2800" dirty="0"/>
              <a:t>. </a:t>
            </a:r>
          </a:p>
          <a:p>
            <a:pPr lvl="1">
              <a:buFont typeface="Wingdings" pitchFamily="2" charset="2"/>
              <a:buNone/>
            </a:pPr>
            <a:r>
              <a:rPr lang="en-CA" sz="2800" b="1" dirty="0"/>
              <a:t>Tool:</a:t>
            </a:r>
            <a:r>
              <a:rPr lang="en-CA" sz="2800" dirty="0"/>
              <a:t> Rational Rose</a:t>
            </a:r>
            <a:endParaRPr lang="en-US" sz="280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b="1" dirty="0"/>
              <a:t>Logical View </a:t>
            </a:r>
          </a:p>
        </p:txBody>
      </p:sp>
      <p:sp>
        <p:nvSpPr>
          <p:cNvPr id="9218" name="Slide Number Placeholder 5"/>
          <p:cNvSpPr>
            <a:spLocks noGrp="1"/>
          </p:cNvSpPr>
          <p:nvPr>
            <p:ph type="sldNum" sz="quarter" idx="14"/>
          </p:nvPr>
        </p:nvSpPr>
        <p:spPr>
          <a:noFill/>
        </p:spPr>
        <p:txBody>
          <a:bodyPr/>
          <a:lstStyle/>
          <a:p>
            <a:fld id="{5A79232C-7CBC-4EAE-83F5-E47622E63DB3}" type="slidenum">
              <a:rPr lang="en-US"/>
              <a:pPr/>
              <a:t>8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2FE395-012F-45CC-98F2-CA31E37CAEF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February 17, 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12BBF5-8FC7-4D74-9BC9-70EDBEF4285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0" y="1396414"/>
            <a:ext cx="8839200" cy="513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Notation for Logical View-</a:t>
            </a:r>
          </a:p>
          <a:p>
            <a:r>
              <a:rPr lang="en-US" b="0" i="1" dirty="0"/>
              <a:t>Philippe </a:t>
            </a:r>
            <a:r>
              <a:rPr lang="en-US" b="0" i="1" dirty="0" err="1"/>
              <a:t>Kruchten</a:t>
            </a:r>
            <a:r>
              <a:rPr lang="en-US" b="0" i="1" dirty="0"/>
              <a:t>,  </a:t>
            </a:r>
            <a:r>
              <a:rPr lang="en-US" b="0" dirty="0"/>
              <a:t>Rational Software Corp.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6B27F6-90E1-4BE5-8133-912B3AA6043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February 17, 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64B365-469C-472E-A67F-AACF8315E2E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373379-2C5C-4B3C-89B6-F15526A6360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313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5E7270EECA3B4590EA796146CEF107" ma:contentTypeVersion="8" ma:contentTypeDescription="Create a new document." ma:contentTypeScope="" ma:versionID="d3b935ce6ea37b55a0118c75816b0135">
  <xsd:schema xmlns:xsd="http://www.w3.org/2001/XMLSchema" xmlns:xs="http://www.w3.org/2001/XMLSchema" xmlns:p="http://schemas.microsoft.com/office/2006/metadata/properties" xmlns:ns2="dc7f2d29-e4a3-434f-906a-70b1fc2df21c" targetNamespace="http://schemas.microsoft.com/office/2006/metadata/properties" ma:root="true" ma:fieldsID="75bf0fe26b728771c9022205cdc03572" ns2:_="">
    <xsd:import namespace="dc7f2d29-e4a3-434f-906a-70b1fc2df21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7f2d29-e4a3-434f-906a-70b1fc2df2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FB22706-A0D5-4032-849B-BD6E2BBE16A5}"/>
</file>

<file path=customXml/itemProps2.xml><?xml version="1.0" encoding="utf-8"?>
<ds:datastoreItem xmlns:ds="http://schemas.openxmlformats.org/officeDocument/2006/customXml" ds:itemID="{65F755F9-CF2C-4E3E-B3E7-8E2EF1D22414}"/>
</file>

<file path=customXml/itemProps3.xml><?xml version="1.0" encoding="utf-8"?>
<ds:datastoreItem xmlns:ds="http://schemas.openxmlformats.org/officeDocument/2006/customXml" ds:itemID="{C6F818E5-1CA6-4ADD-8BCD-3969E2B65295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1040</TotalTime>
  <Words>1097</Words>
  <Application>Microsoft Office PowerPoint</Application>
  <PresentationFormat>On-screen Show (4:3)</PresentationFormat>
  <Paragraphs>209</Paragraphs>
  <Slides>32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Times New Roman</vt:lpstr>
      <vt:lpstr>Wingdings</vt:lpstr>
      <vt:lpstr>Office Theme</vt:lpstr>
      <vt:lpstr>Documenting Architecture Views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Harvinder Jabbal</cp:lastModifiedBy>
  <cp:revision>72</cp:revision>
  <dcterms:created xsi:type="dcterms:W3CDTF">2011-09-14T09:42:05Z</dcterms:created>
  <dcterms:modified xsi:type="dcterms:W3CDTF">2024-02-16T12:16:47Z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0x010100EF5E7270EECA3B4590EA796146CEF107</vt:lpwstr>
  </property>
</Properties>
</file>