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330" r:id="rId5"/>
    <p:sldId id="259" r:id="rId6"/>
    <p:sldId id="260" r:id="rId7"/>
    <p:sldId id="328" r:id="rId8"/>
    <p:sldId id="329" r:id="rId9"/>
    <p:sldId id="263" r:id="rId10"/>
    <p:sldId id="261" r:id="rId11"/>
    <p:sldId id="324" r:id="rId12"/>
    <p:sldId id="265" r:id="rId13"/>
    <p:sldId id="266" r:id="rId14"/>
    <p:sldId id="299" r:id="rId15"/>
    <p:sldId id="262" r:id="rId16"/>
    <p:sldId id="268" r:id="rId17"/>
    <p:sldId id="270" r:id="rId18"/>
    <p:sldId id="327" r:id="rId19"/>
    <p:sldId id="325" r:id="rId20"/>
    <p:sldId id="326" r:id="rId21"/>
    <p:sldId id="272" r:id="rId22"/>
    <p:sldId id="273" r:id="rId23"/>
    <p:sldId id="275" r:id="rId24"/>
    <p:sldId id="276" r:id="rId25"/>
    <p:sldId id="277" r:id="rId26"/>
    <p:sldId id="322" r:id="rId2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15E7B-A825-3341-9358-DC5B2B4A138D}" v="5" dt="2024-01-13T10:00:01.12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/>
    <p:restoredTop sz="94753"/>
  </p:normalViewPr>
  <p:slideViewPr>
    <p:cSldViewPr snapToGrid="0">
      <p:cViewPr varScale="1">
        <p:scale>
          <a:sx n="101" d="100"/>
          <a:sy n="101" d="100"/>
        </p:scale>
        <p:origin x="21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ANANTHARAMAN ." userId="657a97e1-2ce3-4dca-9a02-0407d9519339" providerId="ADAL" clId="{70E15E7B-A825-3341-9358-DC5B2B4A138D}"/>
    <pc:docChg chg="addSld modSld">
      <pc:chgData name="K ANANTHARAMAN ." userId="657a97e1-2ce3-4dca-9a02-0407d9519339" providerId="ADAL" clId="{70E15E7B-A825-3341-9358-DC5B2B4A138D}" dt="2024-01-13T10:00:09.886" v="6" actId="1076"/>
      <pc:docMkLst>
        <pc:docMk/>
      </pc:docMkLst>
      <pc:sldChg chg="addSp delSp modSp">
        <pc:chgData name="K ANANTHARAMAN ." userId="657a97e1-2ce3-4dca-9a02-0407d9519339" providerId="ADAL" clId="{70E15E7B-A825-3341-9358-DC5B2B4A138D}" dt="2024-01-13T09:59:44.001" v="1"/>
        <pc:sldMkLst>
          <pc:docMk/>
          <pc:sldMk cId="0" sldId="260"/>
        </pc:sldMkLst>
        <pc:picChg chg="add del mod">
          <ac:chgData name="K ANANTHARAMAN ." userId="657a97e1-2ce3-4dca-9a02-0407d9519339" providerId="ADAL" clId="{70E15E7B-A825-3341-9358-DC5B2B4A138D}" dt="2024-01-13T09:59:44.001" v="1"/>
          <ac:picMkLst>
            <pc:docMk/>
            <pc:sldMk cId="0" sldId="260"/>
            <ac:picMk id="2" creationId="{89754D99-DC64-9258-E687-76009622568E}"/>
          </ac:picMkLst>
        </pc:picChg>
      </pc:sldChg>
      <pc:sldChg chg="addSp modSp new mod">
        <pc:chgData name="K ANANTHARAMAN ." userId="657a97e1-2ce3-4dca-9a02-0407d9519339" providerId="ADAL" clId="{70E15E7B-A825-3341-9358-DC5B2B4A138D}" dt="2024-01-13T10:00:09.886" v="6" actId="1076"/>
        <pc:sldMkLst>
          <pc:docMk/>
          <pc:sldMk cId="2363052396" sldId="330"/>
        </pc:sldMkLst>
        <pc:picChg chg="add mod">
          <ac:chgData name="K ANANTHARAMAN ." userId="657a97e1-2ce3-4dca-9a02-0407d9519339" providerId="ADAL" clId="{70E15E7B-A825-3341-9358-DC5B2B4A138D}" dt="2024-01-13T10:00:09.886" v="6" actId="1076"/>
          <ac:picMkLst>
            <pc:docMk/>
            <pc:sldMk cId="2363052396" sldId="330"/>
            <ac:picMk id="2" creationId="{3F7A5063-6A51-D920-31FE-B539898BD58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623" name="Shape 6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162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63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64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169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166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67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68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170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181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82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83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185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86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87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189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"/>
          <p:cNvGrpSpPr/>
          <p:nvPr/>
        </p:nvGrpSpPr>
        <p:grpSpPr>
          <a:xfrm>
            <a:off x="7573962" y="0"/>
            <a:ext cx="46039" cy="5181601"/>
            <a:chOff x="0" y="0"/>
            <a:chExt cx="46037" cy="5181600"/>
          </a:xfrm>
        </p:grpSpPr>
        <p:sp>
          <p:nvSpPr>
            <p:cNvPr id="200" name="Rectangle"/>
            <p:cNvSpPr/>
            <p:nvPr/>
          </p:nvSpPr>
          <p:spPr>
            <a:xfrm rot="5400000">
              <a:off x="-837407" y="2583656"/>
              <a:ext cx="1720851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01" name="Rectangle"/>
            <p:cNvSpPr/>
            <p:nvPr/>
          </p:nvSpPr>
          <p:spPr>
            <a:xfrm rot="5400000">
              <a:off x="-850107" y="850106"/>
              <a:ext cx="174625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02" name="Rectangle"/>
            <p:cNvSpPr/>
            <p:nvPr/>
          </p:nvSpPr>
          <p:spPr>
            <a:xfrm rot="5400000">
              <a:off x="-837407" y="4298156"/>
              <a:ext cx="1720851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204" name="Picture 7.png" descr="Picture 7.png"/>
          <p:cNvPicPr>
            <a:picLocks noChangeAspect="1"/>
          </p:cNvPicPr>
          <p:nvPr/>
        </p:nvPicPr>
        <p:blipFill>
          <a:blip r:embed="rId2"/>
          <a:srcRect l="5335" t="1922"/>
          <a:stretch>
            <a:fillRect/>
          </a:stretch>
        </p:blipFill>
        <p:spPr>
          <a:xfrm>
            <a:off x="-7938" y="380999"/>
            <a:ext cx="692151" cy="2193926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BITS Pilani, Pilani Campus"/>
          <p:cNvSpPr txBox="1"/>
          <p:nvPr/>
        </p:nvSpPr>
        <p:spPr>
          <a:xfrm rot="5400000">
            <a:off x="-2736937" y="3821343"/>
            <a:ext cx="5775961" cy="205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9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sp>
        <p:nvSpPr>
          <p:cNvPr id="20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216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17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18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220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4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221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22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23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228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225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26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27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240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237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38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39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241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5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242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43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44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246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47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48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261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258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59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60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262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6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263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64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65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270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267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68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269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2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303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300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01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02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304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8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305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06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07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312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309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10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11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3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321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22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23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325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9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326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27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28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333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330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31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32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3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\\Server\D\jyoti\FI023_BITS_v1\styleguide img\IMG_5627_b.jpg" descr="\\Server\D\jyoti\FI023_BITS_v1\styleguide img\IMG_5627_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Rectangle"/>
          <p:cNvSpPr/>
          <p:nvPr/>
        </p:nvSpPr>
        <p:spPr>
          <a:xfrm>
            <a:off x="-1" y="4281487"/>
            <a:ext cx="9144002" cy="2576513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pic>
        <p:nvPicPr>
          <p:cNvPr id="343" name="Picture 7.png" descr="Picture 7.png"/>
          <p:cNvPicPr>
            <a:picLocks noChangeAspect="1"/>
          </p:cNvPicPr>
          <p:nvPr/>
        </p:nvPicPr>
        <p:blipFill>
          <a:blip r:embed="rId3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Rectangle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345" name="Rectangle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346" name="Rectangle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347" name="BITS Pilani"/>
          <p:cNvSpPr txBox="1"/>
          <p:nvPr/>
        </p:nvSpPr>
        <p:spPr>
          <a:xfrm>
            <a:off x="6903719" y="762000"/>
            <a:ext cx="2118361" cy="454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900"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</a:t>
            </a:r>
            <a:r>
              <a:rPr b="0" dirty="0"/>
              <a:t> Pilani</a:t>
            </a:r>
          </a:p>
        </p:txBody>
      </p:sp>
      <p:sp>
        <p:nvSpPr>
          <p:cNvPr id="348" name="Pilani Campus"/>
          <p:cNvSpPr txBox="1"/>
          <p:nvPr/>
        </p:nvSpPr>
        <p:spPr>
          <a:xfrm>
            <a:off x="7132319" y="1171575"/>
            <a:ext cx="1813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Pilani Campus</a:t>
            </a:r>
          </a:p>
        </p:txBody>
      </p:sp>
      <p:sp>
        <p:nvSpPr>
          <p:cNvPr id="3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357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58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59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361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5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362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63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64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369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366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67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68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3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21" name="Rectangle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22" name="Rectangle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23" name="Rectangle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pic>
        <p:nvPicPr>
          <p:cNvPr id="24" name="BITS_university_logo_whitevert.png" descr="BITS_university_logo_whitevert.png"/>
          <p:cNvPicPr>
            <a:picLocks noChangeAspect="1"/>
          </p:cNvPicPr>
          <p:nvPr/>
        </p:nvPicPr>
        <p:blipFill>
          <a:blip r:embed="rId3"/>
          <a:srcRect t="1" b="28591"/>
          <a:stretch>
            <a:fillRect/>
          </a:stretch>
        </p:blipFill>
        <p:spPr>
          <a:xfrm>
            <a:off x="76200" y="3352800"/>
            <a:ext cx="2057400" cy="1979613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BITS Pilani"/>
          <p:cNvSpPr txBox="1"/>
          <p:nvPr/>
        </p:nvSpPr>
        <p:spPr>
          <a:xfrm>
            <a:off x="-30481" y="5257800"/>
            <a:ext cx="211836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900"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</a:t>
            </a:r>
            <a:r>
              <a:rPr b="0" dirty="0"/>
              <a:t> Pilani</a:t>
            </a:r>
          </a:p>
        </p:txBody>
      </p:sp>
      <p:sp>
        <p:nvSpPr>
          <p:cNvPr id="26" name="Pilani Campus"/>
          <p:cNvSpPr txBox="1"/>
          <p:nvPr/>
        </p:nvSpPr>
        <p:spPr>
          <a:xfrm>
            <a:off x="198120" y="5667375"/>
            <a:ext cx="181356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Pilani Campus</a:t>
            </a:r>
          </a:p>
        </p:txBody>
      </p:sp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381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378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79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80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382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6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383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84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85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390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387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88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389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3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402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399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00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01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403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7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404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05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06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411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408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09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10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4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423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420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21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22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424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8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425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26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27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432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429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30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31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4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444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441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42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43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445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9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446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47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48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453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450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51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52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4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465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462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63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64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466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0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467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68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69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474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471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72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73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4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486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483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84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85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487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1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488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89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90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495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492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93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494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4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507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504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05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06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508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2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509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10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11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516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513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14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15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5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528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525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26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27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529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3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530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31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32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537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534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35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36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5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549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546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47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48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550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4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551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52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53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558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555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56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57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5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\\Server\D\jyoti\FI023_BITS_v1\styleguide img\IMG_5627_b.jpg" descr="\\Server\D\jyoti\FI023_BITS_v1\styleguide img\IMG_5627_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7" name="Rectangle"/>
          <p:cNvSpPr/>
          <p:nvPr/>
        </p:nvSpPr>
        <p:spPr>
          <a:xfrm>
            <a:off x="-1" y="4281487"/>
            <a:ext cx="9144002" cy="2576513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pic>
        <p:nvPicPr>
          <p:cNvPr id="568" name="Picture 7.png" descr="Picture 7.png"/>
          <p:cNvPicPr>
            <a:picLocks noChangeAspect="1"/>
          </p:cNvPicPr>
          <p:nvPr/>
        </p:nvPicPr>
        <p:blipFill>
          <a:blip r:embed="rId3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Rectangle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570" name="Rectangle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571" name="Rectangle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572" name="BITS Pilani"/>
          <p:cNvSpPr txBox="1"/>
          <p:nvPr/>
        </p:nvSpPr>
        <p:spPr>
          <a:xfrm>
            <a:off x="6903719" y="762000"/>
            <a:ext cx="2118361" cy="454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900"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</a:t>
            </a:r>
            <a:r>
              <a:rPr b="0" dirty="0"/>
              <a:t> Pilani</a:t>
            </a:r>
          </a:p>
        </p:txBody>
      </p:sp>
      <p:sp>
        <p:nvSpPr>
          <p:cNvPr id="573" name="Pilani Campus"/>
          <p:cNvSpPr txBox="1"/>
          <p:nvPr/>
        </p:nvSpPr>
        <p:spPr>
          <a:xfrm>
            <a:off x="7132319" y="1171575"/>
            <a:ext cx="1813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Pilani Campus</a:t>
            </a:r>
          </a:p>
        </p:txBody>
      </p:sp>
      <p:sp>
        <p:nvSpPr>
          <p:cNvPr id="5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37" name="Rectangle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38" name="Rectangle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39" name="Rectangle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pic>
        <p:nvPicPr>
          <p:cNvPr id="40" name="BITS_university_logo_whitevert.png" descr="BITS_university_logo_whitevert.png"/>
          <p:cNvPicPr>
            <a:picLocks noChangeAspect="1"/>
          </p:cNvPicPr>
          <p:nvPr/>
        </p:nvPicPr>
        <p:blipFill>
          <a:blip r:embed="rId3"/>
          <a:srcRect t="1" b="28591"/>
          <a:stretch>
            <a:fillRect/>
          </a:stretch>
        </p:blipFill>
        <p:spPr>
          <a:xfrm>
            <a:off x="76200" y="3352800"/>
            <a:ext cx="2057400" cy="1979613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BITS Pilani"/>
          <p:cNvSpPr txBox="1"/>
          <p:nvPr/>
        </p:nvSpPr>
        <p:spPr>
          <a:xfrm>
            <a:off x="-30481" y="5257800"/>
            <a:ext cx="2118362" cy="454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900"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</a:t>
            </a:r>
            <a:r>
              <a:rPr b="0" dirty="0"/>
              <a:t> Pilani</a:t>
            </a:r>
          </a:p>
        </p:txBody>
      </p:sp>
      <p:sp>
        <p:nvSpPr>
          <p:cNvPr id="42" name="Pilani Campus"/>
          <p:cNvSpPr txBox="1"/>
          <p:nvPr/>
        </p:nvSpPr>
        <p:spPr>
          <a:xfrm>
            <a:off x="198120" y="5667375"/>
            <a:ext cx="1813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Pilani Campus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585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582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83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84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586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90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587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88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89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594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591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92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593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5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606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603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604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605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607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11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608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609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610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615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612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613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614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6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\\Server\D\jyoti\FI023_BITS_v1\styleguide img\IMG_5627_b.jpg" descr="\\Server\D\jyoti\FI023_BITS_v1\styleguide img\IMG_5627_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Rectangle"/>
          <p:cNvSpPr/>
          <p:nvPr/>
        </p:nvSpPr>
        <p:spPr>
          <a:xfrm>
            <a:off x="-1" y="4281487"/>
            <a:ext cx="9144002" cy="2576513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pic>
        <p:nvPicPr>
          <p:cNvPr id="52" name="Picture 7.png" descr="Picture 7.png"/>
          <p:cNvPicPr>
            <a:picLocks noChangeAspect="1"/>
          </p:cNvPicPr>
          <p:nvPr/>
        </p:nvPicPr>
        <p:blipFill>
          <a:blip r:embed="rId3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Rectangle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54" name="Rectangle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55" name="Rectangle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56" name="BITS Pilani"/>
          <p:cNvSpPr txBox="1"/>
          <p:nvPr/>
        </p:nvSpPr>
        <p:spPr>
          <a:xfrm>
            <a:off x="6903719" y="762000"/>
            <a:ext cx="2118361" cy="454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900"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</a:t>
            </a:r>
            <a:r>
              <a:rPr b="0" dirty="0"/>
              <a:t> Pilani</a:t>
            </a:r>
          </a:p>
        </p:txBody>
      </p:sp>
      <p:sp>
        <p:nvSpPr>
          <p:cNvPr id="57" name="Pilani Campus"/>
          <p:cNvSpPr txBox="1"/>
          <p:nvPr/>
        </p:nvSpPr>
        <p:spPr>
          <a:xfrm>
            <a:off x="7132319" y="1171575"/>
            <a:ext cx="1813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Pilani Campus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grpSp>
        <p:nvGrpSpPr>
          <p:cNvPr id="69" name="Group"/>
          <p:cNvGrpSpPr/>
          <p:nvPr/>
        </p:nvGrpSpPr>
        <p:grpSpPr>
          <a:xfrm>
            <a:off x="2084387" y="6550025"/>
            <a:ext cx="7059613" cy="49213"/>
            <a:chOff x="0" y="0"/>
            <a:chExt cx="7059612" cy="49212"/>
          </a:xfrm>
        </p:grpSpPr>
        <p:sp>
          <p:nvSpPr>
            <p:cNvPr id="66" name="Rectangle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67" name="Rectangle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68" name="Rectangle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70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4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71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72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73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78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75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76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77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0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87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88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89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94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91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92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93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sp>
        <p:nvSpPr>
          <p:cNvPr id="95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105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06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07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112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109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10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11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113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BITS Pilani, Deemed to be University under Section 3 of UGC Act, 1956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Deemed to be University under Section 3 of UGC Act, 1956</a:t>
            </a:r>
          </a:p>
        </p:txBody>
      </p:sp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124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25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26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131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128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29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30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132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BITS Pilani, Deemed to be University under Section 3 of UGC Act, 1956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Deemed to be University under Section 3 of UGC Act, 1956</a:t>
            </a:r>
          </a:p>
        </p:txBody>
      </p:sp>
      <p:sp>
        <p:nvSpPr>
          <p:cNvPr id="13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-1" y="1295399"/>
            <a:ext cx="7010401" cy="46039"/>
            <a:chOff x="0" y="0"/>
            <a:chExt cx="7010400" cy="46037"/>
          </a:xfrm>
        </p:grpSpPr>
        <p:sp>
          <p:nvSpPr>
            <p:cNvPr id="143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44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45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grpSp>
        <p:nvGrpSpPr>
          <p:cNvPr id="150" name="Group"/>
          <p:cNvGrpSpPr/>
          <p:nvPr/>
        </p:nvGrpSpPr>
        <p:grpSpPr>
          <a:xfrm>
            <a:off x="2133599" y="6553199"/>
            <a:ext cx="7010401" cy="46039"/>
            <a:chOff x="0" y="0"/>
            <a:chExt cx="7010400" cy="46037"/>
          </a:xfrm>
        </p:grpSpPr>
        <p:sp>
          <p:nvSpPr>
            <p:cNvPr id="147" name="Rectangle"/>
            <p:cNvSpPr/>
            <p:nvPr/>
          </p:nvSpPr>
          <p:spPr>
            <a:xfrm>
              <a:off x="2362200" y="-1"/>
              <a:ext cx="2328864" cy="46039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48" name="Rectangle"/>
            <p:cNvSpPr/>
            <p:nvPr/>
          </p:nvSpPr>
          <p:spPr>
            <a:xfrm>
              <a:off x="-1" y="-1"/>
              <a:ext cx="2362201" cy="46039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  <p:sp>
          <p:nvSpPr>
            <p:cNvPr id="149" name="Rectangle"/>
            <p:cNvSpPr/>
            <p:nvPr/>
          </p:nvSpPr>
          <p:spPr>
            <a:xfrm>
              <a:off x="4681537" y="-1"/>
              <a:ext cx="2328863" cy="4603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 dirty="0"/>
            </a:p>
          </p:txBody>
        </p:sp>
      </p:grpSp>
      <p:pic>
        <p:nvPicPr>
          <p:cNvPr id="151" name="Picture 7.png" descr="Picture 7.png"/>
          <p:cNvPicPr>
            <a:picLocks noChangeAspect="1"/>
          </p:cNvPicPr>
          <p:nvPr/>
        </p:nvPicPr>
        <p:blipFill>
          <a:blip r:embed="rId2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BITS Pilani, Pilani Campus"/>
          <p:cNvSpPr txBox="1"/>
          <p:nvPr/>
        </p:nvSpPr>
        <p:spPr>
          <a:xfrm>
            <a:off x="3322320" y="6596062"/>
            <a:ext cx="577596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 </a:t>
            </a:r>
            <a:r>
              <a:rPr b="0" dirty="0"/>
              <a:t>Pilani, Pilani Campus</a:t>
            </a:r>
          </a:p>
        </p:txBody>
      </p:sp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anantharaman@wilp.bits-pilani.ac.in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learn.bits-pilani.ac.in/" TargetMode="External"/><Relationship Id="rId2" Type="http://schemas.openxmlformats.org/officeDocument/2006/relationships/hyperlink" Target="mailto:kanantharaman@wilp.bits-pilani.ac.in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taxila-aws.bits-pilani.ac.in/mod/url/view.php?id=15622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wRadsyQREA3BpkE26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BITS Pilani presentation"/>
          <p:cNvSpPr txBox="1">
            <a:spLocks noGrp="1"/>
          </p:cNvSpPr>
          <p:nvPr>
            <p:ph type="title" idx="4294967295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</p:spPr>
        <p:txBody>
          <a:bodyPr/>
          <a:lstStyle>
            <a:lvl1pPr>
              <a:lnSpc>
                <a:spcPts val="4000"/>
              </a:lnSpc>
              <a:defRPr sz="4400">
                <a:solidFill>
                  <a:srgbClr val="FFFFFF"/>
                </a:solidFill>
              </a:defRPr>
            </a:lvl1pPr>
          </a:lstStyle>
          <a:p>
            <a:r>
              <a:rPr dirty="0"/>
              <a:t>BITS Pilani presentation</a:t>
            </a:r>
          </a:p>
        </p:txBody>
      </p:sp>
      <p:sp>
        <p:nvSpPr>
          <p:cNvPr id="626" name="K.Anantharaman…"/>
          <p:cNvSpPr txBox="1">
            <a:spLocks noGrp="1"/>
          </p:cNvSpPr>
          <p:nvPr>
            <p:ph type="body" sz="quarter" idx="4294967295"/>
          </p:nvPr>
        </p:nvSpPr>
        <p:spPr>
          <a:xfrm>
            <a:off x="2514600" y="4953000"/>
            <a:ext cx="6019800" cy="990600"/>
          </a:xfrm>
          <a:prstGeom prst="rect">
            <a:avLst/>
          </a:prstGeom>
        </p:spPr>
        <p:txBody>
          <a:bodyPr anchor="b"/>
          <a:lstStyle/>
          <a:p>
            <a:pPr marL="0" indent="0" algn="r" defTabSz="896111">
              <a:lnSpc>
                <a:spcPts val="1700"/>
              </a:lnSpc>
              <a:spcBef>
                <a:spcPts val="0"/>
              </a:spcBef>
              <a:buSzTx/>
              <a:buNone/>
              <a:defRPr sz="1764">
                <a:solidFill>
                  <a:srgbClr val="FFFFFF"/>
                </a:solidFill>
              </a:defRPr>
            </a:pPr>
            <a:r>
              <a:rPr dirty="0" err="1"/>
              <a:t>K.Anantharaman</a:t>
            </a:r>
            <a:endParaRPr dirty="0"/>
          </a:p>
          <a:p>
            <a:pPr marL="0" indent="0" algn="r" defTabSz="896111">
              <a:lnSpc>
                <a:spcPts val="1700"/>
              </a:lnSpc>
              <a:spcBef>
                <a:spcPts val="0"/>
              </a:spcBef>
              <a:buSzTx/>
              <a:buNone/>
              <a:defRPr sz="1764">
                <a:solidFill>
                  <a:srgbClr val="FFFFFF"/>
                </a:solidFill>
              </a:defRPr>
            </a:pPr>
            <a:r>
              <a:rPr dirty="0"/>
              <a:t>Faculty CS Department</a:t>
            </a:r>
          </a:p>
          <a:p>
            <a:pPr marL="0" indent="0" algn="r" defTabSz="896111">
              <a:lnSpc>
                <a:spcPts val="1700"/>
              </a:lnSpc>
              <a:spcBef>
                <a:spcPts val="0"/>
              </a:spcBef>
              <a:buSzTx/>
              <a:buNone/>
              <a:defRPr sz="1764">
                <a:solidFill>
                  <a:srgbClr val="FFFFFF"/>
                </a:solidFill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kanantharaman@wilp.bits-pilani.ac.in</a:t>
            </a:r>
          </a:p>
          <a:p>
            <a:pPr marL="0" indent="0" algn="r" defTabSz="896111">
              <a:lnSpc>
                <a:spcPts val="1700"/>
              </a:lnSpc>
              <a:spcBef>
                <a:spcPts val="0"/>
              </a:spcBef>
              <a:buSzTx/>
              <a:buNone/>
              <a:defRPr sz="1764">
                <a:solidFill>
                  <a:srgbClr val="FFFFFF"/>
                </a:solidFill>
              </a:defRPr>
            </a:pPr>
            <a:r>
              <a:rPr dirty="0"/>
              <a:t> </a:t>
            </a:r>
          </a:p>
        </p:txBody>
      </p:sp>
      <p:sp>
        <p:nvSpPr>
          <p:cNvPr id="627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13-Jan-24</a:t>
            </a:r>
            <a:endParaRPr dirty="0"/>
          </a:p>
        </p:txBody>
      </p:sp>
      <p:sp>
        <p:nvSpPr>
          <p:cNvPr id="628" name="Agile SW Process SE ZG544 S1-22-23"/>
          <p:cNvSpPr txBox="1"/>
          <p:nvPr/>
        </p:nvSpPr>
        <p:spPr>
          <a:xfrm>
            <a:off x="3169920" y="6400413"/>
            <a:ext cx="280416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Agile SW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S2-23-24</a:t>
            </a:r>
            <a:r>
              <a:rPr dirty="0"/>
              <a:t> </a:t>
            </a:r>
          </a:p>
        </p:txBody>
      </p:sp>
      <p:sp>
        <p:nvSpPr>
          <p:cNvPr id="6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6F900-2FEE-BCF4-4D05-CEAE8AAB3DB5}"/>
              </a:ext>
            </a:extLst>
          </p:cNvPr>
          <p:cNvSpPr txBox="1"/>
          <p:nvPr/>
        </p:nvSpPr>
        <p:spPr>
          <a:xfrm>
            <a:off x="1202499" y="6488482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What is a Project?…"/>
          <p:cNvSpPr txBox="1">
            <a:spLocks noGrp="1"/>
          </p:cNvSpPr>
          <p:nvPr>
            <p:ph type="body" idx="4294967295"/>
          </p:nvPr>
        </p:nvSpPr>
        <p:spPr>
          <a:xfrm>
            <a:off x="154546" y="1615117"/>
            <a:ext cx="8899302" cy="434129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What is a Project?</a:t>
            </a:r>
          </a:p>
          <a:p>
            <a:pPr marL="742950" lvl="1" indent="-285750">
              <a:lnSpc>
                <a:spcPct val="160000"/>
              </a:lnSpc>
              <a:spcBef>
                <a:spcPts val="0"/>
              </a:spcBef>
              <a:buChar char="•"/>
              <a:defRPr sz="1800"/>
            </a:pPr>
            <a:r>
              <a:rPr dirty="0"/>
              <a:t>Definite Start-End date, Temporary, Scope(Produce Specific result) , Budget/Effort – Example: Building a house</a:t>
            </a:r>
            <a:r>
              <a:rPr lang="en-US" dirty="0"/>
              <a:t>, Word Processor V.0</a:t>
            </a:r>
            <a:endParaRPr dirty="0"/>
          </a:p>
          <a:p>
            <a:pPr marL="742950" lvl="1" indent="-285750">
              <a:lnSpc>
                <a:spcPct val="160000"/>
              </a:lnSpc>
              <a:spcBef>
                <a:spcPts val="0"/>
              </a:spcBef>
              <a:buChar char="•"/>
              <a:defRPr sz="1800"/>
            </a:pPr>
            <a:endParaRPr dirty="0"/>
          </a:p>
          <a:p>
            <a:pPr>
              <a:lnSpc>
                <a:spcPct val="160000"/>
              </a:lnSpc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Project Management Life Cycle Phases</a:t>
            </a:r>
          </a:p>
          <a:p>
            <a:pPr marL="742950" lvl="1" indent="-285750">
              <a:lnSpc>
                <a:spcPct val="160000"/>
              </a:lnSpc>
              <a:spcBef>
                <a:spcPts val="0"/>
              </a:spcBef>
              <a:buChar char="•"/>
              <a:defRPr sz="1800"/>
            </a:pPr>
            <a:r>
              <a:rPr dirty="0"/>
              <a:t>Initiation, Planning, Execution, Monitoring &amp; Control</a:t>
            </a:r>
            <a:r>
              <a:rPr lang="en-US" dirty="0"/>
              <a:t>. Closeout</a:t>
            </a:r>
            <a:endParaRPr dirty="0"/>
          </a:p>
          <a:p>
            <a:pPr marL="742950" lvl="1" indent="-285750">
              <a:lnSpc>
                <a:spcPct val="160000"/>
              </a:lnSpc>
              <a:spcBef>
                <a:spcPts val="0"/>
              </a:spcBef>
              <a:buChar char="•"/>
              <a:defRPr sz="1800"/>
            </a:pPr>
            <a:endParaRPr dirty="0"/>
          </a:p>
          <a:p>
            <a:pPr>
              <a:lnSpc>
                <a:spcPct val="160000"/>
              </a:lnSpc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System Development Life Cycle/phases (SDLC)</a:t>
            </a:r>
          </a:p>
          <a:p>
            <a:pPr marL="742950" lvl="1" indent="-285750">
              <a:lnSpc>
                <a:spcPct val="160000"/>
              </a:lnSpc>
              <a:spcBef>
                <a:spcPts val="0"/>
              </a:spcBef>
              <a:buChar char="•"/>
              <a:defRPr sz="1800"/>
            </a:pPr>
            <a:r>
              <a:rPr dirty="0"/>
              <a:t>Requirements, Design, Construction, </a:t>
            </a:r>
            <a:r>
              <a:rPr lang="en-US" dirty="0"/>
              <a:t>Testing, </a:t>
            </a:r>
            <a:r>
              <a:rPr dirty="0"/>
              <a:t>Imp</a:t>
            </a:r>
            <a:r>
              <a:rPr lang="en-US" dirty="0"/>
              <a:t>lementation/deployment/Release</a:t>
            </a:r>
            <a:endParaRPr dirty="0"/>
          </a:p>
        </p:txBody>
      </p:sp>
      <p:sp>
        <p:nvSpPr>
          <p:cNvPr id="655" name="Basic Project Management concepts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342900" indent="-685800">
              <a:lnSpc>
                <a:spcPts val="3600"/>
              </a:lnSpc>
              <a:defRPr sz="3600" b="1"/>
            </a:lvl1pPr>
          </a:lstStyle>
          <a:p>
            <a:r>
              <a:t>Basic Project Management concepts</a:t>
            </a:r>
          </a:p>
        </p:txBody>
      </p:sp>
      <p:sp>
        <p:nvSpPr>
          <p:cNvPr id="656" name="Agile SW Process SE ZG544 S1-22-23"/>
          <p:cNvSpPr txBox="1"/>
          <p:nvPr/>
        </p:nvSpPr>
        <p:spPr>
          <a:xfrm>
            <a:off x="3169920" y="6400413"/>
            <a:ext cx="280416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Agile SW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S2-23-24</a:t>
            </a:r>
            <a:r>
              <a:rPr dirty="0"/>
              <a:t> </a:t>
            </a:r>
          </a:p>
        </p:txBody>
      </p:sp>
      <p:sp>
        <p:nvSpPr>
          <p:cNvPr id="6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658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13-Jan-24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13424-711E-AF10-C5B6-DF301D5D92FB}"/>
              </a:ext>
            </a:extLst>
          </p:cNvPr>
          <p:cNvSpPr txBox="1"/>
          <p:nvPr/>
        </p:nvSpPr>
        <p:spPr>
          <a:xfrm>
            <a:off x="1114816" y="5956415"/>
            <a:ext cx="775486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/>
              <a:t>Ref. doc uploaded in Teams: Introduction to Software Development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803" name="Waterfall Approach"/>
          <p:cNvSpPr txBox="1">
            <a:spLocks noGrp="1"/>
          </p:cNvSpPr>
          <p:nvPr>
            <p:ph type="body" sz="quarter" idx="4294967295"/>
          </p:nvPr>
        </p:nvSpPr>
        <p:spPr>
          <a:xfrm>
            <a:off x="0" y="152400"/>
            <a:ext cx="6324600" cy="1143000"/>
          </a:xfrm>
          <a:prstGeom prst="rect">
            <a:avLst/>
          </a:prstGeom>
        </p:spPr>
        <p:txBody>
          <a:bodyPr anchor="ctr"/>
          <a:lstStyle>
            <a:lvl1pPr indent="-685800">
              <a:lnSpc>
                <a:spcPts val="36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Waterfall Approach</a:t>
            </a:r>
            <a:r>
              <a:rPr lang="en-US"/>
              <a:t> to Software Development</a:t>
            </a:r>
            <a:endParaRPr/>
          </a:p>
        </p:txBody>
      </p:sp>
      <p:sp>
        <p:nvSpPr>
          <p:cNvPr id="804" name="Agile Software Process SE S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Agile Software </a:t>
            </a:r>
            <a:r>
              <a:rPr lang="en-US" dirty="0"/>
              <a:t>Processes SE</a:t>
            </a:r>
            <a:r>
              <a:rPr dirty="0"/>
              <a:t> SG544 </a:t>
            </a:r>
            <a:r>
              <a:rPr lang="en-US" dirty="0"/>
              <a:t>S2-23-24</a:t>
            </a:r>
            <a:endParaRPr dirty="0"/>
          </a:p>
        </p:txBody>
      </p:sp>
      <p:sp>
        <p:nvSpPr>
          <p:cNvPr id="806" name="Move to the next phase only when the prior one is complete — hence, the name waterfall.…"/>
          <p:cNvSpPr txBox="1"/>
          <p:nvPr/>
        </p:nvSpPr>
        <p:spPr>
          <a:xfrm>
            <a:off x="4937125" y="1397000"/>
            <a:ext cx="3749675" cy="286232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rPr lang="en-US" b="1" dirty="0"/>
              <a:t>Waterfall/Predictive/Traditional</a:t>
            </a:r>
          </a:p>
          <a:p>
            <a:pPr>
              <a:buSzPct val="100000"/>
            </a:pPr>
            <a:r>
              <a:rPr lang="en-US" dirty="0"/>
              <a:t>( Different terminologies that refer to same approach)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lang="en-US" dirty="0"/>
              <a:t>Phases &amp; Phase Gate</a:t>
            </a:r>
          </a:p>
          <a:p>
            <a:pPr marL="285750" indent="-285750">
              <a:buSzPct val="100000"/>
              <a:buFont typeface="Arial"/>
              <a:buChar char="•"/>
            </a:pPr>
            <a:endParaRPr lang="en-US" dirty="0"/>
          </a:p>
          <a:p>
            <a:pPr marL="285750" indent="-285750">
              <a:buSzPct val="100000"/>
              <a:buFont typeface="Arial"/>
              <a:buChar char="•"/>
            </a:pPr>
            <a:r>
              <a:rPr dirty="0"/>
              <a:t>Move to the next phase only when the prior one is complete — hence, the name waterfall.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dirty="0"/>
              <a:t>Origin from manufacturing like production plant</a:t>
            </a:r>
          </a:p>
        </p:txBody>
      </p:sp>
      <p:sp>
        <p:nvSpPr>
          <p:cNvPr id="808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13-Jan-24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56CD9-A349-7CAA-15C1-B7CF0E8CAC58}"/>
              </a:ext>
            </a:extLst>
          </p:cNvPr>
          <p:cNvSpPr txBox="1"/>
          <p:nvPr/>
        </p:nvSpPr>
        <p:spPr>
          <a:xfrm>
            <a:off x="1955800" y="4380056"/>
            <a:ext cx="6711950" cy="175432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/>
            </a:pPr>
            <a:r>
              <a:rPr lang="en-US"/>
              <a:t>Upfront Planning </a:t>
            </a:r>
          </a:p>
          <a:p>
            <a:pPr marL="285750" indent="-285750">
              <a:buSzPct val="100000"/>
              <a:buFont typeface="Arial"/>
              <a:buChar char="•"/>
              <a:defRPr b="1"/>
            </a:pPr>
            <a:r>
              <a:rPr lang="en-US"/>
              <a:t>Detailed documentation</a:t>
            </a:r>
          </a:p>
          <a:p>
            <a:pPr marL="285750" indent="-285750">
              <a:buSzPct val="100000"/>
              <a:buFont typeface="Arial"/>
              <a:buChar char="•"/>
              <a:defRPr b="1"/>
            </a:pPr>
            <a:r>
              <a:rPr lang="en-US"/>
              <a:t>Scope of work is generally fixed.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lang="en-US"/>
              <a:t>Output of a phase becomes input to next phase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lang="en-US"/>
              <a:t>Include well defined checklists, process and tools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lang="en-US"/>
              <a:t>Customer Release-Value realization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4CF20-4CA7-588A-4216-1C8508E76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342354"/>
            <a:ext cx="4013200" cy="28910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2B9F4B-CA1B-428A-E0CD-861D5EE3D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379765"/>
            <a:ext cx="533400" cy="578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D2246-9794-BC0F-9F9F-11D55A5C466B}"/>
              </a:ext>
            </a:extLst>
          </p:cNvPr>
          <p:cNvSpPr txBox="1"/>
          <p:nvPr/>
        </p:nvSpPr>
        <p:spPr>
          <a:xfrm>
            <a:off x="1235075" y="6177762"/>
            <a:ext cx="6089650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800"/>
              <a:t>https://www.beyond20.com/blog/when-to-use-agile-and-when-to-use-waterfall-when-managing-projects/</a:t>
            </a:r>
          </a:p>
        </p:txBody>
      </p:sp>
    </p:spTree>
    <p:extLst>
      <p:ext uri="{BB962C8B-B14F-4D97-AF65-F5344CB8AC3E}">
        <p14:creationId xmlns:p14="http://schemas.microsoft.com/office/powerpoint/2010/main" val="32557513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Agile Software Development  Approach (Empirical)"/>
          <p:cNvSpPr txBox="1">
            <a:spLocks noGrp="1"/>
          </p:cNvSpPr>
          <p:nvPr>
            <p:ph type="body" sz="quarter" idx="4294967295"/>
          </p:nvPr>
        </p:nvSpPr>
        <p:spPr>
          <a:xfrm>
            <a:off x="381000" y="93662"/>
            <a:ext cx="6324600" cy="1143001"/>
          </a:xfrm>
          <a:prstGeom prst="rect">
            <a:avLst/>
          </a:prstGeom>
        </p:spPr>
        <p:txBody>
          <a:bodyPr anchor="ctr"/>
          <a:lstStyle>
            <a:lvl1pPr indent="-685800">
              <a:lnSpc>
                <a:spcPts val="36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Agile </a:t>
            </a:r>
            <a:r>
              <a:rPr lang="en-US"/>
              <a:t>Approach to </a:t>
            </a:r>
            <a:r>
              <a:t>Software Development</a:t>
            </a:r>
          </a:p>
        </p:txBody>
      </p:sp>
      <p:sp>
        <p:nvSpPr>
          <p:cNvPr id="680" name="Agile SW Process SE ZG544 S1-22-23"/>
          <p:cNvSpPr txBox="1"/>
          <p:nvPr/>
        </p:nvSpPr>
        <p:spPr>
          <a:xfrm>
            <a:off x="3169920" y="6400413"/>
            <a:ext cx="280416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Agile SW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S2-23-24</a:t>
            </a:r>
            <a:r>
              <a:rPr dirty="0"/>
              <a:t> </a:t>
            </a:r>
          </a:p>
        </p:txBody>
      </p:sp>
      <p:sp>
        <p:nvSpPr>
          <p:cNvPr id="6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684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13-Jan-24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67ACA5-DC9B-E625-FC52-6A8FB055C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396600"/>
            <a:ext cx="6070600" cy="1460500"/>
          </a:xfrm>
          <a:prstGeom prst="rect">
            <a:avLst/>
          </a:prstGeom>
        </p:spPr>
      </p:pic>
      <p:sp>
        <p:nvSpPr>
          <p:cNvPr id="4" name="Move to the next phase only when the prior one is complete — hence, the name waterfall.…">
            <a:extLst>
              <a:ext uri="{FF2B5EF4-FFF2-40B4-BE49-F238E27FC236}">
                <a16:creationId xmlns:a16="http://schemas.microsoft.com/office/drawing/2014/main" id="{1AB5F04D-3479-5E62-6E92-7AB06CE5878D}"/>
              </a:ext>
            </a:extLst>
          </p:cNvPr>
          <p:cNvSpPr txBox="1"/>
          <p:nvPr/>
        </p:nvSpPr>
        <p:spPr>
          <a:xfrm>
            <a:off x="381000" y="3378154"/>
            <a:ext cx="4064000" cy="2585323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buSzPct val="100000"/>
            </a:pPr>
            <a:r>
              <a:rPr lang="en-US" b="1" dirty="0"/>
              <a:t>Agile/Adaptive/Iterative &amp; Incremental</a:t>
            </a:r>
          </a:p>
          <a:p>
            <a:pPr>
              <a:buSzPct val="100000"/>
            </a:pPr>
            <a:r>
              <a:rPr lang="en-US" dirty="0"/>
              <a:t>( Different terminologies that refer to same approach)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lang="en-US" dirty="0"/>
              <a:t>Sprints &amp; Sprint Review</a:t>
            </a:r>
          </a:p>
          <a:p>
            <a:pPr marL="285750" indent="-285750">
              <a:buSzPct val="100000"/>
              <a:buFont typeface="Arial"/>
              <a:buChar char="•"/>
            </a:pPr>
            <a:endParaRPr lang="en-US" dirty="0"/>
          </a:p>
          <a:p>
            <a:pPr marL="285750" indent="-285750">
              <a:buSzPct val="100000"/>
              <a:buFont typeface="Arial"/>
              <a:buChar char="•"/>
            </a:pPr>
            <a:r>
              <a:rPr lang="en-US" dirty="0"/>
              <a:t>Design, Coding and Testing in each iteration in any order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dirty="0"/>
              <a:t>Origin from </a:t>
            </a:r>
            <a:r>
              <a:rPr lang="en-US" dirty="0"/>
              <a:t>lean </a:t>
            </a:r>
            <a:r>
              <a:rPr dirty="0"/>
              <a:t>manufacturing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5BF5B-CEBC-3258-E72C-FAE41B843234}"/>
              </a:ext>
            </a:extLst>
          </p:cNvPr>
          <p:cNvSpPr txBox="1"/>
          <p:nvPr/>
        </p:nvSpPr>
        <p:spPr>
          <a:xfrm>
            <a:off x="4572000" y="3489686"/>
            <a:ext cx="4114800" cy="175432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/>
            </a:pPr>
            <a:r>
              <a:rPr lang="en-US"/>
              <a:t>Rolling Wave Planning </a:t>
            </a:r>
          </a:p>
          <a:p>
            <a:pPr marL="285750" indent="-285750">
              <a:buSzPct val="100000"/>
              <a:buFont typeface="Arial"/>
              <a:buChar char="•"/>
              <a:defRPr b="1"/>
            </a:pPr>
            <a:r>
              <a:rPr lang="en-US"/>
              <a:t>Less documentation</a:t>
            </a:r>
          </a:p>
          <a:p>
            <a:pPr marL="285750" indent="-285750">
              <a:buSzPct val="100000"/>
              <a:buFont typeface="Arial"/>
              <a:buChar char="•"/>
              <a:defRPr b="1"/>
            </a:pPr>
            <a:r>
              <a:rPr lang="en-US"/>
              <a:t>Negotiable feature sets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lang="en-US"/>
              <a:t>Minimum process and tools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lang="en-US"/>
              <a:t>Customer Release-Value realization in each iteration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Inspection…"/>
          <p:cNvSpPr txBox="1">
            <a:spLocks noGrp="1"/>
          </p:cNvSpPr>
          <p:nvPr>
            <p:ph type="body" idx="4294967295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500"/>
              </a:spcBef>
              <a:buChar char="•"/>
              <a:defRPr sz="2400"/>
            </a:pPr>
            <a:r>
              <a:t>Inspection</a:t>
            </a:r>
          </a:p>
          <a:p>
            <a:pPr marL="685800" lvl="1" indent="-228600">
              <a:spcBef>
                <a:spcPts val="0"/>
              </a:spcBef>
              <a:buFontTx/>
              <a:buChar char="•"/>
              <a:defRPr sz="1800">
                <a:latin typeface="+mn-lt"/>
                <a:ea typeface="+mn-ea"/>
                <a:cs typeface="+mn-cs"/>
                <a:sym typeface="Calibri"/>
              </a:defRPr>
            </a:pPr>
            <a:r>
              <a:t>inspect the product being created and how it is being created</a:t>
            </a:r>
          </a:p>
          <a:p>
            <a:pPr marL="228600" indent="-228600">
              <a:spcBef>
                <a:spcPts val="500"/>
              </a:spcBef>
              <a:buChar char="•"/>
              <a:defRPr sz="2400"/>
            </a:pPr>
            <a:r>
              <a:t>Adaption</a:t>
            </a:r>
          </a:p>
          <a:p>
            <a:pPr marL="685800" lvl="1" indent="-228600">
              <a:spcBef>
                <a:spcPts val="0"/>
              </a:spcBef>
              <a:buFontTx/>
              <a:buChar char="•"/>
              <a:defRPr sz="1800">
                <a:latin typeface="+mn-lt"/>
                <a:ea typeface="+mn-ea"/>
                <a:cs typeface="+mn-cs"/>
                <a:sym typeface="Calibri"/>
              </a:defRPr>
            </a:pPr>
            <a:r>
              <a:t>adapt the product being created or the creation process if required</a:t>
            </a:r>
          </a:p>
          <a:p>
            <a:pPr marL="257175" indent="-257175">
              <a:spcBef>
                <a:spcPts val="0"/>
              </a:spcBef>
              <a:buChar char="•"/>
              <a:defRPr sz="2400">
                <a:latin typeface="+mn-lt"/>
                <a:ea typeface="+mn-ea"/>
                <a:cs typeface="+mn-cs"/>
                <a:sym typeface="Calibri"/>
              </a:defRPr>
            </a:pPr>
            <a:r>
              <a:t>Transparency</a:t>
            </a:r>
          </a:p>
          <a:p>
            <a:pPr marL="647700" lvl="1" indent="-190500">
              <a:spcBef>
                <a:spcPts val="0"/>
              </a:spcBef>
              <a:buClr>
                <a:srgbClr val="000000"/>
              </a:buClr>
              <a:buFontTx/>
              <a:buChar char="•"/>
              <a:defRPr sz="1800" b="1">
                <a:latin typeface="+mn-lt"/>
                <a:ea typeface="+mn-ea"/>
                <a:cs typeface="+mn-cs"/>
                <a:sym typeface="Calibri"/>
              </a:defRPr>
            </a:pPr>
            <a:r>
              <a:rPr b="0"/>
              <a:t>ensure everyone can easily see what is happening</a:t>
            </a:r>
          </a:p>
        </p:txBody>
      </p:sp>
      <p:sp>
        <p:nvSpPr>
          <p:cNvPr id="687" name="Empirical Process Control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/>
              <a:t>Agile is based on </a:t>
            </a:r>
            <a:r>
              <a:t>Empirical Process Control</a:t>
            </a:r>
          </a:p>
        </p:txBody>
      </p:sp>
      <p:sp>
        <p:nvSpPr>
          <p:cNvPr id="688" name="Agile Software Process SE Z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 Agile Software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S2-23-24</a:t>
            </a:r>
            <a:endParaRPr dirty="0"/>
          </a:p>
        </p:txBody>
      </p:sp>
      <p:sp>
        <p:nvSpPr>
          <p:cNvPr id="6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690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13-Jan-24</a:t>
            </a:r>
            <a:endParaRPr dirty="0"/>
          </a:p>
        </p:txBody>
      </p:sp>
      <p:pic>
        <p:nvPicPr>
          <p:cNvPr id="691" name="image.jpeg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497" y="3621364"/>
            <a:ext cx="2804160" cy="2079908"/>
          </a:xfrm>
          <a:prstGeom prst="rect">
            <a:avLst/>
          </a:prstGeom>
          <a:ln w="12700">
            <a:miter lim="400000"/>
          </a:ln>
        </p:spPr>
      </p:pic>
      <p:sp>
        <p:nvSpPr>
          <p:cNvPr id="692" name="PDCA Cycle"/>
          <p:cNvSpPr txBox="1"/>
          <p:nvPr/>
        </p:nvSpPr>
        <p:spPr>
          <a:xfrm>
            <a:off x="4051408" y="4278312"/>
            <a:ext cx="136177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PDCA Cycle</a:t>
            </a:r>
          </a:p>
        </p:txBody>
      </p:sp>
      <p:sp>
        <p:nvSpPr>
          <p:cNvPr id="693" name="Line"/>
          <p:cNvSpPr/>
          <p:nvPr/>
        </p:nvSpPr>
        <p:spPr>
          <a:xfrm flipV="1">
            <a:off x="5401482" y="4278312"/>
            <a:ext cx="824030" cy="21098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910" name="Summary:Difference between Traditional and Agile Project Management"/>
          <p:cNvSpPr txBox="1">
            <a:spLocks noGrp="1"/>
          </p:cNvSpPr>
          <p:nvPr>
            <p:ph type="body" sz="quarter" idx="4294967295"/>
          </p:nvPr>
        </p:nvSpPr>
        <p:spPr>
          <a:xfrm>
            <a:off x="0" y="152400"/>
            <a:ext cx="6324600" cy="1143000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indent="-685800">
              <a:lnSpc>
                <a:spcPts val="3600"/>
              </a:lnSpc>
              <a:spcBef>
                <a:spcPts val="0"/>
              </a:spcBef>
              <a:buSzTx/>
              <a:buNone/>
              <a:defRPr sz="2500" b="1"/>
            </a:lvl1pPr>
          </a:lstStyle>
          <a:p>
            <a:r>
              <a:rPr lang="en-US" sz="3600"/>
              <a:t>Iron Triangle of Project management  The Evolution to an Agile Triangle</a:t>
            </a:r>
            <a:endParaRPr sz="3600"/>
          </a:p>
        </p:txBody>
      </p:sp>
      <p:sp>
        <p:nvSpPr>
          <p:cNvPr id="911" name="Agile Software Process SE Z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 Agile Software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S2-23-24</a:t>
            </a:r>
            <a:endParaRPr dirty="0"/>
          </a:p>
        </p:txBody>
      </p:sp>
      <p:sp>
        <p:nvSpPr>
          <p:cNvPr id="916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13-Jan-24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4BEEC7-203C-227D-7DA6-633A74DAE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35" y="1295400"/>
            <a:ext cx="7100074" cy="28210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DEFF02-6A15-7D2D-35B8-35DB6051F4F2}"/>
              </a:ext>
            </a:extLst>
          </p:cNvPr>
          <p:cNvSpPr txBox="1"/>
          <p:nvPr/>
        </p:nvSpPr>
        <p:spPr>
          <a:xfrm>
            <a:off x="622300" y="6184969"/>
            <a:ext cx="7100074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800"/>
              <a:t>Reference: Agile Project Management: Creating Innovative Products, Second Edition, Jim Highsmith, Published by Addison-Wesley Professional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95A5BA-F573-5A90-464B-A3918D454241}"/>
              </a:ext>
            </a:extLst>
          </p:cNvPr>
          <p:cNvSpPr txBox="1"/>
          <p:nvPr/>
        </p:nvSpPr>
        <p:spPr>
          <a:xfrm>
            <a:off x="1063695" y="1932801"/>
            <a:ext cx="46743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Fixed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757C5-B61A-D30F-96D6-FE27D8865BB9}"/>
              </a:ext>
            </a:extLst>
          </p:cNvPr>
          <p:cNvSpPr txBox="1"/>
          <p:nvPr/>
        </p:nvSpPr>
        <p:spPr>
          <a:xfrm>
            <a:off x="1467638" y="3739025"/>
            <a:ext cx="65338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/>
              <a:t>Variable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03EFD-76A6-F144-57BD-858B71D3D292}"/>
              </a:ext>
            </a:extLst>
          </p:cNvPr>
          <p:cNvSpPr txBox="1"/>
          <p:nvPr/>
        </p:nvSpPr>
        <p:spPr>
          <a:xfrm>
            <a:off x="3480804" y="3753802"/>
            <a:ext cx="46743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Fixed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92EA92-6231-3E8C-A108-1FC6B3694823}"/>
              </a:ext>
            </a:extLst>
          </p:cNvPr>
          <p:cNvSpPr txBox="1"/>
          <p:nvPr/>
        </p:nvSpPr>
        <p:spPr>
          <a:xfrm>
            <a:off x="3984581" y="1932800"/>
            <a:ext cx="65338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/>
              <a:t>Variable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32B08-E702-E626-ECF3-DB8695E7338B}"/>
              </a:ext>
            </a:extLst>
          </p:cNvPr>
          <p:cNvSpPr txBox="1"/>
          <p:nvPr/>
        </p:nvSpPr>
        <p:spPr>
          <a:xfrm>
            <a:off x="6897746" y="1932800"/>
            <a:ext cx="46743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Fixed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073B9-823A-32F7-F181-16FE3C3C24BE}"/>
              </a:ext>
            </a:extLst>
          </p:cNvPr>
          <p:cNvSpPr txBox="1"/>
          <p:nvPr/>
        </p:nvSpPr>
        <p:spPr>
          <a:xfrm>
            <a:off x="5554198" y="3976833"/>
            <a:ext cx="46743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Fixed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8E8D3-8667-0B77-2CBA-2FA97C7ADBC8}"/>
              </a:ext>
            </a:extLst>
          </p:cNvPr>
          <p:cNvSpPr txBox="1"/>
          <p:nvPr/>
        </p:nvSpPr>
        <p:spPr>
          <a:xfrm>
            <a:off x="7131463" y="4195492"/>
            <a:ext cx="145969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/>
              <a:t>Variable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/>
              <a:t>(Scope, Time,Cost) 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74109A-9E53-60C4-1097-B96AC82A1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024" y="4357355"/>
            <a:ext cx="2467075" cy="189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3088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Questions?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342900" indent="-685800">
              <a:lnSpc>
                <a:spcPts val="3600"/>
              </a:lnSpc>
              <a:defRPr sz="3600" b="1"/>
            </a:lvl1pPr>
          </a:lstStyle>
          <a:p>
            <a:r>
              <a:rPr dirty="0"/>
              <a:t>Q</a:t>
            </a:r>
            <a:r>
              <a:rPr lang="en-US" dirty="0"/>
              <a:t>&amp;A</a:t>
            </a:r>
            <a:r>
              <a:rPr dirty="0"/>
              <a:t>?</a:t>
            </a:r>
          </a:p>
        </p:txBody>
      </p:sp>
      <p:sp>
        <p:nvSpPr>
          <p:cNvPr id="661" name="Agile Software Process SE Z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 Agile Software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S2-23-24</a:t>
            </a:r>
            <a:endParaRPr dirty="0"/>
          </a:p>
        </p:txBody>
      </p:sp>
      <p:sp>
        <p:nvSpPr>
          <p:cNvPr id="6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 dirty="0"/>
          </a:p>
        </p:txBody>
      </p:sp>
      <p:sp>
        <p:nvSpPr>
          <p:cNvPr id="663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13-Jan-24</a:t>
            </a:r>
            <a:endParaRPr dirty="0"/>
          </a:p>
        </p:txBody>
      </p:sp>
      <p:sp>
        <p:nvSpPr>
          <p:cNvPr id="664" name="Q1,Q1_1,Q1_2…"/>
          <p:cNvSpPr txBox="1">
            <a:spLocks noGrp="1"/>
          </p:cNvSpPr>
          <p:nvPr>
            <p:ph type="body" idx="4294967295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lang="en-US" dirty="0"/>
              <a:t>Link – 5 Sections</a:t>
            </a:r>
            <a:endParaRPr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 dirty="0"/>
          </a:p>
        </p:txBody>
      </p:sp>
      <p:sp>
        <p:nvSpPr>
          <p:cNvPr id="702" name="Advantages and Disadvantages of Waterfall"/>
          <p:cNvSpPr txBox="1">
            <a:spLocks noGrp="1"/>
          </p:cNvSpPr>
          <p:nvPr>
            <p:ph type="title" idx="4294967295"/>
          </p:nvPr>
        </p:nvSpPr>
        <p:spPr>
          <a:xfrm>
            <a:off x="457200" y="53974"/>
            <a:ext cx="8229600" cy="150812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3600" dirty="0"/>
              <a:t>Advantages and Disadvantages of Waterfall</a:t>
            </a:r>
            <a:r>
              <a:rPr lang="en-US" sz="3600" dirty="0"/>
              <a:t> &amp; Agile</a:t>
            </a:r>
            <a:endParaRPr sz="3600" dirty="0"/>
          </a:p>
        </p:txBody>
      </p:sp>
      <p:sp>
        <p:nvSpPr>
          <p:cNvPr id="703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13-Jan-24</a:t>
            </a:r>
            <a:endParaRPr dirty="0"/>
          </a:p>
        </p:txBody>
      </p:sp>
      <p:sp>
        <p:nvSpPr>
          <p:cNvPr id="704" name="Advantages:…"/>
          <p:cNvSpPr txBox="1"/>
          <p:nvPr/>
        </p:nvSpPr>
        <p:spPr>
          <a:xfrm>
            <a:off x="142070" y="1418519"/>
            <a:ext cx="92396" cy="68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230000"/>
              </a:lnSpc>
              <a:defRPr sz="2000" b="1"/>
            </a:pPr>
            <a:endParaRPr dirty="0"/>
          </a:p>
        </p:txBody>
      </p:sp>
      <p:sp>
        <p:nvSpPr>
          <p:cNvPr id="705" name="Disadvantages:…"/>
          <p:cNvSpPr txBox="1"/>
          <p:nvPr/>
        </p:nvSpPr>
        <p:spPr>
          <a:xfrm>
            <a:off x="5120042" y="1418519"/>
            <a:ext cx="92396" cy="727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250000"/>
              </a:lnSpc>
              <a:defRPr sz="2000" b="1"/>
            </a:pPr>
            <a:endParaRPr dirty="0"/>
          </a:p>
        </p:txBody>
      </p:sp>
      <p:sp>
        <p:nvSpPr>
          <p:cNvPr id="706" name="Agile SW Process SE ZG544 S1-22-23"/>
          <p:cNvSpPr txBox="1"/>
          <p:nvPr/>
        </p:nvSpPr>
        <p:spPr>
          <a:xfrm>
            <a:off x="3121738" y="6414760"/>
            <a:ext cx="254492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Agile SW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S2-23-24</a:t>
            </a:r>
            <a:r>
              <a:rPr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0E030-76E0-2DE8-1F0C-7FBE0D95310E}"/>
              </a:ext>
            </a:extLst>
          </p:cNvPr>
          <p:cNvSpPr txBox="1"/>
          <p:nvPr/>
        </p:nvSpPr>
        <p:spPr>
          <a:xfrm>
            <a:off x="142070" y="1600200"/>
            <a:ext cx="45720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Sequential, Upfront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 of work is generally fixed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20AE0-2E40-2ACE-5740-131FD5F411E2}"/>
              </a:ext>
            </a:extLst>
          </p:cNvPr>
          <p:cNvSpPr txBox="1"/>
          <p:nvPr/>
        </p:nvSpPr>
        <p:spPr>
          <a:xfrm>
            <a:off x="4337534" y="1603068"/>
            <a:ext cx="4572000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Disadvantages: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correction is costly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 customer feedback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14D75-C120-638C-2B3B-08E961E004BF}"/>
              </a:ext>
            </a:extLst>
          </p:cNvPr>
          <p:cNvSpPr txBox="1"/>
          <p:nvPr/>
        </p:nvSpPr>
        <p:spPr>
          <a:xfrm>
            <a:off x="457200" y="3870415"/>
            <a:ext cx="45720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delivery of business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improvement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Delivering well-tested products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0279C-DEC1-AC1D-6824-8152A3B8A25B}"/>
              </a:ext>
            </a:extLst>
          </p:cNvPr>
          <p:cNvSpPr txBox="1"/>
          <p:nvPr/>
        </p:nvSpPr>
        <p:spPr>
          <a:xfrm>
            <a:off x="3190666" y="1373568"/>
            <a:ext cx="10669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Waterfall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20C46-E8A1-35D2-2BDF-97A67B5404A3}"/>
              </a:ext>
            </a:extLst>
          </p:cNvPr>
          <p:cNvSpPr txBox="1"/>
          <p:nvPr/>
        </p:nvSpPr>
        <p:spPr>
          <a:xfrm>
            <a:off x="3395850" y="3244335"/>
            <a:ext cx="6565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Agile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5497A-005C-7D24-EE3F-87976A080ABF}"/>
              </a:ext>
            </a:extLst>
          </p:cNvPr>
          <p:cNvSpPr txBox="1"/>
          <p:nvPr/>
        </p:nvSpPr>
        <p:spPr>
          <a:xfrm>
            <a:off x="4572000" y="3894914"/>
            <a:ext cx="433753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Disadvantages: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Resource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Fragmented output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Application of Waterfall Model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342900" indent="-685800">
              <a:lnSpc>
                <a:spcPts val="3600"/>
              </a:lnSpc>
              <a:defRPr sz="3600" b="1"/>
            </a:lvl1pPr>
          </a:lstStyle>
          <a:p>
            <a:r>
              <a:rPr dirty="0"/>
              <a:t>Application of Waterfall </a:t>
            </a:r>
            <a:r>
              <a:rPr lang="en-US" dirty="0"/>
              <a:t>and Agile </a:t>
            </a:r>
            <a:r>
              <a:rPr dirty="0"/>
              <a:t>Model</a:t>
            </a:r>
          </a:p>
        </p:txBody>
      </p:sp>
      <p:sp>
        <p:nvSpPr>
          <p:cNvPr id="717" name="Agile Software Process SE Z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 Agile Software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S2-23-24</a:t>
            </a:r>
            <a:endParaRPr dirty="0"/>
          </a:p>
        </p:txBody>
      </p:sp>
      <p:sp>
        <p:nvSpPr>
          <p:cNvPr id="7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 dirty="0"/>
          </a:p>
        </p:txBody>
      </p:sp>
      <p:sp>
        <p:nvSpPr>
          <p:cNvPr id="719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13-Jan-24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E2585-68F9-B05F-D15F-EB9F8F6EBD70}"/>
              </a:ext>
            </a:extLst>
          </p:cNvPr>
          <p:cNvSpPr txBox="1"/>
          <p:nvPr/>
        </p:nvSpPr>
        <p:spPr>
          <a:xfrm>
            <a:off x="259081" y="1838182"/>
            <a:ext cx="4572000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common Project Management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Surpassed by Agile approach after 2008.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and small systems.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Enchantments to software systems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Mission critical systems.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76C51-BBEA-4BB5-20D7-963F24A2E229}"/>
              </a:ext>
            </a:extLst>
          </p:cNvPr>
          <p:cNvSpPr txBox="1"/>
          <p:nvPr/>
        </p:nvSpPr>
        <p:spPr>
          <a:xfrm>
            <a:off x="4312919" y="3826307"/>
            <a:ext cx="4572000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Changing deliverables - New Technology Emerging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Projects without clear requirements in the beginning.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Product Development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Visibility, Quality, Risk identification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E4FB1-8E1A-AAB1-72DA-B4ABFB3E978A}"/>
              </a:ext>
            </a:extLst>
          </p:cNvPr>
          <p:cNvSpPr txBox="1"/>
          <p:nvPr/>
        </p:nvSpPr>
        <p:spPr>
          <a:xfrm>
            <a:off x="1298366" y="1468852"/>
            <a:ext cx="10669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Waterfall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25481-E0C2-A672-8732-64F42C90C747}"/>
              </a:ext>
            </a:extLst>
          </p:cNvPr>
          <p:cNvSpPr txBox="1"/>
          <p:nvPr/>
        </p:nvSpPr>
        <p:spPr>
          <a:xfrm>
            <a:off x="5696586" y="3320535"/>
            <a:ext cx="6565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Agile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 advClick="0" advTm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 dirty="0"/>
          </a:p>
        </p:txBody>
      </p:sp>
      <p:sp>
        <p:nvSpPr>
          <p:cNvPr id="253" name="Cost of Changes:…"/>
          <p:cNvSpPr txBox="1">
            <a:spLocks noGrp="1"/>
          </p:cNvSpPr>
          <p:nvPr>
            <p:ph type="body" sz="quarter" idx="4294967295"/>
          </p:nvPr>
        </p:nvSpPr>
        <p:spPr>
          <a:xfrm>
            <a:off x="0" y="152400"/>
            <a:ext cx="6324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294894" indent="-589788" defTabSz="786384">
              <a:lnSpc>
                <a:spcPts val="3000"/>
              </a:lnSpc>
              <a:spcBef>
                <a:spcPts val="0"/>
              </a:spcBef>
              <a:buSzTx/>
              <a:buNone/>
              <a:defRPr sz="3096" b="1"/>
            </a:pPr>
            <a:r>
              <a:rPr lang="en-US" sz="3600" dirty="0"/>
              <a:t>Cone of Uncertainty</a:t>
            </a:r>
          </a:p>
        </p:txBody>
      </p:sp>
      <p:sp>
        <p:nvSpPr>
          <p:cNvPr id="3" name="30/8/22">
            <a:extLst>
              <a:ext uri="{FF2B5EF4-FFF2-40B4-BE49-F238E27FC236}">
                <a16:creationId xmlns:a16="http://schemas.microsoft.com/office/drawing/2014/main" id="{0B09BE49-10C1-6967-9C7B-A4779DED27F2}"/>
              </a:ext>
            </a:extLst>
          </p:cNvPr>
          <p:cNvSpPr txBox="1"/>
          <p:nvPr/>
        </p:nvSpPr>
        <p:spPr>
          <a:xfrm>
            <a:off x="492373" y="6400413"/>
            <a:ext cx="204216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  </a:t>
            </a:r>
            <a:r>
              <a:rPr lang="en-US" dirty="0"/>
              <a:t>13-Jan-24</a:t>
            </a:r>
            <a:endParaRPr dirty="0"/>
          </a:p>
        </p:txBody>
      </p:sp>
      <p:sp>
        <p:nvSpPr>
          <p:cNvPr id="4" name="Agile Software Process SE ZG544 S1-22-23">
            <a:extLst>
              <a:ext uri="{FF2B5EF4-FFF2-40B4-BE49-F238E27FC236}">
                <a16:creationId xmlns:a16="http://schemas.microsoft.com/office/drawing/2014/main" id="{CCC4BB70-8EAD-7728-F3EE-3FF1FA53D82C}"/>
              </a:ext>
            </a:extLst>
          </p:cNvPr>
          <p:cNvSpPr txBox="1"/>
          <p:nvPr/>
        </p:nvSpPr>
        <p:spPr>
          <a:xfrm>
            <a:off x="3169920" y="6293735"/>
            <a:ext cx="315468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 Agile Software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S2-23-24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1EB89C-8B9A-E387-F79C-43DF3A2AE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6" y="1536208"/>
            <a:ext cx="6599113" cy="40999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9DFD7A-CF66-C4D5-4D70-CFA9CE094C3A}"/>
              </a:ext>
            </a:extLst>
          </p:cNvPr>
          <p:cNvSpPr txBox="1"/>
          <p:nvPr/>
        </p:nvSpPr>
        <p:spPr>
          <a:xfrm>
            <a:off x="5747536" y="1675985"/>
            <a:ext cx="293926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BDUF- Big Design Up Front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Waterfall Approach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D0809-500E-56D9-9BA0-10BFF75672D3}"/>
              </a:ext>
            </a:extLst>
          </p:cNvPr>
          <p:cNvSpPr txBox="1"/>
          <p:nvPr/>
        </p:nvSpPr>
        <p:spPr>
          <a:xfrm>
            <a:off x="2404110" y="5910561"/>
            <a:ext cx="4686300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800" dirty="0"/>
              <a:t>Reference/: https://</a:t>
            </a:r>
            <a:r>
              <a:rPr lang="en-US" sz="800" dirty="0" err="1"/>
              <a:t>agilecoffee.com</a:t>
            </a:r>
            <a:r>
              <a:rPr lang="en-US" sz="800" dirty="0"/>
              <a:t>/wp-content/uploads/2016/12/07-cone-of-uncertainty.jpg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20D76-A3E3-0BC2-89B6-10679E461ADE}"/>
              </a:ext>
            </a:extLst>
          </p:cNvPr>
          <p:cNvSpPr txBox="1"/>
          <p:nvPr/>
        </p:nvSpPr>
        <p:spPr>
          <a:xfrm>
            <a:off x="5647434" y="3889358"/>
            <a:ext cx="192616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Emergent Design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Agile Approach</a:t>
            </a:r>
          </a:p>
        </p:txBody>
      </p:sp>
    </p:spTree>
    <p:extLst>
      <p:ext uri="{BB962C8B-B14F-4D97-AF65-F5344CB8AC3E}">
        <p14:creationId xmlns:p14="http://schemas.microsoft.com/office/powerpoint/2010/main" val="59315670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 dirty="0"/>
          </a:p>
        </p:txBody>
      </p:sp>
      <p:sp>
        <p:nvSpPr>
          <p:cNvPr id="253" name="Cost of Changes:…"/>
          <p:cNvSpPr txBox="1">
            <a:spLocks noGrp="1"/>
          </p:cNvSpPr>
          <p:nvPr>
            <p:ph type="body" sz="quarter" idx="4294967295"/>
          </p:nvPr>
        </p:nvSpPr>
        <p:spPr>
          <a:xfrm>
            <a:off x="0" y="152400"/>
            <a:ext cx="6324600" cy="1143000"/>
          </a:xfrm>
          <a:prstGeom prst="rect">
            <a:avLst/>
          </a:prstGeom>
        </p:spPr>
        <p:txBody>
          <a:bodyPr anchor="ctr"/>
          <a:lstStyle/>
          <a:p>
            <a:pPr marL="294894" indent="-589788" defTabSz="786384">
              <a:lnSpc>
                <a:spcPts val="3000"/>
              </a:lnSpc>
              <a:spcBef>
                <a:spcPts val="0"/>
              </a:spcBef>
              <a:buSzTx/>
              <a:buNone/>
              <a:defRPr sz="3096" b="1"/>
            </a:pPr>
            <a:r>
              <a:rPr lang="en-US" dirty="0"/>
              <a:t>Other benefits of agile approach</a:t>
            </a:r>
          </a:p>
        </p:txBody>
      </p:sp>
      <p:sp>
        <p:nvSpPr>
          <p:cNvPr id="3" name="30/8/22">
            <a:extLst>
              <a:ext uri="{FF2B5EF4-FFF2-40B4-BE49-F238E27FC236}">
                <a16:creationId xmlns:a16="http://schemas.microsoft.com/office/drawing/2014/main" id="{0B09BE49-10C1-6967-9C7B-A4779DED27F2}"/>
              </a:ext>
            </a:extLst>
          </p:cNvPr>
          <p:cNvSpPr txBox="1"/>
          <p:nvPr/>
        </p:nvSpPr>
        <p:spPr>
          <a:xfrm>
            <a:off x="492373" y="6400413"/>
            <a:ext cx="204216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  </a:t>
            </a:r>
            <a:r>
              <a:rPr lang="en-US" dirty="0"/>
              <a:t>13-Jan-24</a:t>
            </a:r>
            <a:endParaRPr dirty="0"/>
          </a:p>
        </p:txBody>
      </p:sp>
      <p:sp>
        <p:nvSpPr>
          <p:cNvPr id="4" name="Agile Software Process SE ZG544 S1-22-23">
            <a:extLst>
              <a:ext uri="{FF2B5EF4-FFF2-40B4-BE49-F238E27FC236}">
                <a16:creationId xmlns:a16="http://schemas.microsoft.com/office/drawing/2014/main" id="{CCC4BB70-8EAD-7728-F3EE-3FF1FA53D82C}"/>
              </a:ext>
            </a:extLst>
          </p:cNvPr>
          <p:cNvSpPr txBox="1"/>
          <p:nvPr/>
        </p:nvSpPr>
        <p:spPr>
          <a:xfrm>
            <a:off x="3169920" y="6293735"/>
            <a:ext cx="315468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 Agile Software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S2-23-24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607289-46EF-876D-11D8-B8CC7B65E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423824"/>
            <a:ext cx="6229350" cy="4595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EFB059-FB04-9569-B493-ACD38DE779D7}"/>
              </a:ext>
            </a:extLst>
          </p:cNvPr>
          <p:cNvSpPr txBox="1"/>
          <p:nvPr/>
        </p:nvSpPr>
        <p:spPr>
          <a:xfrm>
            <a:off x="1996122" y="6148224"/>
            <a:ext cx="5502275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800" dirty="0"/>
              <a:t>Reference: https://www.beyond20.com/blog/when-to-use-agile-and-when-to-use-waterfall-when-managing-projects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E ZG544 S1-22-23 , Agile Software Processes SE ZG544 S1-22-23…"/>
          <p:cNvSpPr txBox="1">
            <a:spLocks noGrp="1"/>
          </p:cNvSpPr>
          <p:nvPr>
            <p:ph type="body" sz="half" idx="4294967295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</p:spPr>
        <p:txBody>
          <a:bodyPr/>
          <a:lstStyle/>
          <a:p>
            <a:pPr marL="0" indent="0" defTabSz="649223">
              <a:lnSpc>
                <a:spcPts val="2900"/>
              </a:lnSpc>
              <a:spcBef>
                <a:spcPts val="0"/>
              </a:spcBef>
              <a:buSzTx/>
              <a:buNone/>
              <a:defRPr sz="2840" b="1"/>
            </a:pPr>
            <a:r>
              <a:rPr dirty="0"/>
              <a:t>SE ZG544 </a:t>
            </a:r>
            <a:r>
              <a:rPr lang="en-US" dirty="0"/>
              <a:t>S2-23-24</a:t>
            </a:r>
          </a:p>
          <a:p>
            <a:pPr marL="0" indent="0" defTabSz="649223">
              <a:lnSpc>
                <a:spcPts val="2900"/>
              </a:lnSpc>
              <a:spcBef>
                <a:spcPts val="0"/>
              </a:spcBef>
              <a:buSzTx/>
              <a:buNone/>
              <a:defRPr sz="2840" b="1"/>
            </a:pPr>
            <a:r>
              <a:rPr lang="en-US" dirty="0"/>
              <a:t>Agile Software Processes</a:t>
            </a:r>
            <a:endParaRPr dirty="0"/>
          </a:p>
          <a:p>
            <a:pPr marL="0" indent="0" defTabSz="649223">
              <a:lnSpc>
                <a:spcPts val="2900"/>
              </a:lnSpc>
              <a:spcBef>
                <a:spcPts val="0"/>
              </a:spcBef>
              <a:buSzTx/>
              <a:buNone/>
              <a:defRPr sz="2840" b="1"/>
            </a:pPr>
            <a:r>
              <a:rPr dirty="0"/>
              <a:t>Lecture No. 1, Module</a:t>
            </a:r>
            <a:r>
              <a:rPr lang="en-US" dirty="0"/>
              <a:t> </a:t>
            </a:r>
            <a:r>
              <a:rPr dirty="0"/>
              <a:t>1 - Agile Methods - An Introduction</a:t>
            </a:r>
          </a:p>
        </p:txBody>
      </p:sp>
      <p:sp>
        <p:nvSpPr>
          <p:cNvPr id="632" name="Agile SW Process SE ZG544 S1-22-23"/>
          <p:cNvSpPr txBox="1"/>
          <p:nvPr/>
        </p:nvSpPr>
        <p:spPr>
          <a:xfrm>
            <a:off x="3169920" y="6400413"/>
            <a:ext cx="280416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Agile SW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S2-23-24</a:t>
            </a:r>
            <a:endParaRPr dirty="0"/>
          </a:p>
        </p:txBody>
      </p:sp>
      <p:sp>
        <p:nvSpPr>
          <p:cNvPr id="6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634" name="23-Aug-22"/>
          <p:cNvSpPr txBox="1"/>
          <p:nvPr/>
        </p:nvSpPr>
        <p:spPr>
          <a:xfrm>
            <a:off x="502919" y="6400413"/>
            <a:ext cx="21183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13-Jan-24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 dirty="0"/>
          </a:p>
        </p:txBody>
      </p:sp>
      <p:sp>
        <p:nvSpPr>
          <p:cNvPr id="253" name="Cost of Changes:…"/>
          <p:cNvSpPr txBox="1">
            <a:spLocks noGrp="1"/>
          </p:cNvSpPr>
          <p:nvPr>
            <p:ph type="body" sz="quarter" idx="4294967295"/>
          </p:nvPr>
        </p:nvSpPr>
        <p:spPr>
          <a:xfrm>
            <a:off x="0" y="152400"/>
            <a:ext cx="6324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294894" indent="-589788" defTabSz="786384">
              <a:lnSpc>
                <a:spcPts val="3000"/>
              </a:lnSpc>
              <a:spcBef>
                <a:spcPts val="0"/>
              </a:spcBef>
              <a:buSzTx/>
              <a:buNone/>
              <a:defRPr sz="3096" b="1"/>
            </a:pPr>
            <a:r>
              <a:rPr lang="en-US" sz="3600" dirty="0"/>
              <a:t>Cost of change</a:t>
            </a:r>
          </a:p>
        </p:txBody>
      </p:sp>
      <p:sp>
        <p:nvSpPr>
          <p:cNvPr id="3" name="30/8/22">
            <a:extLst>
              <a:ext uri="{FF2B5EF4-FFF2-40B4-BE49-F238E27FC236}">
                <a16:creationId xmlns:a16="http://schemas.microsoft.com/office/drawing/2014/main" id="{0B09BE49-10C1-6967-9C7B-A4779DED27F2}"/>
              </a:ext>
            </a:extLst>
          </p:cNvPr>
          <p:cNvSpPr txBox="1"/>
          <p:nvPr/>
        </p:nvSpPr>
        <p:spPr>
          <a:xfrm>
            <a:off x="492373" y="6400413"/>
            <a:ext cx="204216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  </a:t>
            </a:r>
            <a:r>
              <a:rPr lang="en-US" dirty="0"/>
              <a:t>13-Jan-24</a:t>
            </a:r>
            <a:endParaRPr dirty="0"/>
          </a:p>
        </p:txBody>
      </p:sp>
      <p:sp>
        <p:nvSpPr>
          <p:cNvPr id="4" name="Agile Software Process SE ZG544 S1-22-23">
            <a:extLst>
              <a:ext uri="{FF2B5EF4-FFF2-40B4-BE49-F238E27FC236}">
                <a16:creationId xmlns:a16="http://schemas.microsoft.com/office/drawing/2014/main" id="{CCC4BB70-8EAD-7728-F3EE-3FF1FA53D82C}"/>
              </a:ext>
            </a:extLst>
          </p:cNvPr>
          <p:cNvSpPr txBox="1"/>
          <p:nvPr/>
        </p:nvSpPr>
        <p:spPr>
          <a:xfrm>
            <a:off x="3169920" y="6293735"/>
            <a:ext cx="315468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 Agile Software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S2-23-24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4FD91-829A-473B-6C8A-5F89BB5A0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9" y="1661399"/>
            <a:ext cx="6796963" cy="35352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D96BBF-7DED-41AF-7FEF-A7DC3C59DD65}"/>
              </a:ext>
            </a:extLst>
          </p:cNvPr>
          <p:cNvSpPr txBox="1"/>
          <p:nvPr/>
        </p:nvSpPr>
        <p:spPr>
          <a:xfrm>
            <a:off x="271462" y="5846671"/>
            <a:ext cx="5502275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800" dirty="0"/>
              <a:t>https://www.researchgate.net/figure/Cost-change-curve-of-traditional-and-agile-methodology-23_fig9_312564218</a:t>
            </a:r>
          </a:p>
        </p:txBody>
      </p:sp>
    </p:spTree>
    <p:extLst>
      <p:ext uri="{BB962C8B-B14F-4D97-AF65-F5344CB8AC3E}">
        <p14:creationId xmlns:p14="http://schemas.microsoft.com/office/powerpoint/2010/main" val="27693531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Need for Agile  Methods"/>
          <p:cNvSpPr txBox="1">
            <a:spLocks noGrp="1"/>
          </p:cNvSpPr>
          <p:nvPr>
            <p:ph type="body" sz="half" idx="4294967295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200"/>
              </a:lnSpc>
              <a:spcBef>
                <a:spcPts val="0"/>
              </a:spcBef>
              <a:buSzTx/>
              <a:buNone/>
              <a:defRPr sz="4000" b="1"/>
            </a:lvl1pPr>
          </a:lstStyle>
          <a:p>
            <a:r>
              <a:rPr dirty="0"/>
              <a:t>Need for Agile  Methods</a:t>
            </a:r>
          </a:p>
        </p:txBody>
      </p:sp>
      <p:sp>
        <p:nvSpPr>
          <p:cNvPr id="728" name="Agile Software Process SE Z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 Agile Software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S2-23-24</a:t>
            </a:r>
            <a:endParaRPr dirty="0"/>
          </a:p>
        </p:txBody>
      </p:sp>
      <p:sp>
        <p:nvSpPr>
          <p:cNvPr id="7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 dirty="0"/>
          </a:p>
        </p:txBody>
      </p:sp>
      <p:sp>
        <p:nvSpPr>
          <p:cNvPr id="730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13-Jan-24</a:t>
            </a:r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oftware Project Success and Failure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342900" indent="-685800">
              <a:lnSpc>
                <a:spcPts val="3600"/>
              </a:lnSpc>
              <a:defRPr sz="3600" b="1"/>
            </a:lvl1pPr>
          </a:lstStyle>
          <a:p>
            <a:r>
              <a:rPr dirty="0"/>
              <a:t>Software Project Success and Failure</a:t>
            </a:r>
          </a:p>
        </p:txBody>
      </p:sp>
      <p:sp>
        <p:nvSpPr>
          <p:cNvPr id="734" name="Agile Software Process SE S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Agile Software </a:t>
            </a:r>
            <a:r>
              <a:rPr lang="en-US" dirty="0"/>
              <a:t>Processes SE</a:t>
            </a:r>
            <a:r>
              <a:rPr dirty="0"/>
              <a:t> SG544 </a:t>
            </a:r>
            <a:r>
              <a:rPr lang="en-US" dirty="0"/>
              <a:t>S2-23-24</a:t>
            </a:r>
            <a:endParaRPr dirty="0"/>
          </a:p>
        </p:txBody>
      </p:sp>
      <p:sp>
        <p:nvSpPr>
          <p:cNvPr id="7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 dirty="0"/>
          </a:p>
        </p:txBody>
      </p:sp>
      <p:sp>
        <p:nvSpPr>
          <p:cNvPr id="736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13-Jan-24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0BEB3-EC04-ACB4-BA29-158EA3E7189C}"/>
              </a:ext>
            </a:extLst>
          </p:cNvPr>
          <p:cNvSpPr txBox="1"/>
          <p:nvPr/>
        </p:nvSpPr>
        <p:spPr>
          <a:xfrm>
            <a:off x="254000" y="1713494"/>
            <a:ext cx="8305800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/>
              <a:t>In 2006, Standish Group did a study of 10,000 projects in USA. </a:t>
            </a:r>
          </a:p>
          <a:p>
            <a:r>
              <a:rPr lang="en-US" b="1" dirty="0"/>
              <a:t>The results showed that: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29% of traditional/Waterfall projects failed outright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60 percent of traditional projects exceeded the budget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 percent of projects succeeded.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Hence, The way we manage projects needs to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Agile was established in early 2000.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Benefits of Agile Methods"/>
          <p:cNvSpPr txBox="1">
            <a:spLocks noGrp="1"/>
          </p:cNvSpPr>
          <p:nvPr>
            <p:ph type="body" sz="half" idx="4294967295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200"/>
              </a:lnSpc>
              <a:spcBef>
                <a:spcPts val="0"/>
              </a:spcBef>
              <a:buSzTx/>
              <a:buNone/>
              <a:defRPr sz="4000" b="1"/>
            </a:lvl1pPr>
          </a:lstStyle>
          <a:p>
            <a:r>
              <a:rPr dirty="0"/>
              <a:t>Benefits of Agile Methods</a:t>
            </a:r>
          </a:p>
        </p:txBody>
      </p:sp>
      <p:sp>
        <p:nvSpPr>
          <p:cNvPr id="745" name="Double-tap to edit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46" name="Agile Software Process SE Z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 Agile Software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S2-23-24</a:t>
            </a:r>
            <a:endParaRPr dirty="0"/>
          </a:p>
        </p:txBody>
      </p:sp>
      <p:sp>
        <p:nvSpPr>
          <p:cNvPr id="7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 dirty="0"/>
          </a:p>
        </p:txBody>
      </p:sp>
      <p:sp>
        <p:nvSpPr>
          <p:cNvPr id="748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13-Jan-24</a:t>
            </a:r>
            <a:endParaRPr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Missed (or rushed) deadlines.…"/>
          <p:cNvSpPr txBox="1">
            <a:spLocks noGrp="1"/>
          </p:cNvSpPr>
          <p:nvPr>
            <p:ph type="body" idx="4294967295"/>
          </p:nvPr>
        </p:nvSpPr>
        <p:spPr>
          <a:xfrm>
            <a:off x="304800" y="1507331"/>
            <a:ext cx="8229600" cy="48307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Missed (or rushed) deadlines.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Budget blow-outs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Overworked and stressed employees.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Knowledge silos.</a:t>
            </a:r>
          </a:p>
          <a:p>
            <a:pPr>
              <a:buClr>
                <a:srgbClr val="101141"/>
              </a:buClr>
              <a:buChar char="•"/>
              <a:defRPr sz="2400"/>
            </a:pPr>
            <a:endParaRPr dirty="0"/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Technology innovations  and Agile approaches that have enabled to overcome these challenges (IT and Manufacturing industries)</a:t>
            </a:r>
          </a:p>
        </p:txBody>
      </p:sp>
      <p:sp>
        <p:nvSpPr>
          <p:cNvPr id="751" name="Corporate World - Challenges and Inefficiencies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325754" indent="-651509" defTabSz="868680">
              <a:lnSpc>
                <a:spcPts val="3400"/>
              </a:lnSpc>
              <a:defRPr sz="3420" b="1"/>
            </a:lvl1pPr>
          </a:lstStyle>
          <a:p>
            <a:r>
              <a:rPr dirty="0"/>
              <a:t>Corporate World - Challenges and Inefficiencies</a:t>
            </a:r>
          </a:p>
        </p:txBody>
      </p:sp>
      <p:sp>
        <p:nvSpPr>
          <p:cNvPr id="752" name="Agile Software Process SE Z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 Agile Software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S2-23-24</a:t>
            </a:r>
            <a:endParaRPr dirty="0"/>
          </a:p>
        </p:txBody>
      </p:sp>
      <p:sp>
        <p:nvSpPr>
          <p:cNvPr id="7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 dirty="0"/>
          </a:p>
        </p:txBody>
      </p:sp>
      <p:sp>
        <p:nvSpPr>
          <p:cNvPr id="754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13-Jan-24</a:t>
            </a:r>
            <a:endParaRPr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Responsive planning…"/>
          <p:cNvSpPr txBox="1">
            <a:spLocks noGrp="1"/>
          </p:cNvSpPr>
          <p:nvPr>
            <p:ph type="body" idx="4294967295"/>
          </p:nvPr>
        </p:nvSpPr>
        <p:spPr>
          <a:xfrm>
            <a:off x="304800" y="1371600"/>
            <a:ext cx="8229600" cy="50800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Responsive planning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Business-value-driven work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Hands-on business outputs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Direct stakeholder engagement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Immovable deadlines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Management by self-motivation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Just-in-time’ communication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Immediate status tracking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Waste management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Constantly measurable quality</a:t>
            </a:r>
          </a:p>
          <a:p>
            <a:pPr>
              <a:spcBef>
                <a:spcPts val="500"/>
              </a:spcBef>
              <a:buClr>
                <a:srgbClr val="101141"/>
              </a:buClr>
              <a:buChar char="•"/>
              <a:defRPr sz="2400"/>
            </a:pPr>
            <a:r>
              <a:rPr dirty="0"/>
              <a:t>Continuous improvement</a:t>
            </a:r>
          </a:p>
        </p:txBody>
      </p:sp>
      <p:sp>
        <p:nvSpPr>
          <p:cNvPr id="757" name="Benefits of Agile Methods/Approaches/Practices/Techniques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 fontScale="85000" lnSpcReduction="10000"/>
          </a:bodyPr>
          <a:lstStyle>
            <a:lvl1pPr marL="342900" indent="-685800">
              <a:lnSpc>
                <a:spcPts val="3600"/>
              </a:lnSpc>
              <a:defRPr sz="2500" b="1"/>
            </a:lvl1pPr>
          </a:lstStyle>
          <a:p>
            <a:r>
              <a:rPr dirty="0"/>
              <a:t>Benefits of Agile Methods/Approaches/Practices/Techniques</a:t>
            </a:r>
          </a:p>
        </p:txBody>
      </p:sp>
      <p:sp>
        <p:nvSpPr>
          <p:cNvPr id="758" name="Agile Software Process SE Z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 Agile Software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S2-23-24</a:t>
            </a:r>
            <a:endParaRPr dirty="0"/>
          </a:p>
        </p:txBody>
      </p:sp>
      <p:sp>
        <p:nvSpPr>
          <p:cNvPr id="7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 dirty="0"/>
          </a:p>
        </p:txBody>
      </p:sp>
      <p:sp>
        <p:nvSpPr>
          <p:cNvPr id="760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13-Jan-24</a:t>
            </a:r>
            <a:endParaRPr dirty="0"/>
          </a:p>
        </p:txBody>
      </p:sp>
      <p:sp>
        <p:nvSpPr>
          <p:cNvPr id="2" name="Flexibility (Rigid Vs Adaptive)…">
            <a:extLst>
              <a:ext uri="{FF2B5EF4-FFF2-40B4-BE49-F238E27FC236}">
                <a16:creationId xmlns:a16="http://schemas.microsoft.com/office/drawing/2014/main" id="{D1F4235C-0647-9EA7-BE56-B0B2F74D7724}"/>
              </a:ext>
            </a:extLst>
          </p:cNvPr>
          <p:cNvSpPr txBox="1"/>
          <p:nvPr/>
        </p:nvSpPr>
        <p:spPr>
          <a:xfrm>
            <a:off x="5181600" y="1447800"/>
            <a:ext cx="3505200" cy="47625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2000"/>
            </a:pPr>
            <a:r>
              <a:rPr dirty="0"/>
              <a:t>Flexibility (Rigid Vs Adaptive)</a:t>
            </a:r>
          </a:p>
          <a:p>
            <a:pPr marL="342900" indent="-342900">
              <a:buSzPct val="100000"/>
              <a:buAutoNum type="arabicPeriod"/>
              <a:defRPr sz="2000"/>
            </a:pPr>
            <a:r>
              <a:rPr dirty="0"/>
              <a:t>Ownership &amp; Transparency (Project Manager vs Team ownership)</a:t>
            </a:r>
          </a:p>
          <a:p>
            <a:pPr marL="342900" indent="-342900">
              <a:buSzPct val="100000"/>
              <a:buAutoNum type="arabicPeriod"/>
              <a:defRPr sz="2000"/>
            </a:pPr>
            <a:r>
              <a:rPr dirty="0"/>
              <a:t>Problem Solving (Unexpected obstacles-Escalation vs Team take decision)</a:t>
            </a:r>
          </a:p>
          <a:p>
            <a:pPr marL="342900" indent="-342900">
              <a:buSzPct val="100000"/>
              <a:buAutoNum type="arabicPeriod"/>
              <a:defRPr sz="2000"/>
            </a:pPr>
            <a:r>
              <a:rPr dirty="0"/>
              <a:t>Checkpoints and Monitoring progress: (No Frequent check-ins vs Quicker Iteration delivering value)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hank you"/>
          <p:cNvSpPr txBox="1">
            <a:spLocks noGrp="1"/>
          </p:cNvSpPr>
          <p:nvPr>
            <p:ph type="body" idx="4294967295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 algn="ctr">
              <a:buSzTx/>
              <a:buNone/>
              <a:defRPr sz="3600"/>
            </a:pPr>
            <a:endParaRPr dirty="0"/>
          </a:p>
          <a:p>
            <a:pPr algn="ctr">
              <a:buSzTx/>
              <a:buNone/>
              <a:defRPr sz="3600"/>
            </a:pPr>
            <a:endParaRPr dirty="0"/>
          </a:p>
          <a:p>
            <a:pPr algn="ctr">
              <a:buSzTx/>
              <a:buNone/>
              <a:defRPr sz="3600"/>
            </a:pPr>
            <a:endParaRPr dirty="0"/>
          </a:p>
          <a:p>
            <a:pPr algn="ctr">
              <a:spcBef>
                <a:spcPts val="800"/>
              </a:spcBef>
              <a:buSzTx/>
              <a:buNone/>
              <a:defRPr sz="3600"/>
            </a:pPr>
            <a:r>
              <a:rPr dirty="0"/>
              <a:t>Thank </a:t>
            </a:r>
            <a:r>
              <a:rPr lang="en-US" dirty="0"/>
              <a:t>Y</a:t>
            </a:r>
            <a:r>
              <a:rPr dirty="0"/>
              <a:t>ou</a:t>
            </a:r>
          </a:p>
        </p:txBody>
      </p:sp>
      <p:sp>
        <p:nvSpPr>
          <p:cNvPr id="1061" name="Agile Software Process SE S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Agile Software </a:t>
            </a:r>
            <a:r>
              <a:rPr lang="en-US" dirty="0"/>
              <a:t>Processes SE</a:t>
            </a:r>
            <a:r>
              <a:rPr dirty="0"/>
              <a:t> SG544 </a:t>
            </a:r>
            <a:r>
              <a:rPr lang="en-US" dirty="0"/>
              <a:t>S2-23-24</a:t>
            </a:r>
            <a:endParaRPr dirty="0"/>
          </a:p>
        </p:txBody>
      </p:sp>
      <p:sp>
        <p:nvSpPr>
          <p:cNvPr id="10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26</a:t>
            </a:fld>
            <a:endParaRPr dirty="0"/>
          </a:p>
        </p:txBody>
      </p:sp>
      <p:sp>
        <p:nvSpPr>
          <p:cNvPr id="1063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13-Jan-24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Faculty introduction…"/>
          <p:cNvSpPr txBox="1">
            <a:spLocks noGrp="1"/>
          </p:cNvSpPr>
          <p:nvPr>
            <p:ph type="body" idx="4294967295"/>
          </p:nvPr>
        </p:nvSpPr>
        <p:spPr>
          <a:xfrm>
            <a:off x="304800" y="1493837"/>
            <a:ext cx="8229600" cy="4830763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500"/>
              </a:spcBef>
              <a:buClr>
                <a:srgbClr val="101141"/>
              </a:buClr>
              <a:buFontTx/>
              <a:buAutoNum type="arabicPeriod"/>
              <a:defRPr sz="2400"/>
            </a:pPr>
            <a:r>
              <a:rPr dirty="0"/>
              <a:t>Faculty introduction</a:t>
            </a:r>
          </a:p>
          <a:p>
            <a:pPr marL="457200" indent="-457200">
              <a:spcBef>
                <a:spcPts val="500"/>
              </a:spcBef>
              <a:buClr>
                <a:srgbClr val="101141"/>
              </a:buClr>
              <a:buFontTx/>
              <a:buAutoNum type="arabicPeriod"/>
              <a:defRPr sz="2400"/>
            </a:pPr>
            <a:r>
              <a:rPr dirty="0"/>
              <a:t>Email Id :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kanantharaman@wilp.bits-pilani.ac.in</a:t>
            </a:r>
          </a:p>
          <a:p>
            <a:pPr marL="457200" indent="-457200">
              <a:spcBef>
                <a:spcPts val="500"/>
              </a:spcBef>
              <a:buClr>
                <a:srgbClr val="101141"/>
              </a:buClr>
              <a:buFontTx/>
              <a:buAutoNum type="arabicPeriod"/>
              <a:defRPr sz="2400"/>
            </a:pPr>
            <a:r>
              <a:rPr dirty="0"/>
              <a:t>e-learn portal: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https://elearn.bits-pilani.ac.in/</a:t>
            </a:r>
          </a:p>
          <a:p>
            <a:pPr marL="457200" indent="-457200">
              <a:spcBef>
                <a:spcPts val="500"/>
              </a:spcBef>
              <a:buClr>
                <a:srgbClr val="101141"/>
              </a:buClr>
              <a:buFontTx/>
              <a:buAutoNum type="arabicPeriod"/>
              <a:defRPr sz="2400"/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Course Handout</a:t>
            </a:r>
            <a:r>
              <a:rPr dirty="0"/>
              <a:t> </a:t>
            </a:r>
          </a:p>
          <a:p>
            <a:pPr marL="457200" indent="-457200">
              <a:spcBef>
                <a:spcPts val="500"/>
              </a:spcBef>
              <a:buClr>
                <a:srgbClr val="101141"/>
              </a:buClr>
              <a:buFontTx/>
              <a:buAutoNum type="arabicPeriod"/>
              <a:defRPr sz="2400"/>
            </a:pPr>
            <a:r>
              <a:rPr dirty="0"/>
              <a:t>Recorded Video Lectures in e-learn/Taxila portal</a:t>
            </a:r>
          </a:p>
          <a:p>
            <a:pPr marL="685800" lvl="1" indent="-228600">
              <a:spcBef>
                <a:spcPts val="500"/>
              </a:spcBef>
              <a:buClr>
                <a:srgbClr val="101141"/>
              </a:buClr>
              <a:buFontTx/>
              <a:defRPr sz="2400"/>
            </a:pPr>
            <a:r>
              <a:rPr dirty="0"/>
              <a:t>According to the course handout, grouped by module</a:t>
            </a:r>
          </a:p>
          <a:p>
            <a:pPr marL="685800" lvl="1" indent="-228600">
              <a:spcBef>
                <a:spcPts val="500"/>
              </a:spcBef>
              <a:buClr>
                <a:srgbClr val="101141"/>
              </a:buClr>
              <a:buFontTx/>
              <a:defRPr sz="2400"/>
            </a:pPr>
            <a:r>
              <a:rPr u="sng" dirty="0"/>
              <a:t>You MUST go through each module before coming to the online session</a:t>
            </a:r>
          </a:p>
        </p:txBody>
      </p:sp>
      <p:sp>
        <p:nvSpPr>
          <p:cNvPr id="637" name="Introduction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342900" indent="-685800">
              <a:lnSpc>
                <a:spcPts val="3600"/>
              </a:lnSpc>
              <a:defRPr sz="3600" b="1"/>
            </a:lvl1pPr>
          </a:lstStyle>
          <a:p>
            <a:r>
              <a:t>Introduction</a:t>
            </a:r>
          </a:p>
        </p:txBody>
      </p:sp>
      <p:sp>
        <p:nvSpPr>
          <p:cNvPr id="638" name="Agile SW Process SE ZG544 S1-22-23"/>
          <p:cNvSpPr txBox="1"/>
          <p:nvPr/>
        </p:nvSpPr>
        <p:spPr>
          <a:xfrm>
            <a:off x="3169920" y="6400413"/>
            <a:ext cx="280416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Agile SW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S2-23-24</a:t>
            </a:r>
            <a:r>
              <a:rPr dirty="0"/>
              <a:t> </a:t>
            </a:r>
          </a:p>
        </p:txBody>
      </p:sp>
      <p:sp>
        <p:nvSpPr>
          <p:cNvPr id="6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640" name="23-Aug-22"/>
          <p:cNvSpPr txBox="1"/>
          <p:nvPr/>
        </p:nvSpPr>
        <p:spPr>
          <a:xfrm>
            <a:off x="502919" y="6400413"/>
            <a:ext cx="21183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13-Jan-24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7A5063-6A51-D920-31FE-B539898BD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901700"/>
            <a:ext cx="73406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5239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oll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342900" indent="-685800">
              <a:lnSpc>
                <a:spcPts val="3600"/>
              </a:lnSpc>
              <a:defRPr sz="3600" b="1"/>
            </a:lvl1pPr>
          </a:lstStyle>
          <a:p>
            <a:r>
              <a:rPr lang="en-US"/>
              <a:t>Student Expectations Poll</a:t>
            </a:r>
            <a:endParaRPr/>
          </a:p>
        </p:txBody>
      </p:sp>
      <p:sp>
        <p:nvSpPr>
          <p:cNvPr id="643" name="Agile Software Process SE Z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 Agile Software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S2-23-24</a:t>
            </a:r>
            <a:endParaRPr dirty="0"/>
          </a:p>
        </p:txBody>
      </p:sp>
      <p:sp>
        <p:nvSpPr>
          <p:cNvPr id="6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645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13-Jan-24</a:t>
            </a:r>
            <a:endParaRPr dirty="0"/>
          </a:p>
        </p:txBody>
      </p:sp>
      <p:sp>
        <p:nvSpPr>
          <p:cNvPr id="646" name="https://forms.gle/wRadsyQREA3BpkE26"/>
          <p:cNvSpPr txBox="1">
            <a:spLocks noGrp="1"/>
          </p:cNvSpPr>
          <p:nvPr>
            <p:ph type="body" idx="4294967295"/>
          </p:nvPr>
        </p:nvSpPr>
        <p:spPr>
          <a:xfrm>
            <a:off x="350520" y="1584925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Clr>
                <a:srgbClr val="101141"/>
              </a:buClr>
              <a:buChar char="•"/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endParaRPr lang="en-US" dirty="0">
              <a:hlinkClick r:id="rId2"/>
            </a:endParaRPr>
          </a:p>
          <a:p>
            <a:pPr marL="0" indent="0">
              <a:buNone/>
              <a:defRPr u="none">
                <a:solidFill>
                  <a:srgbClr val="000000"/>
                </a:solidFill>
                <a:uFillTx/>
              </a:defRPr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369A55-B6B7-6E19-AA90-608F6E1DBBB9}"/>
              </a:ext>
            </a:extLst>
          </p:cNvPr>
          <p:cNvSpPr txBox="1"/>
          <p:nvPr/>
        </p:nvSpPr>
        <p:spPr>
          <a:xfrm>
            <a:off x="350520" y="1584925"/>
            <a:ext cx="7632700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Online poll to understand the expectations of students attending  this course.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Link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raditional software development practices…"/>
          <p:cNvSpPr txBox="1">
            <a:spLocks noGrp="1"/>
          </p:cNvSpPr>
          <p:nvPr>
            <p:ph type="body" idx="4294967295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101141"/>
              </a:buClr>
              <a:buChar char="•"/>
              <a:defRPr sz="2400"/>
            </a:pPr>
            <a:r>
              <a:t>Traditional software development practices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101141"/>
              </a:buClr>
              <a:buChar char="•"/>
              <a:defRPr sz="2400"/>
            </a:pPr>
            <a:r>
              <a:t>Need for Agile Methods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101141"/>
              </a:buClr>
              <a:buChar char="•"/>
              <a:defRPr sz="2400"/>
            </a:pPr>
            <a:r>
              <a:t>Benefits of Agile Methods</a:t>
            </a:r>
          </a:p>
        </p:txBody>
      </p:sp>
      <p:sp>
        <p:nvSpPr>
          <p:cNvPr id="649" name="Module-1 – Topics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342900" indent="-685800">
              <a:lnSpc>
                <a:spcPts val="3600"/>
              </a:lnSpc>
              <a:defRPr sz="3600" b="1"/>
            </a:lvl1pPr>
          </a:lstStyle>
          <a:p>
            <a:r>
              <a:t>Module</a:t>
            </a:r>
            <a:r>
              <a:rPr lang="en-US"/>
              <a:t> </a:t>
            </a:r>
            <a:r>
              <a:t>1 – Topics </a:t>
            </a:r>
          </a:p>
        </p:txBody>
      </p:sp>
      <p:sp>
        <p:nvSpPr>
          <p:cNvPr id="650" name="Agile Software Process SE Z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 Agile Software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S2-23-24</a:t>
            </a:r>
            <a:endParaRPr dirty="0"/>
          </a:p>
        </p:txBody>
      </p:sp>
      <p:sp>
        <p:nvSpPr>
          <p:cNvPr id="6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652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13-Jan-24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649" name="Module-1 – Topics"/>
          <p:cNvSpPr txBox="1"/>
          <p:nvPr/>
        </p:nvSpPr>
        <p:spPr>
          <a:xfrm>
            <a:off x="350520" y="152399"/>
            <a:ext cx="623316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 fontScale="92500"/>
          </a:bodyPr>
          <a:lstStyle>
            <a:lvl1pPr marL="342900" indent="-685800">
              <a:lnSpc>
                <a:spcPts val="3600"/>
              </a:lnSpc>
              <a:defRPr sz="3600" b="1"/>
            </a:lvl1pPr>
          </a:lstStyle>
          <a:p>
            <a:r>
              <a:rPr lang="en-US" dirty="0"/>
              <a:t>Module 1: Key points covered in the recorded presentation</a:t>
            </a:r>
            <a:endParaRPr dirty="0"/>
          </a:p>
        </p:txBody>
      </p:sp>
      <p:sp>
        <p:nvSpPr>
          <p:cNvPr id="650" name="Agile Software Process SE ZG544 S1-22-23"/>
          <p:cNvSpPr txBox="1"/>
          <p:nvPr/>
        </p:nvSpPr>
        <p:spPr>
          <a:xfrm>
            <a:off x="3169920" y="6308080"/>
            <a:ext cx="280416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 Agile Software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S2-23-24</a:t>
            </a:r>
            <a:endParaRPr dirty="0"/>
          </a:p>
        </p:txBody>
      </p:sp>
      <p:sp>
        <p:nvSpPr>
          <p:cNvPr id="652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13-Jan-24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A8E6F6-E4B8-9B1E-191E-49290EC198CC}"/>
              </a:ext>
            </a:extLst>
          </p:cNvPr>
          <p:cNvSpPr txBox="1"/>
          <p:nvPr/>
        </p:nvSpPr>
        <p:spPr>
          <a:xfrm>
            <a:off x="590601" y="1696780"/>
            <a:ext cx="6975119" cy="46114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Traditional software development had high failure rates (Standish Group Chaos report 2015)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Agile emerged as an iterative approach with continuous testing and feedback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Benefits: Faster time-to-market, reduced risk, adapt to change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Short sprints prioritize working software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Focus on business value and managing evolving requirements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Stakeholder collaboration through demos and feedback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Continuous inspection and adaptation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Key aspects: short sprints, close teamwork, continuous integration and testing, customer feedback</a:t>
            </a:r>
          </a:p>
        </p:txBody>
      </p:sp>
    </p:spTree>
    <p:extLst>
      <p:ext uri="{BB962C8B-B14F-4D97-AF65-F5344CB8AC3E}">
        <p14:creationId xmlns:p14="http://schemas.microsoft.com/office/powerpoint/2010/main" val="1536269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01B9BC-106C-983E-DF51-4AE49317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6"/>
            <a:ext cx="8229600" cy="1143001"/>
          </a:xfrm>
        </p:spPr>
        <p:txBody>
          <a:bodyPr>
            <a:normAutofit/>
          </a:bodyPr>
          <a:lstStyle/>
          <a:p>
            <a:r>
              <a:rPr lang="en-US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9A6CA4-EE57-0FEF-1620-C98DFA45D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This Q&amp;A is based on Module 1 of the recorded presentation.</a:t>
            </a:r>
          </a:p>
          <a:p>
            <a:r>
              <a:rPr lang="en-US" sz="2400"/>
              <a:t>Q&amp;A Link- 3 Sections</a:t>
            </a:r>
          </a:p>
        </p:txBody>
      </p:sp>
    </p:spTree>
    <p:extLst>
      <p:ext uri="{BB962C8B-B14F-4D97-AF65-F5344CB8AC3E}">
        <p14:creationId xmlns:p14="http://schemas.microsoft.com/office/powerpoint/2010/main" val="25408034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667" name="Project Management Model…"/>
          <p:cNvSpPr txBox="1">
            <a:spLocks noGrp="1"/>
          </p:cNvSpPr>
          <p:nvPr>
            <p:ph type="title" idx="4294967295"/>
          </p:nvPr>
        </p:nvSpPr>
        <p:spPr>
          <a:xfrm>
            <a:off x="457200" y="4794250"/>
            <a:ext cx="8229600" cy="15081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t>Project Management Model </a:t>
            </a:r>
          </a:p>
          <a:p>
            <a:r>
              <a:t>Waterfall and Agile</a:t>
            </a:r>
            <a:r>
              <a:rPr lang="en-US"/>
              <a:t> Models</a:t>
            </a:r>
            <a:endParaRPr/>
          </a:p>
        </p:txBody>
      </p:sp>
      <p:sp>
        <p:nvSpPr>
          <p:cNvPr id="668" name="23-Aug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13-Jan-24</a:t>
            </a:r>
            <a:endParaRPr dirty="0"/>
          </a:p>
        </p:txBody>
      </p:sp>
      <p:sp>
        <p:nvSpPr>
          <p:cNvPr id="669" name="Agile SW Process SE ZG544 S1-22-23"/>
          <p:cNvSpPr txBox="1"/>
          <p:nvPr/>
        </p:nvSpPr>
        <p:spPr>
          <a:xfrm>
            <a:off x="3299538" y="3304847"/>
            <a:ext cx="254492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Agile SW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S2-23-24</a:t>
            </a:r>
            <a:r>
              <a:rPr dirty="0"/>
              <a:t> </a:t>
            </a:r>
          </a:p>
        </p:txBody>
      </p:sp>
      <p:sp>
        <p:nvSpPr>
          <p:cNvPr id="670" name="Agile SW Process SE ZG544 S1-22-23"/>
          <p:cNvSpPr txBox="1"/>
          <p:nvPr/>
        </p:nvSpPr>
        <p:spPr>
          <a:xfrm>
            <a:off x="3185238" y="6414760"/>
            <a:ext cx="254492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Agile SW </a:t>
            </a:r>
            <a:r>
              <a:rPr lang="en-US" dirty="0"/>
              <a:t>Processes SE</a:t>
            </a:r>
            <a:r>
              <a:rPr dirty="0"/>
              <a:t> ZG544 </a:t>
            </a:r>
            <a:r>
              <a:rPr lang="en-US" dirty="0"/>
              <a:t>S2-23-24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E7270EECA3B4590EA796146CEF107" ma:contentTypeVersion="7" ma:contentTypeDescription="Create a new document." ma:contentTypeScope="" ma:versionID="5d3bbcc7a3e3d33b6a1ccb5654cfb2aa">
  <xsd:schema xmlns:xsd="http://www.w3.org/2001/XMLSchema" xmlns:xs="http://www.w3.org/2001/XMLSchema" xmlns:p="http://schemas.microsoft.com/office/2006/metadata/properties" xmlns:ns2="dc7f2d29-e4a3-434f-906a-70b1fc2df21c" targetNamespace="http://schemas.microsoft.com/office/2006/metadata/properties" ma:root="true" ma:fieldsID="0ab2935742284012681a7afa52dfd4e7" ns2:_="">
    <xsd:import namespace="dc7f2d29-e4a3-434f-906a-70b1fc2df2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f2d29-e4a3-434f-906a-70b1fc2df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A440D0-CAE2-4148-87FE-F60365BB9D18}"/>
</file>

<file path=customXml/itemProps2.xml><?xml version="1.0" encoding="utf-8"?>
<ds:datastoreItem xmlns:ds="http://schemas.openxmlformats.org/officeDocument/2006/customXml" ds:itemID="{B08DF345-63CF-40AC-B6B8-6F3A85C0B475}"/>
</file>

<file path=customXml/itemProps3.xml><?xml version="1.0" encoding="utf-8"?>
<ds:datastoreItem xmlns:ds="http://schemas.openxmlformats.org/officeDocument/2006/customXml" ds:itemID="{658390E9-80FB-48C6-AC46-E4FD0F24AE1C}"/>
</file>

<file path=docProps/app.xml><?xml version="1.0" encoding="utf-8"?>
<Properties xmlns="http://schemas.openxmlformats.org/officeDocument/2006/extended-properties" xmlns:vt="http://schemas.openxmlformats.org/officeDocument/2006/docPropsVTypes">
  <TotalTime>9737</TotalTime>
  <Words>1171</Words>
  <Application>Microsoft Macintosh PowerPoint</Application>
  <PresentationFormat>On-screen Show (4:3)</PresentationFormat>
  <Paragraphs>251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Helvetica</vt:lpstr>
      <vt:lpstr>Office Theme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  <vt:lpstr>Project Management Model  Waterfall and Agile Models</vt:lpstr>
      <vt:lpstr>PowerPoint Presentation</vt:lpstr>
      <vt:lpstr>PowerPoint Presentation</vt:lpstr>
      <vt:lpstr>PowerPoint Presentation</vt:lpstr>
      <vt:lpstr>Agile is based on Empirical Process Control</vt:lpstr>
      <vt:lpstr>PowerPoint Presentation</vt:lpstr>
      <vt:lpstr>PowerPoint Presentation</vt:lpstr>
      <vt:lpstr>Advantages and Disadvantages of Waterfall &amp; Agile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cp:lastModifiedBy>K ANANTHARAMAN .</cp:lastModifiedBy>
  <cp:revision>5</cp:revision>
  <dcterms:modified xsi:type="dcterms:W3CDTF">2024-01-13T10:00:16Z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0x010100EF5E7270EECA3B4590EA796146CEF107</vt:lpwstr>
  </property>
</Properties>
</file>