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1" r:id="rId2"/>
    <p:sldMasterId id="2147483683" r:id="rId3"/>
  </p:sldMasterIdLst>
  <p:notesMasterIdLst>
    <p:notesMasterId r:id="rId49"/>
  </p:notesMasterIdLst>
  <p:sldIdLst>
    <p:sldId id="256" r:id="rId4"/>
    <p:sldId id="257" r:id="rId5"/>
    <p:sldId id="258" r:id="rId6"/>
    <p:sldId id="311" r:id="rId7"/>
    <p:sldId id="312" r:id="rId8"/>
    <p:sldId id="259" r:id="rId9"/>
    <p:sldId id="310" r:id="rId10"/>
    <p:sldId id="263" r:id="rId11"/>
    <p:sldId id="264" r:id="rId12"/>
    <p:sldId id="265" r:id="rId13"/>
    <p:sldId id="266" r:id="rId14"/>
    <p:sldId id="267" r:id="rId15"/>
    <p:sldId id="268" r:id="rId16"/>
    <p:sldId id="313" r:id="rId17"/>
    <p:sldId id="269" r:id="rId18"/>
    <p:sldId id="270" r:id="rId19"/>
    <p:sldId id="309" r:id="rId20"/>
    <p:sldId id="273" r:id="rId21"/>
    <p:sldId id="276" r:id="rId22"/>
    <p:sldId id="274" r:id="rId23"/>
    <p:sldId id="277" r:id="rId24"/>
    <p:sldId id="278" r:id="rId25"/>
    <p:sldId id="279" r:id="rId26"/>
    <p:sldId id="280" r:id="rId27"/>
    <p:sldId id="281" r:id="rId28"/>
    <p:sldId id="282" r:id="rId29"/>
    <p:sldId id="283" r:id="rId30"/>
    <p:sldId id="284" r:id="rId31"/>
    <p:sldId id="285" r:id="rId32"/>
    <p:sldId id="287" r:id="rId33"/>
    <p:sldId id="288" r:id="rId34"/>
    <p:sldId id="289" r:id="rId35"/>
    <p:sldId id="291" r:id="rId36"/>
    <p:sldId id="292" r:id="rId37"/>
    <p:sldId id="293" r:id="rId38"/>
    <p:sldId id="294" r:id="rId39"/>
    <p:sldId id="300" r:id="rId40"/>
    <p:sldId id="301" r:id="rId41"/>
    <p:sldId id="302" r:id="rId42"/>
    <p:sldId id="303" r:id="rId43"/>
    <p:sldId id="304" r:id="rId44"/>
    <p:sldId id="305" r:id="rId45"/>
    <p:sldId id="306" r:id="rId46"/>
    <p:sldId id="307" r:id="rId47"/>
    <p:sldId id="308" r:id="rId4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85C1E0-4FEF-44FE-B72D-CCD123C7B3E5}" v="5" dt="2024-02-02T15:06:51.79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761"/>
  </p:normalViewPr>
  <p:slideViewPr>
    <p:cSldViewPr snapToGrid="0">
      <p:cViewPr varScale="1">
        <p:scale>
          <a:sx n="53" d="100"/>
          <a:sy n="53" d="100"/>
        </p:scale>
        <p:origin x="1592" y="2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8" Type="http://schemas.openxmlformats.org/officeDocument/2006/relationships/customXml" Target="../customXml/item3.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customXml" Target="../customXml/item1.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57" Type="http://schemas.openxmlformats.org/officeDocument/2006/relationships/customXml" Target="../customXml/item2.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ANANTHARAMAN ." userId="657a97e1-2ce3-4dca-9a02-0407d9519339" providerId="ADAL" clId="{8485C1E0-4FEF-44FE-B72D-CCD123C7B3E5}"/>
    <pc:docChg chg="undo custSel modSld">
      <pc:chgData name="K ANANTHARAMAN ." userId="657a97e1-2ce3-4dca-9a02-0407d9519339" providerId="ADAL" clId="{8485C1E0-4FEF-44FE-B72D-CCD123C7B3E5}" dt="2024-02-02T15:07:43.079" v="414" actId="1076"/>
      <pc:docMkLst>
        <pc:docMk/>
      </pc:docMkLst>
      <pc:sldChg chg="addSp delSp modSp mod">
        <pc:chgData name="K ANANTHARAMAN ." userId="657a97e1-2ce3-4dca-9a02-0407d9519339" providerId="ADAL" clId="{8485C1E0-4FEF-44FE-B72D-CCD123C7B3E5}" dt="2024-02-02T15:07:43.079" v="414" actId="1076"/>
        <pc:sldMkLst>
          <pc:docMk/>
          <pc:sldMk cId="0" sldId="270"/>
        </pc:sldMkLst>
        <pc:spChg chg="add mod">
          <ac:chgData name="K ANANTHARAMAN ." userId="657a97e1-2ce3-4dca-9a02-0407d9519339" providerId="ADAL" clId="{8485C1E0-4FEF-44FE-B72D-CCD123C7B3E5}" dt="2024-02-02T15:00:48.334" v="25" actId="113"/>
          <ac:spMkLst>
            <pc:docMk/>
            <pc:sldMk cId="0" sldId="270"/>
            <ac:spMk id="5" creationId="{32CDA18F-D0A2-76F6-FB44-96EB839A07DF}"/>
          </ac:spMkLst>
        </pc:spChg>
        <pc:spChg chg="add mod">
          <ac:chgData name="K ANANTHARAMAN ." userId="657a97e1-2ce3-4dca-9a02-0407d9519339" providerId="ADAL" clId="{8485C1E0-4FEF-44FE-B72D-CCD123C7B3E5}" dt="2024-02-02T15:01:21.862" v="143" actId="20577"/>
          <ac:spMkLst>
            <pc:docMk/>
            <pc:sldMk cId="0" sldId="270"/>
            <ac:spMk id="6" creationId="{20903AFB-BD3E-4783-1EB3-2D0C6E4F46C7}"/>
          </ac:spMkLst>
        </pc:spChg>
        <pc:spChg chg="add mod">
          <ac:chgData name="K ANANTHARAMAN ." userId="657a97e1-2ce3-4dca-9a02-0407d9519339" providerId="ADAL" clId="{8485C1E0-4FEF-44FE-B72D-CCD123C7B3E5}" dt="2024-02-02T15:05:58.354" v="230" actId="20577"/>
          <ac:spMkLst>
            <pc:docMk/>
            <pc:sldMk cId="0" sldId="270"/>
            <ac:spMk id="7" creationId="{BA42AD28-F5E4-1503-7C07-2113733F2330}"/>
          </ac:spMkLst>
        </pc:spChg>
        <pc:spChg chg="add mod">
          <ac:chgData name="K ANANTHARAMAN ." userId="657a97e1-2ce3-4dca-9a02-0407d9519339" providerId="ADAL" clId="{8485C1E0-4FEF-44FE-B72D-CCD123C7B3E5}" dt="2024-02-02T15:07:43.079" v="414" actId="1076"/>
          <ac:spMkLst>
            <pc:docMk/>
            <pc:sldMk cId="0" sldId="270"/>
            <ac:spMk id="8" creationId="{CA855B4A-6D0E-D843-1D76-A99BD5EE1942}"/>
          </ac:spMkLst>
        </pc:spChg>
        <pc:picChg chg="add del mod">
          <ac:chgData name="K ANANTHARAMAN ." userId="657a97e1-2ce3-4dca-9a02-0407d9519339" providerId="ADAL" clId="{8485C1E0-4FEF-44FE-B72D-CCD123C7B3E5}" dt="2024-02-02T13:13:41.037" v="3" actId="478"/>
          <ac:picMkLst>
            <pc:docMk/>
            <pc:sldMk cId="0" sldId="270"/>
            <ac:picMk id="3" creationId="{2D8CF556-209B-BE66-FCF5-98A4FAEAF0AD}"/>
          </ac:picMkLst>
        </pc:picChg>
        <pc:picChg chg="mod">
          <ac:chgData name="K ANANTHARAMAN ." userId="657a97e1-2ce3-4dca-9a02-0407d9519339" providerId="ADAL" clId="{8485C1E0-4FEF-44FE-B72D-CCD123C7B3E5}" dt="2024-02-02T13:14:46.271" v="22" actId="1076"/>
          <ac:picMkLst>
            <pc:docMk/>
            <pc:sldMk cId="0" sldId="270"/>
            <ac:picMk id="52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2" name="Shape 412"/>
          <p:cNvSpPr>
            <a:spLocks noGrp="1" noRot="1" noChangeAspect="1"/>
          </p:cNvSpPr>
          <p:nvPr>
            <p:ph type="sldImg"/>
          </p:nvPr>
        </p:nvSpPr>
        <p:spPr>
          <a:xfrm>
            <a:off x="1143000" y="685800"/>
            <a:ext cx="4572000" cy="3429000"/>
          </a:xfrm>
          <a:prstGeom prst="rect">
            <a:avLst/>
          </a:prstGeom>
        </p:spPr>
        <p:txBody>
          <a:bodyPr/>
          <a:lstStyle/>
          <a:p>
            <a:endParaRPr/>
          </a:p>
        </p:txBody>
      </p:sp>
      <p:sp>
        <p:nvSpPr>
          <p:cNvPr id="413" name="Shape 41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21_Defaul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84" name="Group"/>
          <p:cNvGrpSpPr/>
          <p:nvPr/>
        </p:nvGrpSpPr>
        <p:grpSpPr>
          <a:xfrm>
            <a:off x="-1" y="1295399"/>
            <a:ext cx="7010401" cy="46039"/>
            <a:chOff x="0" y="0"/>
            <a:chExt cx="7010400" cy="46037"/>
          </a:xfrm>
        </p:grpSpPr>
        <p:sp>
          <p:nvSpPr>
            <p:cNvPr id="18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88" name="Group"/>
          <p:cNvGrpSpPr/>
          <p:nvPr/>
        </p:nvGrpSpPr>
        <p:grpSpPr>
          <a:xfrm>
            <a:off x="2133599" y="6553199"/>
            <a:ext cx="7010401" cy="46039"/>
            <a:chOff x="0" y="0"/>
            <a:chExt cx="7010400" cy="46037"/>
          </a:xfrm>
        </p:grpSpPr>
        <p:sp>
          <p:nvSpPr>
            <p:cNvPr id="18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89"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90"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91" name="Title Text"/>
          <p:cNvSpPr txBox="1">
            <a:spLocks noGrp="1"/>
          </p:cNvSpPr>
          <p:nvPr>
            <p:ph type="title"/>
          </p:nvPr>
        </p:nvSpPr>
        <p:spPr>
          <a:prstGeom prst="rect">
            <a:avLst/>
          </a:prstGeom>
        </p:spPr>
        <p:txBody>
          <a:bodyPr/>
          <a:lstStyle/>
          <a:p>
            <a:r>
              <a:t>Title Text</a:t>
            </a:r>
          </a:p>
        </p:txBody>
      </p:sp>
      <p:sp>
        <p:nvSpPr>
          <p:cNvPr id="19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203" name="Group"/>
          <p:cNvGrpSpPr/>
          <p:nvPr/>
        </p:nvGrpSpPr>
        <p:grpSpPr>
          <a:xfrm>
            <a:off x="7573962" y="0"/>
            <a:ext cx="46039" cy="5181601"/>
            <a:chOff x="0" y="0"/>
            <a:chExt cx="46037" cy="5181600"/>
          </a:xfrm>
        </p:grpSpPr>
        <p:sp>
          <p:nvSpPr>
            <p:cNvPr id="200" name="Rectangle"/>
            <p:cNvSpPr/>
            <p:nvPr/>
          </p:nvSpPr>
          <p:spPr>
            <a:xfrm rot="5400000">
              <a:off x="-837407" y="2583656"/>
              <a:ext cx="1720851"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01" name="Rectangle"/>
            <p:cNvSpPr/>
            <p:nvPr/>
          </p:nvSpPr>
          <p:spPr>
            <a:xfrm rot="5400000">
              <a:off x="-850107" y="850106"/>
              <a:ext cx="1746251" cy="46038"/>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02" name="Rectangle"/>
            <p:cNvSpPr/>
            <p:nvPr/>
          </p:nvSpPr>
          <p:spPr>
            <a:xfrm rot="5400000">
              <a:off x="-837407" y="4298156"/>
              <a:ext cx="1720851" cy="46038"/>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204" name="Picture 7.png" descr="Picture 7.png"/>
          <p:cNvPicPr>
            <a:picLocks noChangeAspect="1"/>
          </p:cNvPicPr>
          <p:nvPr/>
        </p:nvPicPr>
        <p:blipFill>
          <a:blip r:embed="rId2"/>
          <a:srcRect l="5335" t="1922"/>
          <a:stretch>
            <a:fillRect/>
          </a:stretch>
        </p:blipFill>
        <p:spPr>
          <a:xfrm>
            <a:off x="-7938" y="380999"/>
            <a:ext cx="692151" cy="2193926"/>
          </a:xfrm>
          <a:prstGeom prst="rect">
            <a:avLst/>
          </a:prstGeom>
          <a:ln w="12700">
            <a:miter lim="400000"/>
          </a:ln>
        </p:spPr>
      </p:pic>
      <p:sp>
        <p:nvSpPr>
          <p:cNvPr id="205" name="BITS Pilani, Pilani Campus"/>
          <p:cNvSpPr txBox="1"/>
          <p:nvPr/>
        </p:nvSpPr>
        <p:spPr>
          <a:xfrm rot="5400000">
            <a:off x="-2736937" y="3808884"/>
            <a:ext cx="5775961" cy="2308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900" b="1">
                <a:solidFill>
                  <a:srgbClr val="101141"/>
                </a:solidFill>
                <a:latin typeface="+mj-lt"/>
                <a:ea typeface="+mj-ea"/>
                <a:cs typeface="+mj-cs"/>
                <a:sym typeface="Calibri"/>
              </a:defRPr>
            </a:pPr>
            <a:r>
              <a:t>BITS </a:t>
            </a:r>
            <a:r>
              <a:rPr b="0"/>
              <a:t>Pilani, Pilani Campus</a:t>
            </a:r>
          </a:p>
        </p:txBody>
      </p:sp>
      <p:sp>
        <p:nvSpPr>
          <p:cNvPr id="206" name="Title Text"/>
          <p:cNvSpPr txBox="1">
            <a:spLocks noGrp="1"/>
          </p:cNvSpPr>
          <p:nvPr>
            <p:ph type="title"/>
          </p:nvPr>
        </p:nvSpPr>
        <p:spPr>
          <a:prstGeom prst="rect">
            <a:avLst/>
          </a:prstGeom>
        </p:spPr>
        <p:txBody>
          <a:bodyPr/>
          <a:lstStyle/>
          <a:p>
            <a:r>
              <a:t>Title Text</a:t>
            </a:r>
          </a:p>
        </p:txBody>
      </p:sp>
      <p:sp>
        <p:nvSpPr>
          <p:cNvPr id="20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57"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261" name="Group"/>
          <p:cNvGrpSpPr/>
          <p:nvPr/>
        </p:nvGrpSpPr>
        <p:grpSpPr>
          <a:xfrm>
            <a:off x="2084387" y="6550025"/>
            <a:ext cx="7059613" cy="49213"/>
            <a:chOff x="0" y="0"/>
            <a:chExt cx="7059612" cy="49212"/>
          </a:xfrm>
        </p:grpSpPr>
        <p:sp>
          <p:nvSpPr>
            <p:cNvPr id="258"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59"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0"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262"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266" name="Group"/>
          <p:cNvGrpSpPr/>
          <p:nvPr/>
        </p:nvGrpSpPr>
        <p:grpSpPr>
          <a:xfrm>
            <a:off x="2133599" y="6553199"/>
            <a:ext cx="7010401" cy="46039"/>
            <a:chOff x="0" y="0"/>
            <a:chExt cx="7010400" cy="46037"/>
          </a:xfrm>
        </p:grpSpPr>
        <p:sp>
          <p:nvSpPr>
            <p:cNvPr id="26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270" name="Group"/>
          <p:cNvGrpSpPr/>
          <p:nvPr/>
        </p:nvGrpSpPr>
        <p:grpSpPr>
          <a:xfrm>
            <a:off x="-1" y="1295399"/>
            <a:ext cx="7010401" cy="46039"/>
            <a:chOff x="0" y="0"/>
            <a:chExt cx="7010400" cy="46037"/>
          </a:xfrm>
        </p:grpSpPr>
        <p:sp>
          <p:nvSpPr>
            <p:cNvPr id="26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27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278"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279" name="Rectangle"/>
          <p:cNvSpPr/>
          <p:nvPr/>
        </p:nvSpPr>
        <p:spPr>
          <a:xfrm>
            <a:off x="-1" y="4281487"/>
            <a:ext cx="9144002" cy="2576513"/>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9" rIns="45719" anchor="ctr"/>
          <a:lstStyle/>
          <a:p>
            <a:pPr algn="ctr">
              <a:defRPr>
                <a:solidFill>
                  <a:srgbClr val="FFFFFF"/>
                </a:solidFill>
                <a:latin typeface="+mj-lt"/>
                <a:ea typeface="+mj-ea"/>
                <a:cs typeface="+mj-cs"/>
                <a:sym typeface="Calibri"/>
              </a:defRPr>
            </a:pPr>
            <a:endParaRPr/>
          </a:p>
        </p:txBody>
      </p:sp>
      <p:pic>
        <p:nvPicPr>
          <p:cNvPr id="280" name="Picture 7.png" descr="Picture 7.png"/>
          <p:cNvPicPr>
            <a:picLocks noChangeAspect="1"/>
          </p:cNvPicPr>
          <p:nvPr/>
        </p:nvPicPr>
        <p:blipFill>
          <a:blip r:embed="rId3"/>
          <a:srcRect l="1922" b="5336"/>
          <a:stretch>
            <a:fillRect/>
          </a:stretch>
        </p:blipFill>
        <p:spPr>
          <a:xfrm>
            <a:off x="6629399" y="-1"/>
            <a:ext cx="2193926" cy="692151"/>
          </a:xfrm>
          <a:prstGeom prst="rect">
            <a:avLst/>
          </a:prstGeom>
          <a:ln w="12700">
            <a:miter lim="400000"/>
          </a:ln>
        </p:spPr>
      </p:pic>
      <p:sp>
        <p:nvSpPr>
          <p:cNvPr id="281" name="Rectangle"/>
          <p:cNvSpPr/>
          <p:nvPr/>
        </p:nvSpPr>
        <p:spPr>
          <a:xfrm>
            <a:off x="2882900" y="677545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2" name="Rectangle"/>
          <p:cNvSpPr/>
          <p:nvPr/>
        </p:nvSpPr>
        <p:spPr>
          <a:xfrm>
            <a:off x="-12700" y="677545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3" name="Rectangle"/>
          <p:cNvSpPr/>
          <p:nvPr/>
        </p:nvSpPr>
        <p:spPr>
          <a:xfrm>
            <a:off x="5778500" y="677545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4" name="BITS Pilani"/>
          <p:cNvSpPr txBox="1"/>
          <p:nvPr/>
        </p:nvSpPr>
        <p:spPr>
          <a:xfrm>
            <a:off x="6903719" y="762000"/>
            <a:ext cx="2118361" cy="53860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285" name="Pilani Campus"/>
          <p:cNvSpPr txBox="1"/>
          <p:nvPr/>
        </p:nvSpPr>
        <p:spPr>
          <a:xfrm>
            <a:off x="7132319" y="1171575"/>
            <a:ext cx="18135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28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93"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297" name="Group"/>
          <p:cNvGrpSpPr/>
          <p:nvPr/>
        </p:nvGrpSpPr>
        <p:grpSpPr>
          <a:xfrm>
            <a:off x="2084387" y="6550025"/>
            <a:ext cx="7059613" cy="49213"/>
            <a:chOff x="0" y="0"/>
            <a:chExt cx="7059612" cy="49212"/>
          </a:xfrm>
        </p:grpSpPr>
        <p:sp>
          <p:nvSpPr>
            <p:cNvPr id="294"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5"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6"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298"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02" name="Group"/>
          <p:cNvGrpSpPr/>
          <p:nvPr/>
        </p:nvGrpSpPr>
        <p:grpSpPr>
          <a:xfrm>
            <a:off x="2133599" y="6553199"/>
            <a:ext cx="7010401" cy="46039"/>
            <a:chOff x="0" y="0"/>
            <a:chExt cx="7010400" cy="46037"/>
          </a:xfrm>
        </p:grpSpPr>
        <p:sp>
          <p:nvSpPr>
            <p:cNvPr id="299"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00"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01"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306" name="Group"/>
          <p:cNvGrpSpPr/>
          <p:nvPr/>
        </p:nvGrpSpPr>
        <p:grpSpPr>
          <a:xfrm>
            <a:off x="-1" y="1295399"/>
            <a:ext cx="7010401" cy="46039"/>
            <a:chOff x="0" y="0"/>
            <a:chExt cx="7010400" cy="46037"/>
          </a:xfrm>
        </p:grpSpPr>
        <p:sp>
          <p:nvSpPr>
            <p:cNvPr id="30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0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0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30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14"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318" name="Group"/>
          <p:cNvGrpSpPr/>
          <p:nvPr/>
        </p:nvGrpSpPr>
        <p:grpSpPr>
          <a:xfrm>
            <a:off x="2084387" y="6550025"/>
            <a:ext cx="7059613" cy="49213"/>
            <a:chOff x="0" y="0"/>
            <a:chExt cx="7059612" cy="49212"/>
          </a:xfrm>
        </p:grpSpPr>
        <p:sp>
          <p:nvSpPr>
            <p:cNvPr id="315"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16"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17"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319"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23" name="Group"/>
          <p:cNvGrpSpPr/>
          <p:nvPr/>
        </p:nvGrpSpPr>
        <p:grpSpPr>
          <a:xfrm>
            <a:off x="2133599" y="6553199"/>
            <a:ext cx="7010401" cy="46039"/>
            <a:chOff x="0" y="0"/>
            <a:chExt cx="7010400" cy="46037"/>
          </a:xfrm>
        </p:grpSpPr>
        <p:sp>
          <p:nvSpPr>
            <p:cNvPr id="320"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21"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22"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327" name="Group"/>
          <p:cNvGrpSpPr/>
          <p:nvPr/>
        </p:nvGrpSpPr>
        <p:grpSpPr>
          <a:xfrm>
            <a:off x="-1" y="1295399"/>
            <a:ext cx="7010401" cy="46039"/>
            <a:chOff x="0" y="0"/>
            <a:chExt cx="7010400" cy="46037"/>
          </a:xfrm>
        </p:grpSpPr>
        <p:sp>
          <p:nvSpPr>
            <p:cNvPr id="324"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25"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26"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32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335"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336" name="Rectangle"/>
          <p:cNvSpPr/>
          <p:nvPr/>
        </p:nvSpPr>
        <p:spPr>
          <a:xfrm>
            <a:off x="-1" y="4281487"/>
            <a:ext cx="9144002" cy="2576513"/>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9" rIns="45719" anchor="ctr"/>
          <a:lstStyle/>
          <a:p>
            <a:pPr algn="ctr">
              <a:defRPr>
                <a:solidFill>
                  <a:srgbClr val="FFFFFF"/>
                </a:solidFill>
                <a:latin typeface="+mj-lt"/>
                <a:ea typeface="+mj-ea"/>
                <a:cs typeface="+mj-cs"/>
                <a:sym typeface="Calibri"/>
              </a:defRPr>
            </a:pPr>
            <a:endParaRPr/>
          </a:p>
        </p:txBody>
      </p:sp>
      <p:pic>
        <p:nvPicPr>
          <p:cNvPr id="337" name="Picture 7.png" descr="Picture 7.png"/>
          <p:cNvPicPr>
            <a:picLocks noChangeAspect="1"/>
          </p:cNvPicPr>
          <p:nvPr/>
        </p:nvPicPr>
        <p:blipFill>
          <a:blip r:embed="rId3"/>
          <a:srcRect l="1922" b="5336"/>
          <a:stretch>
            <a:fillRect/>
          </a:stretch>
        </p:blipFill>
        <p:spPr>
          <a:xfrm>
            <a:off x="6629399" y="-1"/>
            <a:ext cx="2193926" cy="692151"/>
          </a:xfrm>
          <a:prstGeom prst="rect">
            <a:avLst/>
          </a:prstGeom>
          <a:ln w="12700">
            <a:miter lim="400000"/>
          </a:ln>
        </p:spPr>
      </p:pic>
      <p:sp>
        <p:nvSpPr>
          <p:cNvPr id="338" name="Rectangle"/>
          <p:cNvSpPr/>
          <p:nvPr/>
        </p:nvSpPr>
        <p:spPr>
          <a:xfrm>
            <a:off x="2882900" y="677545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39" name="Rectangle"/>
          <p:cNvSpPr/>
          <p:nvPr/>
        </p:nvSpPr>
        <p:spPr>
          <a:xfrm>
            <a:off x="-12700" y="677545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40" name="Rectangle"/>
          <p:cNvSpPr/>
          <p:nvPr/>
        </p:nvSpPr>
        <p:spPr>
          <a:xfrm>
            <a:off x="5778500" y="677545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41" name="BITS Pilani"/>
          <p:cNvSpPr txBox="1"/>
          <p:nvPr/>
        </p:nvSpPr>
        <p:spPr>
          <a:xfrm>
            <a:off x="6903719" y="762000"/>
            <a:ext cx="2118361" cy="53860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342" name="Pilani Campus"/>
          <p:cNvSpPr txBox="1"/>
          <p:nvPr/>
        </p:nvSpPr>
        <p:spPr>
          <a:xfrm>
            <a:off x="7132319" y="1171575"/>
            <a:ext cx="18135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3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50"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354" name="Group"/>
          <p:cNvGrpSpPr/>
          <p:nvPr/>
        </p:nvGrpSpPr>
        <p:grpSpPr>
          <a:xfrm>
            <a:off x="2084387" y="6550025"/>
            <a:ext cx="7059613" cy="49213"/>
            <a:chOff x="0" y="0"/>
            <a:chExt cx="7059612" cy="49212"/>
          </a:xfrm>
        </p:grpSpPr>
        <p:sp>
          <p:nvSpPr>
            <p:cNvPr id="351"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52"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53"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355"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59" name="Group"/>
          <p:cNvGrpSpPr/>
          <p:nvPr/>
        </p:nvGrpSpPr>
        <p:grpSpPr>
          <a:xfrm>
            <a:off x="2133599" y="6553199"/>
            <a:ext cx="7010401" cy="46039"/>
            <a:chOff x="0" y="0"/>
            <a:chExt cx="7010400" cy="46037"/>
          </a:xfrm>
        </p:grpSpPr>
        <p:sp>
          <p:nvSpPr>
            <p:cNvPr id="35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5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5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363" name="Group"/>
          <p:cNvGrpSpPr/>
          <p:nvPr/>
        </p:nvGrpSpPr>
        <p:grpSpPr>
          <a:xfrm>
            <a:off x="-1" y="1295399"/>
            <a:ext cx="7010401" cy="46039"/>
            <a:chOff x="0" y="0"/>
            <a:chExt cx="7010400" cy="46037"/>
          </a:xfrm>
        </p:grpSpPr>
        <p:sp>
          <p:nvSpPr>
            <p:cNvPr id="360"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61"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62"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36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71"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375" name="Group"/>
          <p:cNvGrpSpPr/>
          <p:nvPr/>
        </p:nvGrpSpPr>
        <p:grpSpPr>
          <a:xfrm>
            <a:off x="2084387" y="6550025"/>
            <a:ext cx="7059613" cy="49213"/>
            <a:chOff x="0" y="0"/>
            <a:chExt cx="7059612" cy="49212"/>
          </a:xfrm>
        </p:grpSpPr>
        <p:sp>
          <p:nvSpPr>
            <p:cNvPr id="372"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73"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74"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376"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80" name="Group"/>
          <p:cNvGrpSpPr/>
          <p:nvPr/>
        </p:nvGrpSpPr>
        <p:grpSpPr>
          <a:xfrm>
            <a:off x="2133599" y="6553199"/>
            <a:ext cx="7010401" cy="46039"/>
            <a:chOff x="0" y="0"/>
            <a:chExt cx="7010400" cy="46037"/>
          </a:xfrm>
        </p:grpSpPr>
        <p:sp>
          <p:nvSpPr>
            <p:cNvPr id="37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7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7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384" name="Group"/>
          <p:cNvGrpSpPr/>
          <p:nvPr/>
        </p:nvGrpSpPr>
        <p:grpSpPr>
          <a:xfrm>
            <a:off x="-1" y="1295399"/>
            <a:ext cx="7010401" cy="46039"/>
            <a:chOff x="0" y="0"/>
            <a:chExt cx="7010400" cy="46037"/>
          </a:xfrm>
        </p:grpSpPr>
        <p:sp>
          <p:nvSpPr>
            <p:cNvPr id="38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8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8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38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92"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396" name="Group"/>
          <p:cNvGrpSpPr/>
          <p:nvPr/>
        </p:nvGrpSpPr>
        <p:grpSpPr>
          <a:xfrm>
            <a:off x="2084387" y="6550025"/>
            <a:ext cx="7059613" cy="49213"/>
            <a:chOff x="0" y="0"/>
            <a:chExt cx="7059612" cy="49212"/>
          </a:xfrm>
        </p:grpSpPr>
        <p:sp>
          <p:nvSpPr>
            <p:cNvPr id="393"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94"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95"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397"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401" name="Group"/>
          <p:cNvGrpSpPr/>
          <p:nvPr/>
        </p:nvGrpSpPr>
        <p:grpSpPr>
          <a:xfrm>
            <a:off x="2133599" y="6553199"/>
            <a:ext cx="7010401" cy="46039"/>
            <a:chOff x="0" y="0"/>
            <a:chExt cx="7010400" cy="46037"/>
          </a:xfrm>
        </p:grpSpPr>
        <p:sp>
          <p:nvSpPr>
            <p:cNvPr id="398"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99"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400"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405" name="Group"/>
          <p:cNvGrpSpPr/>
          <p:nvPr/>
        </p:nvGrpSpPr>
        <p:grpSpPr>
          <a:xfrm>
            <a:off x="-1" y="1295399"/>
            <a:ext cx="7010401" cy="46039"/>
            <a:chOff x="0" y="0"/>
            <a:chExt cx="7010400" cy="46037"/>
          </a:xfrm>
        </p:grpSpPr>
        <p:sp>
          <p:nvSpPr>
            <p:cNvPr id="402"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403"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404"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40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 name="Rectangle"/>
          <p:cNvSpPr/>
          <p:nvPr/>
        </p:nvSpPr>
        <p:spPr>
          <a:xfrm>
            <a:off x="0" y="3352800"/>
            <a:ext cx="8686800" cy="2743200"/>
          </a:xfrm>
          <a:prstGeom prst="rect">
            <a:avLst/>
          </a:prstGeom>
          <a:solidFill>
            <a:srgbClr val="101141"/>
          </a:solidFill>
          <a:ln w="12700">
            <a:miter lim="400000"/>
          </a:ln>
        </p:spPr>
        <p:txBody>
          <a:bodyPr lIns="45719" rIns="45719" anchor="ctr"/>
          <a:lstStyle/>
          <a:p>
            <a:pPr>
              <a:defRPr>
                <a:solidFill>
                  <a:srgbClr val="FFFFFF"/>
                </a:solidFill>
                <a:latin typeface="+mj-lt"/>
                <a:ea typeface="+mj-ea"/>
                <a:cs typeface="+mj-cs"/>
                <a:sym typeface="Calibri"/>
              </a:defRPr>
            </a:pPr>
            <a:endParaRPr dirty="0"/>
          </a:p>
        </p:txBody>
      </p:sp>
      <p:sp>
        <p:nvSpPr>
          <p:cNvPr id="21" name="Rectangle"/>
          <p:cNvSpPr/>
          <p:nvPr/>
        </p:nvSpPr>
        <p:spPr>
          <a:xfrm>
            <a:off x="2895600" y="609600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dirty="0"/>
          </a:p>
        </p:txBody>
      </p:sp>
      <p:sp>
        <p:nvSpPr>
          <p:cNvPr id="22" name="Rectangle"/>
          <p:cNvSpPr/>
          <p:nvPr/>
        </p:nvSpPr>
        <p:spPr>
          <a:xfrm>
            <a:off x="0" y="609600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dirty="0"/>
          </a:p>
        </p:txBody>
      </p:sp>
      <p:sp>
        <p:nvSpPr>
          <p:cNvPr id="23" name="Rectangle"/>
          <p:cNvSpPr/>
          <p:nvPr/>
        </p:nvSpPr>
        <p:spPr>
          <a:xfrm>
            <a:off x="5791200" y="609600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dirty="0"/>
          </a:p>
        </p:txBody>
      </p:sp>
      <p:pic>
        <p:nvPicPr>
          <p:cNvPr id="24" name="BITS_university_logo_whitevert.png" descr="BITS_university_logo_whitevert.png"/>
          <p:cNvPicPr>
            <a:picLocks noChangeAspect="1"/>
          </p:cNvPicPr>
          <p:nvPr/>
        </p:nvPicPr>
        <p:blipFill>
          <a:blip r:embed="rId3"/>
          <a:srcRect t="1" b="28591"/>
          <a:stretch>
            <a:fillRect/>
          </a:stretch>
        </p:blipFill>
        <p:spPr>
          <a:xfrm>
            <a:off x="76200" y="3352800"/>
            <a:ext cx="2057400" cy="1979613"/>
          </a:xfrm>
          <a:prstGeom prst="rect">
            <a:avLst/>
          </a:prstGeom>
          <a:ln w="12700">
            <a:miter lim="400000"/>
          </a:ln>
        </p:spPr>
      </p:pic>
      <p:sp>
        <p:nvSpPr>
          <p:cNvPr id="25" name="BITS Pilani"/>
          <p:cNvSpPr txBox="1"/>
          <p:nvPr/>
        </p:nvSpPr>
        <p:spPr>
          <a:xfrm>
            <a:off x="-30481" y="5257800"/>
            <a:ext cx="2118362" cy="53860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ctr">
              <a:defRPr sz="2900" b="1">
                <a:solidFill>
                  <a:srgbClr val="FFFFFF"/>
                </a:solidFill>
                <a:latin typeface="+mj-lt"/>
                <a:ea typeface="+mj-ea"/>
                <a:cs typeface="+mj-cs"/>
                <a:sym typeface="Calibri"/>
              </a:defRPr>
            </a:pPr>
            <a:r>
              <a:rPr dirty="0"/>
              <a:t>BITS</a:t>
            </a:r>
            <a:r>
              <a:rPr b="0" dirty="0"/>
              <a:t> Pilani</a:t>
            </a:r>
          </a:p>
        </p:txBody>
      </p:sp>
      <p:sp>
        <p:nvSpPr>
          <p:cNvPr id="26" name="Pilani Campus"/>
          <p:cNvSpPr txBox="1"/>
          <p:nvPr/>
        </p:nvSpPr>
        <p:spPr>
          <a:xfrm>
            <a:off x="198120" y="5667375"/>
            <a:ext cx="18135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200">
                <a:solidFill>
                  <a:srgbClr val="FFFFFF"/>
                </a:solidFill>
                <a:latin typeface="+mj-lt"/>
                <a:ea typeface="+mj-ea"/>
                <a:cs typeface="+mj-cs"/>
                <a:sym typeface="Calibri"/>
              </a:defRPr>
            </a:lvl1pPr>
          </a:lstStyle>
          <a:p>
            <a:r>
              <a:rPr dirty="0" err="1"/>
              <a:t>Pilani</a:t>
            </a:r>
            <a:r>
              <a:rPr dirty="0"/>
              <a:t> Campus</a:t>
            </a:r>
          </a:p>
        </p:txBody>
      </p:sp>
      <p:sp>
        <p:nvSpPr>
          <p:cNvPr id="27" name="Title Text"/>
          <p:cNvSpPr txBox="1">
            <a:spLocks noGrp="1"/>
          </p:cNvSpPr>
          <p:nvPr>
            <p:ph type="title"/>
          </p:nvPr>
        </p:nvSpPr>
        <p:spPr>
          <a:prstGeom prst="rect">
            <a:avLst/>
          </a:prstGeom>
        </p:spPr>
        <p:txBody>
          <a:bodyPr/>
          <a:lstStyle/>
          <a:p>
            <a:r>
              <a:t>Title Text</a:t>
            </a:r>
          </a:p>
        </p:txBody>
      </p:sp>
      <p:sp>
        <p:nvSpPr>
          <p:cNvPr id="2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870B87-0861-CED1-B0E6-069928BFC602}"/>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latin typeface="Arial" pitchFamily="34" charset="0"/>
              <a:cs typeface="Arial" pitchFamily="34" charset="0"/>
            </a:endParaRPr>
          </a:p>
        </p:txBody>
      </p:sp>
      <p:sp>
        <p:nvSpPr>
          <p:cNvPr id="3" name="Rectangle 2">
            <a:extLst>
              <a:ext uri="{FF2B5EF4-FFF2-40B4-BE49-F238E27FC236}">
                <a16:creationId xmlns:a16="http://schemas.microsoft.com/office/drawing/2014/main" id="{08251E5F-A352-3FBE-102B-F0FAB487E0F0}"/>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a:extLst>
              <a:ext uri="{FF2B5EF4-FFF2-40B4-BE49-F238E27FC236}">
                <a16:creationId xmlns:a16="http://schemas.microsoft.com/office/drawing/2014/main" id="{B8DCA772-8F06-16D0-C4E8-AC21B77D2450}"/>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AD962A2F-5FA1-1E88-8934-F7AE7DEC233C}"/>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0" descr="BITS_university_logo_whitevert.png">
            <a:extLst>
              <a:ext uri="{FF2B5EF4-FFF2-40B4-BE49-F238E27FC236}">
                <a16:creationId xmlns:a16="http://schemas.microsoft.com/office/drawing/2014/main" id="{F2A7B402-F707-694B-3630-E36554E4D0DE}"/>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9D0A4AB-43E1-7BB4-ADCD-54F79FB875F1}"/>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a:solidFill>
                  <a:schemeClr val="bg1"/>
                </a:solidFill>
                <a:latin typeface="Arial"/>
                <a:cs typeface="Arial"/>
              </a:rPr>
              <a:t>BITS</a:t>
            </a:r>
            <a:r>
              <a:rPr lang="en-US" sz="2900" spc="-150">
                <a:solidFill>
                  <a:schemeClr val="bg1"/>
                </a:solidFill>
                <a:latin typeface="Arial"/>
                <a:cs typeface="Arial"/>
              </a:rPr>
              <a:t> Pilani</a:t>
            </a:r>
          </a:p>
        </p:txBody>
      </p:sp>
      <p:sp>
        <p:nvSpPr>
          <p:cNvPr id="8" name="TextBox 7">
            <a:extLst>
              <a:ext uri="{FF2B5EF4-FFF2-40B4-BE49-F238E27FC236}">
                <a16:creationId xmlns:a16="http://schemas.microsoft.com/office/drawing/2014/main" id="{B838DC6F-2BC5-56A9-A686-3FCF5D7B9785}"/>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3966005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0368E3-3211-94C9-F3E6-AB28B3069863}"/>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Arial" pitchFamily="34" charset="0"/>
              <a:cs typeface="Arial" pitchFamily="34" charset="0"/>
            </a:endParaRPr>
          </a:p>
        </p:txBody>
      </p:sp>
      <p:sp>
        <p:nvSpPr>
          <p:cNvPr id="4" name="Rectangle 3">
            <a:extLst>
              <a:ext uri="{FF2B5EF4-FFF2-40B4-BE49-F238E27FC236}">
                <a16:creationId xmlns:a16="http://schemas.microsoft.com/office/drawing/2014/main" id="{15C1917D-E2C0-F5A6-ABB3-D20E9A88707D}"/>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F46435C9-64F3-93A1-1385-53782B464B2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6A53F132-FE63-34CD-6AA7-EBA8D410465D}"/>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 name="Picture 10" descr="BITS_university_logo_whitevert.png">
            <a:extLst>
              <a:ext uri="{FF2B5EF4-FFF2-40B4-BE49-F238E27FC236}">
                <a16:creationId xmlns:a16="http://schemas.microsoft.com/office/drawing/2014/main" id="{698EFC86-AB93-D16A-310C-1028A42D5E00}"/>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CBADFE5E-EF6E-0864-56CC-689DF4E6F2C2}"/>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a:solidFill>
                  <a:schemeClr val="bg1"/>
                </a:solidFill>
                <a:latin typeface="Arial"/>
                <a:cs typeface="Arial"/>
              </a:rPr>
              <a:t>BITS</a:t>
            </a:r>
            <a:r>
              <a:rPr lang="en-US" sz="2900" spc="-150">
                <a:solidFill>
                  <a:schemeClr val="bg1"/>
                </a:solidFill>
                <a:latin typeface="Arial"/>
                <a:cs typeface="Arial"/>
              </a:rPr>
              <a:t> Pilani</a:t>
            </a:r>
          </a:p>
        </p:txBody>
      </p:sp>
      <p:sp>
        <p:nvSpPr>
          <p:cNvPr id="10" name="TextBox 9">
            <a:extLst>
              <a:ext uri="{FF2B5EF4-FFF2-40B4-BE49-F238E27FC236}">
                <a16:creationId xmlns:a16="http://schemas.microsoft.com/office/drawing/2014/main" id="{8FFBCE96-BDB5-61DE-AAFF-F98EF1AB2596}"/>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18975569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34E2B997-EF5A-F972-2AA4-AE42FCD5E5A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0FC358D1-FAE4-FBDE-EE74-F2F3E937CDDA}"/>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8" descr="Picture 7.png">
            <a:extLst>
              <a:ext uri="{FF2B5EF4-FFF2-40B4-BE49-F238E27FC236}">
                <a16:creationId xmlns:a16="http://schemas.microsoft.com/office/drawing/2014/main" id="{4FD3CB12-B5E9-212D-913B-830304C16E12}"/>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3D21A1C2-B348-74A6-AC3A-7951F8C4BE31}"/>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948C10B7-5468-EFBE-5EDA-3204ED29F0D1}"/>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6C250DE4-0D99-4307-A832-A6C261B39731}"/>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a:extLst>
              <a:ext uri="{FF2B5EF4-FFF2-40B4-BE49-F238E27FC236}">
                <a16:creationId xmlns:a16="http://schemas.microsoft.com/office/drawing/2014/main" id="{7605CD6A-4600-30C3-FD93-DC2816140AF3}"/>
              </a:ext>
            </a:extLst>
          </p:cNvPr>
          <p:cNvSpPr txBox="1"/>
          <p:nvPr userDrawn="1"/>
        </p:nvSpPr>
        <p:spPr>
          <a:xfrm>
            <a:off x="6858000" y="762000"/>
            <a:ext cx="2209800" cy="554038"/>
          </a:xfrm>
          <a:prstGeom prst="rect">
            <a:avLst/>
          </a:prstGeom>
          <a:noFill/>
        </p:spPr>
        <p:txBody>
          <a:bodyPr>
            <a:spAutoFit/>
          </a:bodyPr>
          <a:lstStyle/>
          <a:p>
            <a:pPr algn="ctr" fontAlgn="auto">
              <a:spcBef>
                <a:spcPts val="0"/>
              </a:spcBef>
              <a:spcAft>
                <a:spcPts val="0"/>
              </a:spcAft>
              <a:defRPr/>
            </a:pPr>
            <a:r>
              <a:rPr lang="en-US" sz="2900" b="1" spc="-150">
                <a:solidFill>
                  <a:schemeClr val="bg1"/>
                </a:solidFill>
                <a:latin typeface="Arial"/>
                <a:cs typeface="Arial"/>
              </a:rPr>
              <a:t>BITS</a:t>
            </a:r>
            <a:r>
              <a:rPr lang="en-US" sz="2900" spc="-150">
                <a:solidFill>
                  <a:schemeClr val="bg1"/>
                </a:solidFill>
                <a:latin typeface="Arial"/>
                <a:cs typeface="Arial"/>
              </a:rPr>
              <a:t> Pilani</a:t>
            </a:r>
          </a:p>
        </p:txBody>
      </p:sp>
      <p:sp>
        <p:nvSpPr>
          <p:cNvPr id="9" name="TextBox 8">
            <a:extLst>
              <a:ext uri="{FF2B5EF4-FFF2-40B4-BE49-F238E27FC236}">
                <a16:creationId xmlns:a16="http://schemas.microsoft.com/office/drawing/2014/main" id="{D9D1CC23-D1B8-9693-AB79-93050AA22354}"/>
              </a:ext>
            </a:extLst>
          </p:cNvPr>
          <p:cNvSpPr txBox="1"/>
          <p:nvPr userDrawn="1"/>
        </p:nvSpPr>
        <p:spPr>
          <a:xfrm>
            <a:off x="7086600" y="1171575"/>
            <a:ext cx="1905000" cy="276225"/>
          </a:xfrm>
          <a:prstGeom prst="rect">
            <a:avLst/>
          </a:prstGeom>
          <a:noFill/>
        </p:spPr>
        <p:txBody>
          <a:bodyPr>
            <a:spAutoFit/>
          </a:bodyPr>
          <a:lstStyle/>
          <a:p>
            <a:pPr fontAlgn="auto">
              <a:spcBef>
                <a:spcPts val="0"/>
              </a:spcBef>
              <a:spcAft>
                <a:spcPts val="0"/>
              </a:spcAft>
              <a:defRPr/>
            </a:pPr>
            <a:r>
              <a:rPr lang="en-US" sz="120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111280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6856AF-1087-9B15-A4BE-B9886D38C4C5}"/>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grpSp>
        <p:nvGrpSpPr>
          <p:cNvPr id="4" name="Group 11">
            <a:extLst>
              <a:ext uri="{FF2B5EF4-FFF2-40B4-BE49-F238E27FC236}">
                <a16:creationId xmlns:a16="http://schemas.microsoft.com/office/drawing/2014/main" id="{03627E4A-07E2-D101-C4A7-F32B64FEA84E}"/>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082828E4-A50F-538C-E82C-660170B05633}"/>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D3BDA8BC-62B9-44EB-ABFF-EEFB9FADD958}"/>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BE5B9EC9-297D-DA88-45BD-C0611AC6A4A4}"/>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CB919D6B-5EA8-3C6B-F12A-58BEBF3193E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2A264C18-CA35-96C7-93FD-AC904BABF409}"/>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8A7429E1-45F2-E636-B971-705782E5028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13BBFFF8-BA3F-54E1-39B4-BAA7CE1AE46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16FF4411-44D4-CC4E-9BBA-C1ABF6F424F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22">
            <a:extLst>
              <a:ext uri="{FF2B5EF4-FFF2-40B4-BE49-F238E27FC236}">
                <a16:creationId xmlns:a16="http://schemas.microsoft.com/office/drawing/2014/main" id="{52D4E24D-F6F5-FCD6-16DB-909BB5C5C7A0}"/>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50AF5065-FA2D-9A6F-A05C-8018259FDAA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16:creationId xmlns:a16="http://schemas.microsoft.com/office/drawing/2014/main" id="{11EE3B8A-CF49-1C1D-F802-34D5BF8AD94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a:extLst>
                <a:ext uri="{FF2B5EF4-FFF2-40B4-BE49-F238E27FC236}">
                  <a16:creationId xmlns:a16="http://schemas.microsoft.com/office/drawing/2014/main" id="{C4D8208C-D2D1-156C-F8F8-3DDC9A84BE4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081392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E806D8AA-A4F7-9DC5-E38B-9718DBED7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F4915667-19C5-767A-7A64-4FE3CF027E57}"/>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3371E504-4450-9FC5-7047-6DA9A8C3E9C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3160324C-1C2C-A2FE-074C-8160053BD90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67B8CDC5-858A-D195-3175-AF7CFA06D6C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28">
            <a:extLst>
              <a:ext uri="{FF2B5EF4-FFF2-40B4-BE49-F238E27FC236}">
                <a16:creationId xmlns:a16="http://schemas.microsoft.com/office/drawing/2014/main" id="{FE7771F7-6CCC-798E-6D3F-F93D236B3912}"/>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F2C6EB9C-D373-5B16-07FE-86B1BF5EB29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3956B68B-63C5-D2EA-8EB9-0BD8CD1A3D7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3AB5AD38-00AF-64F2-766A-27717D6E31A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3" name="TextBox 12">
            <a:extLst>
              <a:ext uri="{FF2B5EF4-FFF2-40B4-BE49-F238E27FC236}">
                <a16:creationId xmlns:a16="http://schemas.microsoft.com/office/drawing/2014/main" id="{28E63482-45C8-7C48-2DA9-0831A17FF6A5}"/>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4242773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FDEBBF9A-52C5-33E8-FF1A-D5FD2F0F172B}"/>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E3E8AC44-EF7A-F4FD-88F8-FF0228C657C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4ACCCD8-779C-9E53-426D-14FD368EB2C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23DB78E2-A4FA-F1F8-A00E-60C2E39E73A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1" name="Group 15">
            <a:extLst>
              <a:ext uri="{FF2B5EF4-FFF2-40B4-BE49-F238E27FC236}">
                <a16:creationId xmlns:a16="http://schemas.microsoft.com/office/drawing/2014/main" id="{7CD474F8-1AD8-E4D8-FA8C-96A52AF01C59}"/>
              </a:ext>
            </a:extLst>
          </p:cNvPr>
          <p:cNvGrpSpPr>
            <a:grpSpLocks/>
          </p:cNvGrpSpPr>
          <p:nvPr userDrawn="1"/>
        </p:nvGrpSpPr>
        <p:grpSpPr bwMode="auto">
          <a:xfrm>
            <a:off x="2133600" y="6553200"/>
            <a:ext cx="7010400" cy="46038"/>
            <a:chOff x="1905000" y="6553200"/>
            <a:chExt cx="7010400" cy="45719"/>
          </a:xfrm>
        </p:grpSpPr>
        <p:sp>
          <p:nvSpPr>
            <p:cNvPr id="12" name="Rectangle 11">
              <a:extLst>
                <a:ext uri="{FF2B5EF4-FFF2-40B4-BE49-F238E27FC236}">
                  <a16:creationId xmlns:a16="http://schemas.microsoft.com/office/drawing/2014/main" id="{3152C3A6-14FA-5358-C783-34B2A749BDF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12047FAB-BA34-CA53-313F-C953D6F809B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a:extLst>
                <a:ext uri="{FF2B5EF4-FFF2-40B4-BE49-F238E27FC236}">
                  <a16:creationId xmlns:a16="http://schemas.microsoft.com/office/drawing/2014/main" id="{BBC06E80-B5BC-BC36-F56D-D45F172DEF7C}"/>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5" name="Picture 14" descr="Picture 7.png">
            <a:extLst>
              <a:ext uri="{FF2B5EF4-FFF2-40B4-BE49-F238E27FC236}">
                <a16:creationId xmlns:a16="http://schemas.microsoft.com/office/drawing/2014/main" id="{368576C1-91F3-2B58-DDB9-7C016B275234}"/>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E1FD8CC1-E9C6-3CAB-76ED-1A33503B0B2D}"/>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146795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3A7CB10D-23CE-26FC-14BB-F70FA9E1E8AD}"/>
              </a:ext>
            </a:extLst>
          </p:cNvPr>
          <p:cNvGrpSpPr>
            <a:grpSpLocks/>
          </p:cNvGrpSpPr>
          <p:nvPr userDrawn="1"/>
        </p:nvGrpSpPr>
        <p:grpSpPr bwMode="auto">
          <a:xfrm>
            <a:off x="0" y="1295400"/>
            <a:ext cx="7010400" cy="46038"/>
            <a:chOff x="1905000" y="6553200"/>
            <a:chExt cx="7010400" cy="45719"/>
          </a:xfrm>
        </p:grpSpPr>
        <p:sp>
          <p:nvSpPr>
            <p:cNvPr id="3" name="Rectangle 2">
              <a:extLst>
                <a:ext uri="{FF2B5EF4-FFF2-40B4-BE49-F238E27FC236}">
                  <a16:creationId xmlns:a16="http://schemas.microsoft.com/office/drawing/2014/main" id="{E5C9296F-115E-5118-F328-A5D62C7A98B5}"/>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a:extLst>
                <a:ext uri="{FF2B5EF4-FFF2-40B4-BE49-F238E27FC236}">
                  <a16:creationId xmlns:a16="http://schemas.microsoft.com/office/drawing/2014/main" id="{172336CC-B798-A489-4CE5-26DDF4E0FDB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381C17D4-4C47-13CF-F07A-3D9E11BF9F9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7" name="Group 10">
            <a:extLst>
              <a:ext uri="{FF2B5EF4-FFF2-40B4-BE49-F238E27FC236}">
                <a16:creationId xmlns:a16="http://schemas.microsoft.com/office/drawing/2014/main" id="{55E8B376-4DCA-801B-BABD-EDF7BC477EAD}"/>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3E749E57-7E10-ACC4-6E91-3B9DBF7376B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6614C9DD-A0DE-BD30-9DE4-6E263A769AA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F1150CA1-6FD7-7DA7-8728-702D1CD0C36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06A62B0E-353D-6BD2-6654-F7492CB0542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1FE84AAB-C1D8-4370-DFFC-78BAB4746CAD}"/>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3847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379F94D7-A096-D062-CEC3-BBDF828471C4}"/>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0339D049-1842-86B5-C174-4F3CDF2CE60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7FC03C8A-C468-93FE-ACAB-CFCF110DE7F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4FD74C29-9357-8701-7C6F-C64F116466B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13">
            <a:extLst>
              <a:ext uri="{FF2B5EF4-FFF2-40B4-BE49-F238E27FC236}">
                <a16:creationId xmlns:a16="http://schemas.microsoft.com/office/drawing/2014/main" id="{4682C91E-58E8-CF5E-E7BA-5694FC8186B8}"/>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9CD3D8A0-D465-DE20-76D2-1AF248E1978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1FDBB923-2174-F148-78C6-EA3951F31A1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781C760C-12F3-9D79-9368-B4FB08A8CCA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3" name="Picture 14" descr="Picture 7.png">
            <a:extLst>
              <a:ext uri="{FF2B5EF4-FFF2-40B4-BE49-F238E27FC236}">
                <a16:creationId xmlns:a16="http://schemas.microsoft.com/office/drawing/2014/main" id="{E744E304-1BA8-AC73-74B3-3B4A3CD229F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A43C17D1-6E4B-88FB-98ED-415EC7941F58}"/>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177026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7459D358-C113-7B0D-D3CC-3D2FFFE3BBEB}"/>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262545B6-A41A-339F-27B5-BF0238F7723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EFD03EFE-51FF-F36F-2CDE-D4B8F7BBEA5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FF735286-3709-3A3B-4227-AD36F6CD91D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a:extLst>
              <a:ext uri="{FF2B5EF4-FFF2-40B4-BE49-F238E27FC236}">
                <a16:creationId xmlns:a16="http://schemas.microsoft.com/office/drawing/2014/main" id="{6DFB6B2E-640C-4E45-712C-B4C8A7852C2B}"/>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34810816-39FB-65DE-7658-4B5FB421FC1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32318DE4-A8FA-1683-8E29-A48D0114D9A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8581A78C-C1DE-F684-760D-E469C3FA6BD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BFB42378-A419-29ED-2A3F-D3932EE9434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CE16F55A-AE12-314C-0510-8380604A7AF2}"/>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1448461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C02D107C-2FB5-F0AF-B207-52F1CB4573ED}"/>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17655ACB-5AFA-F377-09FE-FD2B413B531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F25A5FE0-0D9F-690B-2AC7-59B1793189D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E7EBBE11-1C2D-D2BA-7CAE-99EE8FB0DD9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7" name="Group 24">
            <a:extLst>
              <a:ext uri="{FF2B5EF4-FFF2-40B4-BE49-F238E27FC236}">
                <a16:creationId xmlns:a16="http://schemas.microsoft.com/office/drawing/2014/main" id="{D1AA1244-7D8E-DA5A-07C9-6BC2E560D6D9}"/>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3BFC5291-5BA2-F1EC-D8D9-6548D05B617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38B9E997-5780-DD56-EF99-E3EFF59ACB9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D68E7138-2C67-055E-E554-B49AB64B70C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77500DB4-7714-571F-CEF1-33B8A46E5BD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1EDA9BEF-8FF8-2D8D-F6FE-62B3EB4E722B}"/>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12491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 name="Rectangle"/>
          <p:cNvSpPr/>
          <p:nvPr/>
        </p:nvSpPr>
        <p:spPr>
          <a:xfrm>
            <a:off x="0" y="3352800"/>
            <a:ext cx="8686800" cy="2743200"/>
          </a:xfrm>
          <a:prstGeom prst="rect">
            <a:avLst/>
          </a:prstGeom>
          <a:solidFill>
            <a:srgbClr val="101141"/>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7" name="Rectangle"/>
          <p:cNvSpPr/>
          <p:nvPr/>
        </p:nvSpPr>
        <p:spPr>
          <a:xfrm>
            <a:off x="2895600" y="609600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8" name="Rectangle"/>
          <p:cNvSpPr/>
          <p:nvPr/>
        </p:nvSpPr>
        <p:spPr>
          <a:xfrm>
            <a:off x="0" y="609600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9" name="Rectangle"/>
          <p:cNvSpPr/>
          <p:nvPr/>
        </p:nvSpPr>
        <p:spPr>
          <a:xfrm>
            <a:off x="5791200" y="609600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pic>
        <p:nvPicPr>
          <p:cNvPr id="40" name="BITS_university_logo_whitevert.png" descr="BITS_university_logo_whitevert.png"/>
          <p:cNvPicPr>
            <a:picLocks noChangeAspect="1"/>
          </p:cNvPicPr>
          <p:nvPr/>
        </p:nvPicPr>
        <p:blipFill>
          <a:blip r:embed="rId3"/>
          <a:srcRect t="1" b="28591"/>
          <a:stretch>
            <a:fillRect/>
          </a:stretch>
        </p:blipFill>
        <p:spPr>
          <a:xfrm>
            <a:off x="76200" y="3352800"/>
            <a:ext cx="2057400" cy="1979613"/>
          </a:xfrm>
          <a:prstGeom prst="rect">
            <a:avLst/>
          </a:prstGeom>
          <a:ln w="12700">
            <a:miter lim="400000"/>
          </a:ln>
        </p:spPr>
      </p:pic>
      <p:sp>
        <p:nvSpPr>
          <p:cNvPr id="41" name="BITS Pilani"/>
          <p:cNvSpPr txBox="1"/>
          <p:nvPr/>
        </p:nvSpPr>
        <p:spPr>
          <a:xfrm>
            <a:off x="-30481" y="5257800"/>
            <a:ext cx="2118362" cy="53860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42" name="Pilani Campus"/>
          <p:cNvSpPr txBox="1"/>
          <p:nvPr/>
        </p:nvSpPr>
        <p:spPr>
          <a:xfrm>
            <a:off x="198120" y="5667375"/>
            <a:ext cx="18135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105D8FE3-521B-20EB-9D6F-0E717562BFC3}"/>
              </a:ext>
            </a:extLst>
          </p:cNvPr>
          <p:cNvGrpSpPr>
            <a:grpSpLocks/>
          </p:cNvGrpSpPr>
          <p:nvPr userDrawn="1"/>
        </p:nvGrpSpPr>
        <p:grpSpPr bwMode="auto">
          <a:xfrm rot="5400000">
            <a:off x="5006182" y="2567781"/>
            <a:ext cx="5181600" cy="46037"/>
            <a:chOff x="1905000" y="6553200"/>
            <a:chExt cx="7010400" cy="45719"/>
          </a:xfrm>
        </p:grpSpPr>
        <p:sp>
          <p:nvSpPr>
            <p:cNvPr id="4" name="Rectangle 3">
              <a:extLst>
                <a:ext uri="{FF2B5EF4-FFF2-40B4-BE49-F238E27FC236}">
                  <a16:creationId xmlns:a16="http://schemas.microsoft.com/office/drawing/2014/main" id="{63392563-904A-5F96-96A3-1CD56E316DDC}"/>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805264CD-0BA3-F52E-252C-4B023460E891}"/>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DC7B3B1E-F6BB-2836-7B0A-E1ACC29924D0}"/>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8" name="Picture 10" descr="Picture 7.png">
            <a:extLst>
              <a:ext uri="{FF2B5EF4-FFF2-40B4-BE49-F238E27FC236}">
                <a16:creationId xmlns:a16="http://schemas.microsoft.com/office/drawing/2014/main" id="{F6FBABB5-265A-1D64-1FA7-2D52383FC5F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1F755E86-E2E9-74D7-A06E-C844E9D4310E}"/>
              </a:ext>
            </a:extLst>
          </p:cNvPr>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a:solidFill>
                  <a:srgbClr val="101141"/>
                </a:solidFill>
                <a:latin typeface="Arial"/>
                <a:cs typeface="Arial"/>
              </a:rPr>
              <a:t>BITS </a:t>
            </a:r>
            <a:r>
              <a:rPr lang="en-US" sz="90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3623409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21_Defaul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590594786"/>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 name="Rectangle"/>
          <p:cNvSpPr/>
          <p:nvPr/>
        </p:nvSpPr>
        <p:spPr>
          <a:xfrm>
            <a:off x="0" y="3352800"/>
            <a:ext cx="8686800" cy="2743200"/>
          </a:xfrm>
          <a:prstGeom prst="rect">
            <a:avLst/>
          </a:prstGeom>
          <a:solidFill>
            <a:srgbClr val="101141"/>
          </a:solidFill>
          <a:ln w="12700">
            <a:miter lim="400000"/>
          </a:ln>
        </p:spPr>
        <p:txBody>
          <a:bodyPr lIns="45719" rIns="45719" anchor="ctr"/>
          <a:lstStyle/>
          <a:p>
            <a:pPr>
              <a:defRPr>
                <a:solidFill>
                  <a:srgbClr val="FFFFFF"/>
                </a:solidFill>
                <a:latin typeface="+mj-lt"/>
                <a:ea typeface="+mj-ea"/>
                <a:cs typeface="+mj-cs"/>
                <a:sym typeface="Calibri"/>
              </a:defRPr>
            </a:pPr>
            <a:endParaRPr/>
          </a:p>
        </p:txBody>
      </p:sp>
      <p:sp>
        <p:nvSpPr>
          <p:cNvPr id="21" name="Rectangle"/>
          <p:cNvSpPr/>
          <p:nvPr/>
        </p:nvSpPr>
        <p:spPr>
          <a:xfrm>
            <a:off x="2895600" y="609600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2" name="Rectangle"/>
          <p:cNvSpPr/>
          <p:nvPr/>
        </p:nvSpPr>
        <p:spPr>
          <a:xfrm>
            <a:off x="0" y="609600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3" name="Rectangle"/>
          <p:cNvSpPr/>
          <p:nvPr/>
        </p:nvSpPr>
        <p:spPr>
          <a:xfrm>
            <a:off x="5791200" y="609600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pic>
        <p:nvPicPr>
          <p:cNvPr id="24" name="BITS_university_logo_whitevert.png" descr="BITS_university_logo_whitevert.png"/>
          <p:cNvPicPr>
            <a:picLocks noChangeAspect="1"/>
          </p:cNvPicPr>
          <p:nvPr/>
        </p:nvPicPr>
        <p:blipFill>
          <a:blip r:embed="rId3"/>
          <a:srcRect t="1" b="28591"/>
          <a:stretch>
            <a:fillRect/>
          </a:stretch>
        </p:blipFill>
        <p:spPr>
          <a:xfrm>
            <a:off x="76200" y="3352800"/>
            <a:ext cx="2057400" cy="1979613"/>
          </a:xfrm>
          <a:prstGeom prst="rect">
            <a:avLst/>
          </a:prstGeom>
          <a:ln w="12700">
            <a:miter lim="400000"/>
          </a:ln>
        </p:spPr>
      </p:pic>
      <p:sp>
        <p:nvSpPr>
          <p:cNvPr id="25" name="BITS Pilani"/>
          <p:cNvSpPr txBox="1"/>
          <p:nvPr/>
        </p:nvSpPr>
        <p:spPr>
          <a:xfrm>
            <a:off x="-30481" y="5257800"/>
            <a:ext cx="2118362" cy="53860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26" name="Pilani Campus"/>
          <p:cNvSpPr txBox="1"/>
          <p:nvPr/>
        </p:nvSpPr>
        <p:spPr>
          <a:xfrm>
            <a:off x="198120" y="5667375"/>
            <a:ext cx="18135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27" name="Title Text"/>
          <p:cNvSpPr txBox="1">
            <a:spLocks noGrp="1"/>
          </p:cNvSpPr>
          <p:nvPr>
            <p:ph type="title"/>
          </p:nvPr>
        </p:nvSpPr>
        <p:spPr>
          <a:prstGeom prst="rect">
            <a:avLst/>
          </a:prstGeom>
        </p:spPr>
        <p:txBody>
          <a:bodyPr/>
          <a:lstStyle/>
          <a:p>
            <a:r>
              <a:t>Title Text</a:t>
            </a:r>
          </a:p>
        </p:txBody>
      </p:sp>
      <p:sp>
        <p:nvSpPr>
          <p:cNvPr id="2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526544476"/>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1_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 name="Rectangle"/>
          <p:cNvSpPr/>
          <p:nvPr/>
        </p:nvSpPr>
        <p:spPr>
          <a:xfrm>
            <a:off x="0" y="3352800"/>
            <a:ext cx="8686800" cy="2743200"/>
          </a:xfrm>
          <a:prstGeom prst="rect">
            <a:avLst/>
          </a:prstGeom>
          <a:solidFill>
            <a:srgbClr val="101141"/>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7" name="Rectangle"/>
          <p:cNvSpPr/>
          <p:nvPr/>
        </p:nvSpPr>
        <p:spPr>
          <a:xfrm>
            <a:off x="2895600" y="609600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8" name="Rectangle"/>
          <p:cNvSpPr/>
          <p:nvPr/>
        </p:nvSpPr>
        <p:spPr>
          <a:xfrm>
            <a:off x="0" y="609600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9" name="Rectangle"/>
          <p:cNvSpPr/>
          <p:nvPr/>
        </p:nvSpPr>
        <p:spPr>
          <a:xfrm>
            <a:off x="5791200" y="609600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pic>
        <p:nvPicPr>
          <p:cNvPr id="40" name="BITS_university_logo_whitevert.png" descr="BITS_university_logo_whitevert.png"/>
          <p:cNvPicPr>
            <a:picLocks noChangeAspect="1"/>
          </p:cNvPicPr>
          <p:nvPr/>
        </p:nvPicPr>
        <p:blipFill>
          <a:blip r:embed="rId3"/>
          <a:srcRect t="1" b="28591"/>
          <a:stretch>
            <a:fillRect/>
          </a:stretch>
        </p:blipFill>
        <p:spPr>
          <a:xfrm>
            <a:off x="76200" y="3352800"/>
            <a:ext cx="2057400" cy="1979613"/>
          </a:xfrm>
          <a:prstGeom prst="rect">
            <a:avLst/>
          </a:prstGeom>
          <a:ln w="12700">
            <a:miter lim="400000"/>
          </a:ln>
        </p:spPr>
      </p:pic>
      <p:sp>
        <p:nvSpPr>
          <p:cNvPr id="41" name="BITS Pilani"/>
          <p:cNvSpPr txBox="1"/>
          <p:nvPr/>
        </p:nvSpPr>
        <p:spPr>
          <a:xfrm>
            <a:off x="-30481" y="5257800"/>
            <a:ext cx="2118362" cy="53860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42" name="Pilani Campus"/>
          <p:cNvSpPr txBox="1"/>
          <p:nvPr/>
        </p:nvSpPr>
        <p:spPr>
          <a:xfrm>
            <a:off x="198120" y="5667375"/>
            <a:ext cx="18135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149064793"/>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2_Default">
    <p:spTree>
      <p:nvGrpSpPr>
        <p:cNvPr id="1" name=""/>
        <p:cNvGrpSpPr/>
        <p:nvPr/>
      </p:nvGrpSpPr>
      <p:grpSpPr>
        <a:xfrm>
          <a:off x="0" y="0"/>
          <a:ext cx="0" cy="0"/>
          <a:chOff x="0" y="0"/>
          <a:chExt cx="0" cy="0"/>
        </a:xfrm>
      </p:grpSpPr>
      <p:pic>
        <p:nvPicPr>
          <p:cNvPr id="50"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51" name="Rectangle"/>
          <p:cNvSpPr/>
          <p:nvPr/>
        </p:nvSpPr>
        <p:spPr>
          <a:xfrm>
            <a:off x="-1" y="4281487"/>
            <a:ext cx="9144002" cy="2576513"/>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9" rIns="45719" anchor="ctr"/>
          <a:lstStyle/>
          <a:p>
            <a:pPr algn="ctr">
              <a:defRPr>
                <a:solidFill>
                  <a:srgbClr val="FFFFFF"/>
                </a:solidFill>
                <a:latin typeface="+mj-lt"/>
                <a:ea typeface="+mj-ea"/>
                <a:cs typeface="+mj-cs"/>
                <a:sym typeface="Calibri"/>
              </a:defRPr>
            </a:pPr>
            <a:endParaRPr/>
          </a:p>
        </p:txBody>
      </p:sp>
      <p:pic>
        <p:nvPicPr>
          <p:cNvPr id="52" name="Picture 7.png" descr="Picture 7.png"/>
          <p:cNvPicPr>
            <a:picLocks noChangeAspect="1"/>
          </p:cNvPicPr>
          <p:nvPr/>
        </p:nvPicPr>
        <p:blipFill>
          <a:blip r:embed="rId3"/>
          <a:srcRect l="1922" b="5336"/>
          <a:stretch>
            <a:fillRect/>
          </a:stretch>
        </p:blipFill>
        <p:spPr>
          <a:xfrm>
            <a:off x="6629399" y="-1"/>
            <a:ext cx="2193926" cy="692151"/>
          </a:xfrm>
          <a:prstGeom prst="rect">
            <a:avLst/>
          </a:prstGeom>
          <a:ln w="12700">
            <a:miter lim="400000"/>
          </a:ln>
        </p:spPr>
      </p:pic>
      <p:sp>
        <p:nvSpPr>
          <p:cNvPr id="53" name="Rectangle"/>
          <p:cNvSpPr/>
          <p:nvPr/>
        </p:nvSpPr>
        <p:spPr>
          <a:xfrm>
            <a:off x="2882900" y="677545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54" name="Rectangle"/>
          <p:cNvSpPr/>
          <p:nvPr/>
        </p:nvSpPr>
        <p:spPr>
          <a:xfrm>
            <a:off x="-12700" y="677545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55" name="Rectangle"/>
          <p:cNvSpPr/>
          <p:nvPr/>
        </p:nvSpPr>
        <p:spPr>
          <a:xfrm>
            <a:off x="5778500" y="677545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56" name="BITS Pilani"/>
          <p:cNvSpPr txBox="1"/>
          <p:nvPr/>
        </p:nvSpPr>
        <p:spPr>
          <a:xfrm>
            <a:off x="6903719" y="762000"/>
            <a:ext cx="2118361" cy="53860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57" name="Pilani Campus"/>
          <p:cNvSpPr txBox="1"/>
          <p:nvPr/>
        </p:nvSpPr>
        <p:spPr>
          <a:xfrm>
            <a:off x="7132319" y="1171575"/>
            <a:ext cx="18135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881595377"/>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3_Default">
    <p:spTree>
      <p:nvGrpSpPr>
        <p:cNvPr id="1" name=""/>
        <p:cNvGrpSpPr/>
        <p:nvPr/>
      </p:nvGrpSpPr>
      <p:grpSpPr>
        <a:xfrm>
          <a:off x="0" y="0"/>
          <a:ext cx="0" cy="0"/>
          <a:chOff x="0" y="0"/>
          <a:chExt cx="0" cy="0"/>
        </a:xfrm>
      </p:grpSpPr>
      <p:sp>
        <p:nvSpPr>
          <p:cNvPr id="65"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69" name="Group"/>
          <p:cNvGrpSpPr/>
          <p:nvPr/>
        </p:nvGrpSpPr>
        <p:grpSpPr>
          <a:xfrm>
            <a:off x="2084387" y="6550025"/>
            <a:ext cx="7059613" cy="49213"/>
            <a:chOff x="0" y="0"/>
            <a:chExt cx="7059612" cy="49212"/>
          </a:xfrm>
        </p:grpSpPr>
        <p:sp>
          <p:nvSpPr>
            <p:cNvPr id="66"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67"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68"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7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74" name="Group"/>
          <p:cNvGrpSpPr/>
          <p:nvPr/>
        </p:nvGrpSpPr>
        <p:grpSpPr>
          <a:xfrm>
            <a:off x="2133599" y="6553199"/>
            <a:ext cx="7010401" cy="46039"/>
            <a:chOff x="0" y="0"/>
            <a:chExt cx="7010400" cy="46037"/>
          </a:xfrm>
        </p:grpSpPr>
        <p:sp>
          <p:nvSpPr>
            <p:cNvPr id="7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78" name="Group"/>
          <p:cNvGrpSpPr/>
          <p:nvPr/>
        </p:nvGrpSpPr>
        <p:grpSpPr>
          <a:xfrm>
            <a:off x="-1" y="1295399"/>
            <a:ext cx="7010401" cy="46039"/>
            <a:chOff x="0" y="0"/>
            <a:chExt cx="7010400" cy="46037"/>
          </a:xfrm>
        </p:grpSpPr>
        <p:sp>
          <p:nvSpPr>
            <p:cNvPr id="7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7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545587276"/>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4_Default">
    <p:spTree>
      <p:nvGrpSpPr>
        <p:cNvPr id="1" name=""/>
        <p:cNvGrpSpPr/>
        <p:nvPr/>
      </p:nvGrpSpPr>
      <p:grpSpPr>
        <a:xfrm>
          <a:off x="0" y="0"/>
          <a:ext cx="0" cy="0"/>
          <a:chOff x="0" y="0"/>
          <a:chExt cx="0" cy="0"/>
        </a:xfrm>
      </p:grpSpPr>
      <p:pic>
        <p:nvPicPr>
          <p:cNvPr id="86"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90" name="Group"/>
          <p:cNvGrpSpPr/>
          <p:nvPr/>
        </p:nvGrpSpPr>
        <p:grpSpPr>
          <a:xfrm>
            <a:off x="-1" y="1295399"/>
            <a:ext cx="7010401" cy="46039"/>
            <a:chOff x="0" y="0"/>
            <a:chExt cx="7010400" cy="46037"/>
          </a:xfrm>
        </p:grpSpPr>
        <p:sp>
          <p:nvSpPr>
            <p:cNvPr id="8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8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8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94" name="Group"/>
          <p:cNvGrpSpPr/>
          <p:nvPr/>
        </p:nvGrpSpPr>
        <p:grpSpPr>
          <a:xfrm>
            <a:off x="2133599" y="6553199"/>
            <a:ext cx="7010401" cy="46039"/>
            <a:chOff x="0" y="0"/>
            <a:chExt cx="7010400" cy="46037"/>
          </a:xfrm>
        </p:grpSpPr>
        <p:sp>
          <p:nvSpPr>
            <p:cNvPr id="9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9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9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95"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96" name="Title Text"/>
          <p:cNvSpPr txBox="1">
            <a:spLocks noGrp="1"/>
          </p:cNvSpPr>
          <p:nvPr>
            <p:ph type="title"/>
          </p:nvPr>
        </p:nvSpPr>
        <p:spPr>
          <a:prstGeom prst="rect">
            <a:avLst/>
          </a:prstGeom>
        </p:spPr>
        <p:txBody>
          <a:bodyPr/>
          <a:lstStyle/>
          <a:p>
            <a:r>
              <a:t>Title Text</a:t>
            </a:r>
          </a:p>
        </p:txBody>
      </p:sp>
      <p:sp>
        <p:nvSpPr>
          <p:cNvPr id="9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509087418"/>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5_Default">
    <p:spTree>
      <p:nvGrpSpPr>
        <p:cNvPr id="1" name=""/>
        <p:cNvGrpSpPr/>
        <p:nvPr/>
      </p:nvGrpSpPr>
      <p:grpSpPr>
        <a:xfrm>
          <a:off x="0" y="0"/>
          <a:ext cx="0" cy="0"/>
          <a:chOff x="0" y="0"/>
          <a:chExt cx="0" cy="0"/>
        </a:xfrm>
      </p:grpSpPr>
      <p:grpSp>
        <p:nvGrpSpPr>
          <p:cNvPr id="108" name="Group"/>
          <p:cNvGrpSpPr/>
          <p:nvPr/>
        </p:nvGrpSpPr>
        <p:grpSpPr>
          <a:xfrm>
            <a:off x="-1" y="1295399"/>
            <a:ext cx="7010401" cy="46039"/>
            <a:chOff x="0" y="0"/>
            <a:chExt cx="7010400" cy="46037"/>
          </a:xfrm>
        </p:grpSpPr>
        <p:sp>
          <p:nvSpPr>
            <p:cNvPr id="10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0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0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12" name="Group"/>
          <p:cNvGrpSpPr/>
          <p:nvPr/>
        </p:nvGrpSpPr>
        <p:grpSpPr>
          <a:xfrm>
            <a:off x="2133599" y="6553199"/>
            <a:ext cx="7010401" cy="46039"/>
            <a:chOff x="0" y="0"/>
            <a:chExt cx="7010400" cy="46037"/>
          </a:xfrm>
        </p:grpSpPr>
        <p:sp>
          <p:nvSpPr>
            <p:cNvPr id="109"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10"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11"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13"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14" name="BITS Pilani, Deemed to be University under Section 3 of UGC Act, 1956"/>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Deemed to be University under Section 3 of UGC Act, 1956</a:t>
            </a:r>
          </a:p>
        </p:txBody>
      </p:sp>
      <p:sp>
        <p:nvSpPr>
          <p:cNvPr id="115" name="Title Text"/>
          <p:cNvSpPr txBox="1">
            <a:spLocks noGrp="1"/>
          </p:cNvSpPr>
          <p:nvPr>
            <p:ph type="title"/>
          </p:nvPr>
        </p:nvSpPr>
        <p:spPr>
          <a:prstGeom prst="rect">
            <a:avLst/>
          </a:prstGeom>
        </p:spPr>
        <p:txBody>
          <a:bodyPr/>
          <a:lstStyle/>
          <a:p>
            <a:r>
              <a:t>Title Text</a:t>
            </a:r>
          </a:p>
        </p:txBody>
      </p:sp>
      <p:sp>
        <p:nvSpPr>
          <p:cNvPr id="1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783799018"/>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6_Default">
    <p:spTree>
      <p:nvGrpSpPr>
        <p:cNvPr id="1" name=""/>
        <p:cNvGrpSpPr/>
        <p:nvPr/>
      </p:nvGrpSpPr>
      <p:grpSpPr>
        <a:xfrm>
          <a:off x="0" y="0"/>
          <a:ext cx="0" cy="0"/>
          <a:chOff x="0" y="0"/>
          <a:chExt cx="0" cy="0"/>
        </a:xfrm>
      </p:grpSpPr>
      <p:grpSp>
        <p:nvGrpSpPr>
          <p:cNvPr id="127" name="Group"/>
          <p:cNvGrpSpPr/>
          <p:nvPr/>
        </p:nvGrpSpPr>
        <p:grpSpPr>
          <a:xfrm>
            <a:off x="-1" y="1295399"/>
            <a:ext cx="7010401" cy="46039"/>
            <a:chOff x="0" y="0"/>
            <a:chExt cx="7010400" cy="46037"/>
          </a:xfrm>
        </p:grpSpPr>
        <p:sp>
          <p:nvSpPr>
            <p:cNvPr id="124"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25"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26"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31" name="Group"/>
          <p:cNvGrpSpPr/>
          <p:nvPr/>
        </p:nvGrpSpPr>
        <p:grpSpPr>
          <a:xfrm>
            <a:off x="2133599" y="6553199"/>
            <a:ext cx="7010401" cy="46039"/>
            <a:chOff x="0" y="0"/>
            <a:chExt cx="7010400" cy="46037"/>
          </a:xfrm>
        </p:grpSpPr>
        <p:sp>
          <p:nvSpPr>
            <p:cNvPr id="128"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29"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30"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32"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33" name="BITS Pilani, Deemed to be University under Section 3 of UGC Act, 1956"/>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Deemed to be University under Section 3 of UGC Act, 1956</a:t>
            </a:r>
          </a:p>
        </p:txBody>
      </p:sp>
      <p:sp>
        <p:nvSpPr>
          <p:cNvPr id="134" name="Title Text"/>
          <p:cNvSpPr txBox="1">
            <a:spLocks noGrp="1"/>
          </p:cNvSpPr>
          <p:nvPr>
            <p:ph type="title"/>
          </p:nvPr>
        </p:nvSpPr>
        <p:spPr>
          <a:prstGeom prst="rect">
            <a:avLst/>
          </a:prstGeom>
        </p:spPr>
        <p:txBody>
          <a:bodyPr/>
          <a:lstStyle/>
          <a:p>
            <a:r>
              <a:t>Title Text</a:t>
            </a:r>
          </a:p>
        </p:txBody>
      </p:sp>
      <p:sp>
        <p:nvSpPr>
          <p:cNvPr id="13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560303222"/>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7_Default">
    <p:spTree>
      <p:nvGrpSpPr>
        <p:cNvPr id="1" name=""/>
        <p:cNvGrpSpPr/>
        <p:nvPr/>
      </p:nvGrpSpPr>
      <p:grpSpPr>
        <a:xfrm>
          <a:off x="0" y="0"/>
          <a:ext cx="0" cy="0"/>
          <a:chOff x="0" y="0"/>
          <a:chExt cx="0" cy="0"/>
        </a:xfrm>
      </p:grpSpPr>
      <p:grpSp>
        <p:nvGrpSpPr>
          <p:cNvPr id="146" name="Group"/>
          <p:cNvGrpSpPr/>
          <p:nvPr/>
        </p:nvGrpSpPr>
        <p:grpSpPr>
          <a:xfrm>
            <a:off x="-1" y="1295399"/>
            <a:ext cx="7010401" cy="46039"/>
            <a:chOff x="0" y="0"/>
            <a:chExt cx="7010400" cy="46037"/>
          </a:xfrm>
        </p:grpSpPr>
        <p:sp>
          <p:nvSpPr>
            <p:cNvPr id="14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50" name="Group"/>
          <p:cNvGrpSpPr/>
          <p:nvPr/>
        </p:nvGrpSpPr>
        <p:grpSpPr>
          <a:xfrm>
            <a:off x="2133599" y="6553199"/>
            <a:ext cx="7010401" cy="46039"/>
            <a:chOff x="0" y="0"/>
            <a:chExt cx="7010400" cy="46037"/>
          </a:xfrm>
        </p:grpSpPr>
        <p:sp>
          <p:nvSpPr>
            <p:cNvPr id="14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51"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52"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53" name="Title Text"/>
          <p:cNvSpPr txBox="1">
            <a:spLocks noGrp="1"/>
          </p:cNvSpPr>
          <p:nvPr>
            <p:ph type="title"/>
          </p:nvPr>
        </p:nvSpPr>
        <p:spPr>
          <a:prstGeom prst="rect">
            <a:avLst/>
          </a:prstGeom>
        </p:spPr>
        <p:txBody>
          <a:bodyPr/>
          <a:lstStyle/>
          <a:p>
            <a:r>
              <a:t>Title Text</a:t>
            </a:r>
          </a:p>
        </p:txBody>
      </p:sp>
      <p:sp>
        <p:nvSpPr>
          <p:cNvPr id="15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97390661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50"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51" name="Rectangle"/>
          <p:cNvSpPr/>
          <p:nvPr/>
        </p:nvSpPr>
        <p:spPr>
          <a:xfrm>
            <a:off x="-1" y="4281487"/>
            <a:ext cx="9144002" cy="2576513"/>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9" rIns="45719" anchor="ctr"/>
          <a:lstStyle/>
          <a:p>
            <a:pPr algn="ctr">
              <a:defRPr>
                <a:solidFill>
                  <a:srgbClr val="FFFFFF"/>
                </a:solidFill>
                <a:latin typeface="+mj-lt"/>
                <a:ea typeface="+mj-ea"/>
                <a:cs typeface="+mj-cs"/>
                <a:sym typeface="Calibri"/>
              </a:defRPr>
            </a:pPr>
            <a:endParaRPr/>
          </a:p>
        </p:txBody>
      </p:sp>
      <p:pic>
        <p:nvPicPr>
          <p:cNvPr id="52" name="Picture 7.png" descr="Picture 7.png"/>
          <p:cNvPicPr>
            <a:picLocks noChangeAspect="1"/>
          </p:cNvPicPr>
          <p:nvPr/>
        </p:nvPicPr>
        <p:blipFill>
          <a:blip r:embed="rId3"/>
          <a:srcRect l="1922" b="5336"/>
          <a:stretch>
            <a:fillRect/>
          </a:stretch>
        </p:blipFill>
        <p:spPr>
          <a:xfrm>
            <a:off x="6629399" y="-1"/>
            <a:ext cx="2193926" cy="692151"/>
          </a:xfrm>
          <a:prstGeom prst="rect">
            <a:avLst/>
          </a:prstGeom>
          <a:ln w="12700">
            <a:miter lim="400000"/>
          </a:ln>
        </p:spPr>
      </p:pic>
      <p:sp>
        <p:nvSpPr>
          <p:cNvPr id="53" name="Rectangle"/>
          <p:cNvSpPr/>
          <p:nvPr/>
        </p:nvSpPr>
        <p:spPr>
          <a:xfrm>
            <a:off x="2882900" y="677545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54" name="Rectangle"/>
          <p:cNvSpPr/>
          <p:nvPr/>
        </p:nvSpPr>
        <p:spPr>
          <a:xfrm>
            <a:off x="-12700" y="677545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55" name="Rectangle"/>
          <p:cNvSpPr/>
          <p:nvPr/>
        </p:nvSpPr>
        <p:spPr>
          <a:xfrm>
            <a:off x="5778500" y="677545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56" name="BITS Pilani"/>
          <p:cNvSpPr txBox="1"/>
          <p:nvPr/>
        </p:nvSpPr>
        <p:spPr>
          <a:xfrm>
            <a:off x="6903719" y="762000"/>
            <a:ext cx="2118361" cy="53860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57" name="Pilani Campus"/>
          <p:cNvSpPr txBox="1"/>
          <p:nvPr/>
        </p:nvSpPr>
        <p:spPr>
          <a:xfrm>
            <a:off x="7132319" y="1171575"/>
            <a:ext cx="18135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8_Default">
    <p:spTree>
      <p:nvGrpSpPr>
        <p:cNvPr id="1" name=""/>
        <p:cNvGrpSpPr/>
        <p:nvPr/>
      </p:nvGrpSpPr>
      <p:grpSpPr>
        <a:xfrm>
          <a:off x="0" y="0"/>
          <a:ext cx="0" cy="0"/>
          <a:chOff x="0" y="0"/>
          <a:chExt cx="0" cy="0"/>
        </a:xfrm>
      </p:grpSpPr>
      <p:grpSp>
        <p:nvGrpSpPr>
          <p:cNvPr id="165" name="Group"/>
          <p:cNvGrpSpPr/>
          <p:nvPr/>
        </p:nvGrpSpPr>
        <p:grpSpPr>
          <a:xfrm>
            <a:off x="-1" y="1295399"/>
            <a:ext cx="7010401" cy="46039"/>
            <a:chOff x="0" y="0"/>
            <a:chExt cx="7010400" cy="46037"/>
          </a:xfrm>
        </p:grpSpPr>
        <p:sp>
          <p:nvSpPr>
            <p:cNvPr id="162"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3"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4"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69" name="Group"/>
          <p:cNvGrpSpPr/>
          <p:nvPr/>
        </p:nvGrpSpPr>
        <p:grpSpPr>
          <a:xfrm>
            <a:off x="2133599" y="6553199"/>
            <a:ext cx="7010401" cy="46039"/>
            <a:chOff x="0" y="0"/>
            <a:chExt cx="7010400" cy="46037"/>
          </a:xfrm>
        </p:grpSpPr>
        <p:sp>
          <p:nvSpPr>
            <p:cNvPr id="16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7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71"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72" name="Title Text"/>
          <p:cNvSpPr txBox="1">
            <a:spLocks noGrp="1"/>
          </p:cNvSpPr>
          <p:nvPr>
            <p:ph type="title"/>
          </p:nvPr>
        </p:nvSpPr>
        <p:spPr>
          <a:prstGeom prst="rect">
            <a:avLst/>
          </a:prstGeom>
        </p:spPr>
        <p:txBody>
          <a:bodyPr/>
          <a:lstStyle/>
          <a:p>
            <a:r>
              <a:t>Title Text</a:t>
            </a:r>
          </a:p>
        </p:txBody>
      </p:sp>
      <p:sp>
        <p:nvSpPr>
          <p:cNvPr id="17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429985667"/>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9_Default">
    <p:spTree>
      <p:nvGrpSpPr>
        <p:cNvPr id="1" name=""/>
        <p:cNvGrpSpPr/>
        <p:nvPr/>
      </p:nvGrpSpPr>
      <p:grpSpPr>
        <a:xfrm>
          <a:off x="0" y="0"/>
          <a:ext cx="0" cy="0"/>
          <a:chOff x="0" y="0"/>
          <a:chExt cx="0" cy="0"/>
        </a:xfrm>
      </p:grpSpPr>
      <p:grpSp>
        <p:nvGrpSpPr>
          <p:cNvPr id="184" name="Group"/>
          <p:cNvGrpSpPr/>
          <p:nvPr/>
        </p:nvGrpSpPr>
        <p:grpSpPr>
          <a:xfrm>
            <a:off x="-1" y="1295399"/>
            <a:ext cx="7010401" cy="46039"/>
            <a:chOff x="0" y="0"/>
            <a:chExt cx="7010400" cy="46037"/>
          </a:xfrm>
        </p:grpSpPr>
        <p:sp>
          <p:nvSpPr>
            <p:cNvPr id="18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88" name="Group"/>
          <p:cNvGrpSpPr/>
          <p:nvPr/>
        </p:nvGrpSpPr>
        <p:grpSpPr>
          <a:xfrm>
            <a:off x="2133599" y="6553199"/>
            <a:ext cx="7010401" cy="46039"/>
            <a:chOff x="0" y="0"/>
            <a:chExt cx="7010400" cy="46037"/>
          </a:xfrm>
        </p:grpSpPr>
        <p:sp>
          <p:nvSpPr>
            <p:cNvPr id="18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89"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90"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91" name="Title Text"/>
          <p:cNvSpPr txBox="1">
            <a:spLocks noGrp="1"/>
          </p:cNvSpPr>
          <p:nvPr>
            <p:ph type="title"/>
          </p:nvPr>
        </p:nvSpPr>
        <p:spPr>
          <a:prstGeom prst="rect">
            <a:avLst/>
          </a:prstGeom>
        </p:spPr>
        <p:txBody>
          <a:bodyPr/>
          <a:lstStyle/>
          <a:p>
            <a:r>
              <a:t>Title Text</a:t>
            </a:r>
          </a:p>
        </p:txBody>
      </p:sp>
      <p:sp>
        <p:nvSpPr>
          <p:cNvPr id="19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662691525"/>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10_Default">
    <p:spTree>
      <p:nvGrpSpPr>
        <p:cNvPr id="1" name=""/>
        <p:cNvGrpSpPr/>
        <p:nvPr/>
      </p:nvGrpSpPr>
      <p:grpSpPr>
        <a:xfrm>
          <a:off x="0" y="0"/>
          <a:ext cx="0" cy="0"/>
          <a:chOff x="0" y="0"/>
          <a:chExt cx="0" cy="0"/>
        </a:xfrm>
      </p:grpSpPr>
      <p:grpSp>
        <p:nvGrpSpPr>
          <p:cNvPr id="203" name="Group"/>
          <p:cNvGrpSpPr/>
          <p:nvPr/>
        </p:nvGrpSpPr>
        <p:grpSpPr>
          <a:xfrm>
            <a:off x="7573962" y="0"/>
            <a:ext cx="46039" cy="5181601"/>
            <a:chOff x="0" y="0"/>
            <a:chExt cx="46037" cy="5181600"/>
          </a:xfrm>
        </p:grpSpPr>
        <p:sp>
          <p:nvSpPr>
            <p:cNvPr id="200" name="Rectangle"/>
            <p:cNvSpPr/>
            <p:nvPr/>
          </p:nvSpPr>
          <p:spPr>
            <a:xfrm rot="5400000">
              <a:off x="-837407" y="2583656"/>
              <a:ext cx="1720851"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01" name="Rectangle"/>
            <p:cNvSpPr/>
            <p:nvPr/>
          </p:nvSpPr>
          <p:spPr>
            <a:xfrm rot="5400000">
              <a:off x="-850107" y="850106"/>
              <a:ext cx="1746251" cy="46038"/>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02" name="Rectangle"/>
            <p:cNvSpPr/>
            <p:nvPr/>
          </p:nvSpPr>
          <p:spPr>
            <a:xfrm rot="5400000">
              <a:off x="-837407" y="4298156"/>
              <a:ext cx="1720851" cy="46038"/>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204" name="Picture 7.png" descr="Picture 7.png"/>
          <p:cNvPicPr>
            <a:picLocks noChangeAspect="1"/>
          </p:cNvPicPr>
          <p:nvPr/>
        </p:nvPicPr>
        <p:blipFill>
          <a:blip r:embed="rId2"/>
          <a:srcRect l="5335" t="1922"/>
          <a:stretch>
            <a:fillRect/>
          </a:stretch>
        </p:blipFill>
        <p:spPr>
          <a:xfrm>
            <a:off x="-7938" y="380999"/>
            <a:ext cx="692151" cy="2193926"/>
          </a:xfrm>
          <a:prstGeom prst="rect">
            <a:avLst/>
          </a:prstGeom>
          <a:ln w="12700">
            <a:miter lim="400000"/>
          </a:ln>
        </p:spPr>
      </p:pic>
      <p:sp>
        <p:nvSpPr>
          <p:cNvPr id="205" name="BITS Pilani, Pilani Campus"/>
          <p:cNvSpPr txBox="1"/>
          <p:nvPr/>
        </p:nvSpPr>
        <p:spPr>
          <a:xfrm rot="5400000">
            <a:off x="-2736937" y="3808884"/>
            <a:ext cx="5775961" cy="23083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900" b="1">
                <a:solidFill>
                  <a:srgbClr val="101141"/>
                </a:solidFill>
                <a:latin typeface="+mj-lt"/>
                <a:ea typeface="+mj-ea"/>
                <a:cs typeface="+mj-cs"/>
                <a:sym typeface="Calibri"/>
              </a:defRPr>
            </a:pPr>
            <a:r>
              <a:t>BITS </a:t>
            </a:r>
            <a:r>
              <a:rPr b="0"/>
              <a:t>Pilani, Pilani Campus</a:t>
            </a:r>
          </a:p>
        </p:txBody>
      </p:sp>
      <p:sp>
        <p:nvSpPr>
          <p:cNvPr id="206" name="Title Text"/>
          <p:cNvSpPr txBox="1">
            <a:spLocks noGrp="1"/>
          </p:cNvSpPr>
          <p:nvPr>
            <p:ph type="title"/>
          </p:nvPr>
        </p:nvSpPr>
        <p:spPr>
          <a:prstGeom prst="rect">
            <a:avLst/>
          </a:prstGeom>
        </p:spPr>
        <p:txBody>
          <a:bodyPr/>
          <a:lstStyle/>
          <a:p>
            <a:r>
              <a:t>Title Text</a:t>
            </a:r>
          </a:p>
        </p:txBody>
      </p:sp>
      <p:sp>
        <p:nvSpPr>
          <p:cNvPr id="20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060516513"/>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11_Default">
    <p:spTree>
      <p:nvGrpSpPr>
        <p:cNvPr id="1" name=""/>
        <p:cNvGrpSpPr/>
        <p:nvPr/>
      </p:nvGrpSpPr>
      <p:grpSpPr>
        <a:xfrm>
          <a:off x="0" y="0"/>
          <a:ext cx="0" cy="0"/>
          <a:chOff x="0" y="0"/>
          <a:chExt cx="0" cy="0"/>
        </a:xfrm>
      </p:grpSpPr>
      <p:sp>
        <p:nvSpPr>
          <p:cNvPr id="215"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219" name="Group"/>
          <p:cNvGrpSpPr/>
          <p:nvPr/>
        </p:nvGrpSpPr>
        <p:grpSpPr>
          <a:xfrm>
            <a:off x="2084387" y="6550025"/>
            <a:ext cx="7059613" cy="49213"/>
            <a:chOff x="0" y="0"/>
            <a:chExt cx="7059612" cy="49212"/>
          </a:xfrm>
        </p:grpSpPr>
        <p:sp>
          <p:nvSpPr>
            <p:cNvPr id="216"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17"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18"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22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224" name="Group"/>
          <p:cNvGrpSpPr/>
          <p:nvPr/>
        </p:nvGrpSpPr>
        <p:grpSpPr>
          <a:xfrm>
            <a:off x="2133599" y="6553199"/>
            <a:ext cx="7010401" cy="46039"/>
            <a:chOff x="0" y="0"/>
            <a:chExt cx="7010400" cy="46037"/>
          </a:xfrm>
        </p:grpSpPr>
        <p:sp>
          <p:nvSpPr>
            <p:cNvPr id="22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2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2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228" name="Group"/>
          <p:cNvGrpSpPr/>
          <p:nvPr/>
        </p:nvGrpSpPr>
        <p:grpSpPr>
          <a:xfrm>
            <a:off x="-1" y="1295399"/>
            <a:ext cx="7010401" cy="46039"/>
            <a:chOff x="0" y="0"/>
            <a:chExt cx="7010400" cy="46037"/>
          </a:xfrm>
        </p:grpSpPr>
        <p:sp>
          <p:nvSpPr>
            <p:cNvPr id="22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2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2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22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108521624"/>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12_Default">
    <p:spTree>
      <p:nvGrpSpPr>
        <p:cNvPr id="1" name=""/>
        <p:cNvGrpSpPr/>
        <p:nvPr/>
      </p:nvGrpSpPr>
      <p:grpSpPr>
        <a:xfrm>
          <a:off x="0" y="0"/>
          <a:ext cx="0" cy="0"/>
          <a:chOff x="0" y="0"/>
          <a:chExt cx="0" cy="0"/>
        </a:xfrm>
      </p:grpSpPr>
      <p:sp>
        <p:nvSpPr>
          <p:cNvPr id="236"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240" name="Group"/>
          <p:cNvGrpSpPr/>
          <p:nvPr/>
        </p:nvGrpSpPr>
        <p:grpSpPr>
          <a:xfrm>
            <a:off x="2084387" y="6550025"/>
            <a:ext cx="7059613" cy="49213"/>
            <a:chOff x="0" y="0"/>
            <a:chExt cx="7059612" cy="49212"/>
          </a:xfrm>
        </p:grpSpPr>
        <p:sp>
          <p:nvSpPr>
            <p:cNvPr id="237"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38"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39"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241"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245" name="Group"/>
          <p:cNvGrpSpPr/>
          <p:nvPr/>
        </p:nvGrpSpPr>
        <p:grpSpPr>
          <a:xfrm>
            <a:off x="2133599" y="6553199"/>
            <a:ext cx="7010401" cy="46039"/>
            <a:chOff x="0" y="0"/>
            <a:chExt cx="7010400" cy="46037"/>
          </a:xfrm>
        </p:grpSpPr>
        <p:sp>
          <p:nvSpPr>
            <p:cNvPr id="242"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43"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44"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249" name="Group"/>
          <p:cNvGrpSpPr/>
          <p:nvPr/>
        </p:nvGrpSpPr>
        <p:grpSpPr>
          <a:xfrm>
            <a:off x="-1" y="1295399"/>
            <a:ext cx="7010401" cy="46039"/>
            <a:chOff x="0" y="0"/>
            <a:chExt cx="7010400" cy="46037"/>
          </a:xfrm>
        </p:grpSpPr>
        <p:sp>
          <p:nvSpPr>
            <p:cNvPr id="24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4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4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25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49409919"/>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13_Default">
    <p:spTree>
      <p:nvGrpSpPr>
        <p:cNvPr id="1" name=""/>
        <p:cNvGrpSpPr/>
        <p:nvPr/>
      </p:nvGrpSpPr>
      <p:grpSpPr>
        <a:xfrm>
          <a:off x="0" y="0"/>
          <a:ext cx="0" cy="0"/>
          <a:chOff x="0" y="0"/>
          <a:chExt cx="0" cy="0"/>
        </a:xfrm>
      </p:grpSpPr>
      <p:sp>
        <p:nvSpPr>
          <p:cNvPr id="257"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261" name="Group"/>
          <p:cNvGrpSpPr/>
          <p:nvPr/>
        </p:nvGrpSpPr>
        <p:grpSpPr>
          <a:xfrm>
            <a:off x="2084387" y="6550025"/>
            <a:ext cx="7059613" cy="49213"/>
            <a:chOff x="0" y="0"/>
            <a:chExt cx="7059612" cy="49212"/>
          </a:xfrm>
        </p:grpSpPr>
        <p:sp>
          <p:nvSpPr>
            <p:cNvPr id="258"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59"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0"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262"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266" name="Group"/>
          <p:cNvGrpSpPr/>
          <p:nvPr/>
        </p:nvGrpSpPr>
        <p:grpSpPr>
          <a:xfrm>
            <a:off x="2133599" y="6553199"/>
            <a:ext cx="7010401" cy="46039"/>
            <a:chOff x="0" y="0"/>
            <a:chExt cx="7010400" cy="46037"/>
          </a:xfrm>
        </p:grpSpPr>
        <p:sp>
          <p:nvSpPr>
            <p:cNvPr id="26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270" name="Group"/>
          <p:cNvGrpSpPr/>
          <p:nvPr/>
        </p:nvGrpSpPr>
        <p:grpSpPr>
          <a:xfrm>
            <a:off x="-1" y="1295399"/>
            <a:ext cx="7010401" cy="46039"/>
            <a:chOff x="0" y="0"/>
            <a:chExt cx="7010400" cy="46037"/>
          </a:xfrm>
        </p:grpSpPr>
        <p:sp>
          <p:nvSpPr>
            <p:cNvPr id="26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27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295363006"/>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14_Default">
    <p:spTree>
      <p:nvGrpSpPr>
        <p:cNvPr id="1" name=""/>
        <p:cNvGrpSpPr/>
        <p:nvPr/>
      </p:nvGrpSpPr>
      <p:grpSpPr>
        <a:xfrm>
          <a:off x="0" y="0"/>
          <a:ext cx="0" cy="0"/>
          <a:chOff x="0" y="0"/>
          <a:chExt cx="0" cy="0"/>
        </a:xfrm>
      </p:grpSpPr>
      <p:pic>
        <p:nvPicPr>
          <p:cNvPr id="278"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279" name="Rectangle"/>
          <p:cNvSpPr/>
          <p:nvPr/>
        </p:nvSpPr>
        <p:spPr>
          <a:xfrm>
            <a:off x="-1" y="4281487"/>
            <a:ext cx="9144002" cy="2576513"/>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9" rIns="45719" anchor="ctr"/>
          <a:lstStyle/>
          <a:p>
            <a:pPr algn="ctr">
              <a:defRPr>
                <a:solidFill>
                  <a:srgbClr val="FFFFFF"/>
                </a:solidFill>
                <a:latin typeface="+mj-lt"/>
                <a:ea typeface="+mj-ea"/>
                <a:cs typeface="+mj-cs"/>
                <a:sym typeface="Calibri"/>
              </a:defRPr>
            </a:pPr>
            <a:endParaRPr/>
          </a:p>
        </p:txBody>
      </p:sp>
      <p:pic>
        <p:nvPicPr>
          <p:cNvPr id="280" name="Picture 7.png" descr="Picture 7.png"/>
          <p:cNvPicPr>
            <a:picLocks noChangeAspect="1"/>
          </p:cNvPicPr>
          <p:nvPr/>
        </p:nvPicPr>
        <p:blipFill>
          <a:blip r:embed="rId3"/>
          <a:srcRect l="1922" b="5336"/>
          <a:stretch>
            <a:fillRect/>
          </a:stretch>
        </p:blipFill>
        <p:spPr>
          <a:xfrm>
            <a:off x="6629399" y="-1"/>
            <a:ext cx="2193926" cy="692151"/>
          </a:xfrm>
          <a:prstGeom prst="rect">
            <a:avLst/>
          </a:prstGeom>
          <a:ln w="12700">
            <a:miter lim="400000"/>
          </a:ln>
        </p:spPr>
      </p:pic>
      <p:sp>
        <p:nvSpPr>
          <p:cNvPr id="281" name="Rectangle"/>
          <p:cNvSpPr/>
          <p:nvPr/>
        </p:nvSpPr>
        <p:spPr>
          <a:xfrm>
            <a:off x="2882900" y="677545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2" name="Rectangle"/>
          <p:cNvSpPr/>
          <p:nvPr/>
        </p:nvSpPr>
        <p:spPr>
          <a:xfrm>
            <a:off x="-12700" y="677545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3" name="Rectangle"/>
          <p:cNvSpPr/>
          <p:nvPr/>
        </p:nvSpPr>
        <p:spPr>
          <a:xfrm>
            <a:off x="5778500" y="677545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4" name="BITS Pilani"/>
          <p:cNvSpPr txBox="1"/>
          <p:nvPr/>
        </p:nvSpPr>
        <p:spPr>
          <a:xfrm>
            <a:off x="6903719" y="762000"/>
            <a:ext cx="2118361" cy="53860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285" name="Pilani Campus"/>
          <p:cNvSpPr txBox="1"/>
          <p:nvPr/>
        </p:nvSpPr>
        <p:spPr>
          <a:xfrm>
            <a:off x="7132319" y="1171575"/>
            <a:ext cx="18135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28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39424675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15_Default">
    <p:spTree>
      <p:nvGrpSpPr>
        <p:cNvPr id="1" name=""/>
        <p:cNvGrpSpPr/>
        <p:nvPr/>
      </p:nvGrpSpPr>
      <p:grpSpPr>
        <a:xfrm>
          <a:off x="0" y="0"/>
          <a:ext cx="0" cy="0"/>
          <a:chOff x="0" y="0"/>
          <a:chExt cx="0" cy="0"/>
        </a:xfrm>
      </p:grpSpPr>
      <p:sp>
        <p:nvSpPr>
          <p:cNvPr id="293"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297" name="Group"/>
          <p:cNvGrpSpPr/>
          <p:nvPr/>
        </p:nvGrpSpPr>
        <p:grpSpPr>
          <a:xfrm>
            <a:off x="2084387" y="6550025"/>
            <a:ext cx="7059613" cy="49213"/>
            <a:chOff x="0" y="0"/>
            <a:chExt cx="7059612" cy="49212"/>
          </a:xfrm>
        </p:grpSpPr>
        <p:sp>
          <p:nvSpPr>
            <p:cNvPr id="294"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5"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6"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298"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02" name="Group"/>
          <p:cNvGrpSpPr/>
          <p:nvPr/>
        </p:nvGrpSpPr>
        <p:grpSpPr>
          <a:xfrm>
            <a:off x="2133599" y="6553199"/>
            <a:ext cx="7010401" cy="46039"/>
            <a:chOff x="0" y="0"/>
            <a:chExt cx="7010400" cy="46037"/>
          </a:xfrm>
        </p:grpSpPr>
        <p:sp>
          <p:nvSpPr>
            <p:cNvPr id="299"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00"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01"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306" name="Group"/>
          <p:cNvGrpSpPr/>
          <p:nvPr/>
        </p:nvGrpSpPr>
        <p:grpSpPr>
          <a:xfrm>
            <a:off x="-1" y="1295399"/>
            <a:ext cx="7010401" cy="46039"/>
            <a:chOff x="0" y="0"/>
            <a:chExt cx="7010400" cy="46037"/>
          </a:xfrm>
        </p:grpSpPr>
        <p:sp>
          <p:nvSpPr>
            <p:cNvPr id="30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0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0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30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719867602"/>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16_Default">
    <p:spTree>
      <p:nvGrpSpPr>
        <p:cNvPr id="1" name=""/>
        <p:cNvGrpSpPr/>
        <p:nvPr/>
      </p:nvGrpSpPr>
      <p:grpSpPr>
        <a:xfrm>
          <a:off x="0" y="0"/>
          <a:ext cx="0" cy="0"/>
          <a:chOff x="0" y="0"/>
          <a:chExt cx="0" cy="0"/>
        </a:xfrm>
      </p:grpSpPr>
      <p:sp>
        <p:nvSpPr>
          <p:cNvPr id="314"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318" name="Group"/>
          <p:cNvGrpSpPr/>
          <p:nvPr/>
        </p:nvGrpSpPr>
        <p:grpSpPr>
          <a:xfrm>
            <a:off x="2084387" y="6550025"/>
            <a:ext cx="7059613" cy="49213"/>
            <a:chOff x="0" y="0"/>
            <a:chExt cx="7059612" cy="49212"/>
          </a:xfrm>
        </p:grpSpPr>
        <p:sp>
          <p:nvSpPr>
            <p:cNvPr id="315"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16"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17"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319"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23" name="Group"/>
          <p:cNvGrpSpPr/>
          <p:nvPr/>
        </p:nvGrpSpPr>
        <p:grpSpPr>
          <a:xfrm>
            <a:off x="2133599" y="6553199"/>
            <a:ext cx="7010401" cy="46039"/>
            <a:chOff x="0" y="0"/>
            <a:chExt cx="7010400" cy="46037"/>
          </a:xfrm>
        </p:grpSpPr>
        <p:sp>
          <p:nvSpPr>
            <p:cNvPr id="320"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21"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22"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327" name="Group"/>
          <p:cNvGrpSpPr/>
          <p:nvPr/>
        </p:nvGrpSpPr>
        <p:grpSpPr>
          <a:xfrm>
            <a:off x="-1" y="1295399"/>
            <a:ext cx="7010401" cy="46039"/>
            <a:chOff x="0" y="0"/>
            <a:chExt cx="7010400" cy="46037"/>
          </a:xfrm>
        </p:grpSpPr>
        <p:sp>
          <p:nvSpPr>
            <p:cNvPr id="324"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25"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26"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32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582185583"/>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17_Default">
    <p:spTree>
      <p:nvGrpSpPr>
        <p:cNvPr id="1" name=""/>
        <p:cNvGrpSpPr/>
        <p:nvPr/>
      </p:nvGrpSpPr>
      <p:grpSpPr>
        <a:xfrm>
          <a:off x="0" y="0"/>
          <a:ext cx="0" cy="0"/>
          <a:chOff x="0" y="0"/>
          <a:chExt cx="0" cy="0"/>
        </a:xfrm>
      </p:grpSpPr>
      <p:pic>
        <p:nvPicPr>
          <p:cNvPr id="335"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336" name="Rectangle"/>
          <p:cNvSpPr/>
          <p:nvPr/>
        </p:nvSpPr>
        <p:spPr>
          <a:xfrm>
            <a:off x="-1" y="4281487"/>
            <a:ext cx="9144002" cy="2576513"/>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9" rIns="45719" anchor="ctr"/>
          <a:lstStyle/>
          <a:p>
            <a:pPr algn="ctr">
              <a:defRPr>
                <a:solidFill>
                  <a:srgbClr val="FFFFFF"/>
                </a:solidFill>
                <a:latin typeface="+mj-lt"/>
                <a:ea typeface="+mj-ea"/>
                <a:cs typeface="+mj-cs"/>
                <a:sym typeface="Calibri"/>
              </a:defRPr>
            </a:pPr>
            <a:endParaRPr/>
          </a:p>
        </p:txBody>
      </p:sp>
      <p:pic>
        <p:nvPicPr>
          <p:cNvPr id="337" name="Picture 7.png" descr="Picture 7.png"/>
          <p:cNvPicPr>
            <a:picLocks noChangeAspect="1"/>
          </p:cNvPicPr>
          <p:nvPr/>
        </p:nvPicPr>
        <p:blipFill>
          <a:blip r:embed="rId3"/>
          <a:srcRect l="1922" b="5336"/>
          <a:stretch>
            <a:fillRect/>
          </a:stretch>
        </p:blipFill>
        <p:spPr>
          <a:xfrm>
            <a:off x="6629399" y="-1"/>
            <a:ext cx="2193926" cy="692151"/>
          </a:xfrm>
          <a:prstGeom prst="rect">
            <a:avLst/>
          </a:prstGeom>
          <a:ln w="12700">
            <a:miter lim="400000"/>
          </a:ln>
        </p:spPr>
      </p:pic>
      <p:sp>
        <p:nvSpPr>
          <p:cNvPr id="338" name="Rectangle"/>
          <p:cNvSpPr/>
          <p:nvPr/>
        </p:nvSpPr>
        <p:spPr>
          <a:xfrm>
            <a:off x="2882900" y="677545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39" name="Rectangle"/>
          <p:cNvSpPr/>
          <p:nvPr/>
        </p:nvSpPr>
        <p:spPr>
          <a:xfrm>
            <a:off x="-12700" y="677545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40" name="Rectangle"/>
          <p:cNvSpPr/>
          <p:nvPr/>
        </p:nvSpPr>
        <p:spPr>
          <a:xfrm>
            <a:off x="5778500" y="677545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41" name="BITS Pilani"/>
          <p:cNvSpPr txBox="1"/>
          <p:nvPr/>
        </p:nvSpPr>
        <p:spPr>
          <a:xfrm>
            <a:off x="6903719" y="762000"/>
            <a:ext cx="2118361" cy="53860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342" name="Pilani Campus"/>
          <p:cNvSpPr txBox="1"/>
          <p:nvPr/>
        </p:nvSpPr>
        <p:spPr>
          <a:xfrm>
            <a:off x="7132319" y="1171575"/>
            <a:ext cx="18135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3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41283896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5"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69" name="Group"/>
          <p:cNvGrpSpPr/>
          <p:nvPr/>
        </p:nvGrpSpPr>
        <p:grpSpPr>
          <a:xfrm>
            <a:off x="2084387" y="6550025"/>
            <a:ext cx="7059613" cy="49213"/>
            <a:chOff x="0" y="0"/>
            <a:chExt cx="7059612" cy="49212"/>
          </a:xfrm>
        </p:grpSpPr>
        <p:sp>
          <p:nvSpPr>
            <p:cNvPr id="66"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67"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68"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7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74" name="Group"/>
          <p:cNvGrpSpPr/>
          <p:nvPr/>
        </p:nvGrpSpPr>
        <p:grpSpPr>
          <a:xfrm>
            <a:off x="2133599" y="6553199"/>
            <a:ext cx="7010401" cy="46039"/>
            <a:chOff x="0" y="0"/>
            <a:chExt cx="7010400" cy="46037"/>
          </a:xfrm>
        </p:grpSpPr>
        <p:sp>
          <p:nvSpPr>
            <p:cNvPr id="7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78" name="Group"/>
          <p:cNvGrpSpPr/>
          <p:nvPr/>
        </p:nvGrpSpPr>
        <p:grpSpPr>
          <a:xfrm>
            <a:off x="-1" y="1295399"/>
            <a:ext cx="7010401" cy="46039"/>
            <a:chOff x="0" y="0"/>
            <a:chExt cx="7010400" cy="46037"/>
          </a:xfrm>
        </p:grpSpPr>
        <p:sp>
          <p:nvSpPr>
            <p:cNvPr id="7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7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18_Default">
    <p:spTree>
      <p:nvGrpSpPr>
        <p:cNvPr id="1" name=""/>
        <p:cNvGrpSpPr/>
        <p:nvPr/>
      </p:nvGrpSpPr>
      <p:grpSpPr>
        <a:xfrm>
          <a:off x="0" y="0"/>
          <a:ext cx="0" cy="0"/>
          <a:chOff x="0" y="0"/>
          <a:chExt cx="0" cy="0"/>
        </a:xfrm>
      </p:grpSpPr>
      <p:sp>
        <p:nvSpPr>
          <p:cNvPr id="350"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354" name="Group"/>
          <p:cNvGrpSpPr/>
          <p:nvPr/>
        </p:nvGrpSpPr>
        <p:grpSpPr>
          <a:xfrm>
            <a:off x="2084387" y="6550025"/>
            <a:ext cx="7059613" cy="49213"/>
            <a:chOff x="0" y="0"/>
            <a:chExt cx="7059612" cy="49212"/>
          </a:xfrm>
        </p:grpSpPr>
        <p:sp>
          <p:nvSpPr>
            <p:cNvPr id="351"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52"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53"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355"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59" name="Group"/>
          <p:cNvGrpSpPr/>
          <p:nvPr/>
        </p:nvGrpSpPr>
        <p:grpSpPr>
          <a:xfrm>
            <a:off x="2133599" y="6553199"/>
            <a:ext cx="7010401" cy="46039"/>
            <a:chOff x="0" y="0"/>
            <a:chExt cx="7010400" cy="46037"/>
          </a:xfrm>
        </p:grpSpPr>
        <p:sp>
          <p:nvSpPr>
            <p:cNvPr id="35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5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5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363" name="Group"/>
          <p:cNvGrpSpPr/>
          <p:nvPr/>
        </p:nvGrpSpPr>
        <p:grpSpPr>
          <a:xfrm>
            <a:off x="-1" y="1295399"/>
            <a:ext cx="7010401" cy="46039"/>
            <a:chOff x="0" y="0"/>
            <a:chExt cx="7010400" cy="46037"/>
          </a:xfrm>
        </p:grpSpPr>
        <p:sp>
          <p:nvSpPr>
            <p:cNvPr id="360"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61"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62"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36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415242330"/>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19_Default">
    <p:spTree>
      <p:nvGrpSpPr>
        <p:cNvPr id="1" name=""/>
        <p:cNvGrpSpPr/>
        <p:nvPr/>
      </p:nvGrpSpPr>
      <p:grpSpPr>
        <a:xfrm>
          <a:off x="0" y="0"/>
          <a:ext cx="0" cy="0"/>
          <a:chOff x="0" y="0"/>
          <a:chExt cx="0" cy="0"/>
        </a:xfrm>
      </p:grpSpPr>
      <p:sp>
        <p:nvSpPr>
          <p:cNvPr id="371"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375" name="Group"/>
          <p:cNvGrpSpPr/>
          <p:nvPr/>
        </p:nvGrpSpPr>
        <p:grpSpPr>
          <a:xfrm>
            <a:off x="2084387" y="6550025"/>
            <a:ext cx="7059613" cy="49213"/>
            <a:chOff x="0" y="0"/>
            <a:chExt cx="7059612" cy="49212"/>
          </a:xfrm>
        </p:grpSpPr>
        <p:sp>
          <p:nvSpPr>
            <p:cNvPr id="372"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73"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74"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376"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80" name="Group"/>
          <p:cNvGrpSpPr/>
          <p:nvPr/>
        </p:nvGrpSpPr>
        <p:grpSpPr>
          <a:xfrm>
            <a:off x="2133599" y="6553199"/>
            <a:ext cx="7010401" cy="46039"/>
            <a:chOff x="0" y="0"/>
            <a:chExt cx="7010400" cy="46037"/>
          </a:xfrm>
        </p:grpSpPr>
        <p:sp>
          <p:nvSpPr>
            <p:cNvPr id="37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7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7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384" name="Group"/>
          <p:cNvGrpSpPr/>
          <p:nvPr/>
        </p:nvGrpSpPr>
        <p:grpSpPr>
          <a:xfrm>
            <a:off x="-1" y="1295399"/>
            <a:ext cx="7010401" cy="46039"/>
            <a:chOff x="0" y="0"/>
            <a:chExt cx="7010400" cy="46037"/>
          </a:xfrm>
        </p:grpSpPr>
        <p:sp>
          <p:nvSpPr>
            <p:cNvPr id="38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8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8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38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647635127"/>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20_Default">
    <p:spTree>
      <p:nvGrpSpPr>
        <p:cNvPr id="1" name=""/>
        <p:cNvGrpSpPr/>
        <p:nvPr/>
      </p:nvGrpSpPr>
      <p:grpSpPr>
        <a:xfrm>
          <a:off x="0" y="0"/>
          <a:ext cx="0" cy="0"/>
          <a:chOff x="0" y="0"/>
          <a:chExt cx="0" cy="0"/>
        </a:xfrm>
      </p:grpSpPr>
      <p:sp>
        <p:nvSpPr>
          <p:cNvPr id="392"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396" name="Group"/>
          <p:cNvGrpSpPr/>
          <p:nvPr/>
        </p:nvGrpSpPr>
        <p:grpSpPr>
          <a:xfrm>
            <a:off x="2084387" y="6550025"/>
            <a:ext cx="7059613" cy="49213"/>
            <a:chOff x="0" y="0"/>
            <a:chExt cx="7059612" cy="49212"/>
          </a:xfrm>
        </p:grpSpPr>
        <p:sp>
          <p:nvSpPr>
            <p:cNvPr id="393"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94"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95"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397"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401" name="Group"/>
          <p:cNvGrpSpPr/>
          <p:nvPr/>
        </p:nvGrpSpPr>
        <p:grpSpPr>
          <a:xfrm>
            <a:off x="2133599" y="6553199"/>
            <a:ext cx="7010401" cy="46039"/>
            <a:chOff x="0" y="0"/>
            <a:chExt cx="7010400" cy="46037"/>
          </a:xfrm>
        </p:grpSpPr>
        <p:sp>
          <p:nvSpPr>
            <p:cNvPr id="398"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99"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400"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405" name="Group"/>
          <p:cNvGrpSpPr/>
          <p:nvPr/>
        </p:nvGrpSpPr>
        <p:grpSpPr>
          <a:xfrm>
            <a:off x="-1" y="1295399"/>
            <a:ext cx="7010401" cy="46039"/>
            <a:chOff x="0" y="0"/>
            <a:chExt cx="7010400" cy="46037"/>
          </a:xfrm>
        </p:grpSpPr>
        <p:sp>
          <p:nvSpPr>
            <p:cNvPr id="402"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403"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404"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40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92401197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08" name="Group"/>
          <p:cNvGrpSpPr/>
          <p:nvPr/>
        </p:nvGrpSpPr>
        <p:grpSpPr>
          <a:xfrm>
            <a:off x="-1" y="1295399"/>
            <a:ext cx="7010401" cy="46039"/>
            <a:chOff x="0" y="0"/>
            <a:chExt cx="7010400" cy="46037"/>
          </a:xfrm>
        </p:grpSpPr>
        <p:sp>
          <p:nvSpPr>
            <p:cNvPr id="10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0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0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12" name="Group"/>
          <p:cNvGrpSpPr/>
          <p:nvPr/>
        </p:nvGrpSpPr>
        <p:grpSpPr>
          <a:xfrm>
            <a:off x="2133599" y="6553199"/>
            <a:ext cx="7010401" cy="46039"/>
            <a:chOff x="0" y="0"/>
            <a:chExt cx="7010400" cy="46037"/>
          </a:xfrm>
        </p:grpSpPr>
        <p:sp>
          <p:nvSpPr>
            <p:cNvPr id="109"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10"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11"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13"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14" name="BITS Pilani, Deemed to be University under Section 3 of UGC Act, 1956"/>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Deemed to be University under Section 3 of UGC Act, 1956</a:t>
            </a:r>
          </a:p>
        </p:txBody>
      </p:sp>
      <p:sp>
        <p:nvSpPr>
          <p:cNvPr id="115" name="Title Text"/>
          <p:cNvSpPr txBox="1">
            <a:spLocks noGrp="1"/>
          </p:cNvSpPr>
          <p:nvPr>
            <p:ph type="title"/>
          </p:nvPr>
        </p:nvSpPr>
        <p:spPr>
          <a:prstGeom prst="rect">
            <a:avLst/>
          </a:prstGeom>
        </p:spPr>
        <p:txBody>
          <a:bodyPr/>
          <a:lstStyle/>
          <a:p>
            <a:r>
              <a:t>Title Text</a:t>
            </a:r>
          </a:p>
        </p:txBody>
      </p:sp>
      <p:sp>
        <p:nvSpPr>
          <p:cNvPr id="1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27" name="Group"/>
          <p:cNvGrpSpPr/>
          <p:nvPr/>
        </p:nvGrpSpPr>
        <p:grpSpPr>
          <a:xfrm>
            <a:off x="-1" y="1295399"/>
            <a:ext cx="7010401" cy="46039"/>
            <a:chOff x="0" y="0"/>
            <a:chExt cx="7010400" cy="46037"/>
          </a:xfrm>
        </p:grpSpPr>
        <p:sp>
          <p:nvSpPr>
            <p:cNvPr id="124"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25"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26"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31" name="Group"/>
          <p:cNvGrpSpPr/>
          <p:nvPr/>
        </p:nvGrpSpPr>
        <p:grpSpPr>
          <a:xfrm>
            <a:off x="2133599" y="6553199"/>
            <a:ext cx="7010401" cy="46039"/>
            <a:chOff x="0" y="0"/>
            <a:chExt cx="7010400" cy="46037"/>
          </a:xfrm>
        </p:grpSpPr>
        <p:sp>
          <p:nvSpPr>
            <p:cNvPr id="128"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29"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30"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32"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33" name="BITS Pilani, Deemed to be University under Section 3 of UGC Act, 1956"/>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Deemed to be University under Section 3 of UGC Act, 1956</a:t>
            </a:r>
          </a:p>
        </p:txBody>
      </p:sp>
      <p:sp>
        <p:nvSpPr>
          <p:cNvPr id="134" name="Title Text"/>
          <p:cNvSpPr txBox="1">
            <a:spLocks noGrp="1"/>
          </p:cNvSpPr>
          <p:nvPr>
            <p:ph type="title"/>
          </p:nvPr>
        </p:nvSpPr>
        <p:spPr>
          <a:prstGeom prst="rect">
            <a:avLst/>
          </a:prstGeom>
        </p:spPr>
        <p:txBody>
          <a:bodyPr/>
          <a:lstStyle/>
          <a:p>
            <a:r>
              <a:t>Title Text</a:t>
            </a:r>
          </a:p>
        </p:txBody>
      </p:sp>
      <p:sp>
        <p:nvSpPr>
          <p:cNvPr id="13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46" name="Group"/>
          <p:cNvGrpSpPr/>
          <p:nvPr/>
        </p:nvGrpSpPr>
        <p:grpSpPr>
          <a:xfrm>
            <a:off x="-1" y="1295399"/>
            <a:ext cx="7010401" cy="46039"/>
            <a:chOff x="0" y="0"/>
            <a:chExt cx="7010400" cy="46037"/>
          </a:xfrm>
        </p:grpSpPr>
        <p:sp>
          <p:nvSpPr>
            <p:cNvPr id="14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50" name="Group"/>
          <p:cNvGrpSpPr/>
          <p:nvPr/>
        </p:nvGrpSpPr>
        <p:grpSpPr>
          <a:xfrm>
            <a:off x="2133599" y="6553199"/>
            <a:ext cx="7010401" cy="46039"/>
            <a:chOff x="0" y="0"/>
            <a:chExt cx="7010400" cy="46037"/>
          </a:xfrm>
        </p:grpSpPr>
        <p:sp>
          <p:nvSpPr>
            <p:cNvPr id="14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51"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52"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53" name="Title Text"/>
          <p:cNvSpPr txBox="1">
            <a:spLocks noGrp="1"/>
          </p:cNvSpPr>
          <p:nvPr>
            <p:ph type="title"/>
          </p:nvPr>
        </p:nvSpPr>
        <p:spPr>
          <a:prstGeom prst="rect">
            <a:avLst/>
          </a:prstGeom>
        </p:spPr>
        <p:txBody>
          <a:bodyPr/>
          <a:lstStyle/>
          <a:p>
            <a:r>
              <a:t>Title Text</a:t>
            </a:r>
          </a:p>
        </p:txBody>
      </p:sp>
      <p:sp>
        <p:nvSpPr>
          <p:cNvPr id="15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65" name="Group"/>
          <p:cNvGrpSpPr/>
          <p:nvPr/>
        </p:nvGrpSpPr>
        <p:grpSpPr>
          <a:xfrm>
            <a:off x="-1" y="1295399"/>
            <a:ext cx="7010401" cy="46039"/>
            <a:chOff x="0" y="0"/>
            <a:chExt cx="7010400" cy="46037"/>
          </a:xfrm>
        </p:grpSpPr>
        <p:sp>
          <p:nvSpPr>
            <p:cNvPr id="162"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3"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4"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69" name="Group"/>
          <p:cNvGrpSpPr/>
          <p:nvPr/>
        </p:nvGrpSpPr>
        <p:grpSpPr>
          <a:xfrm>
            <a:off x="2133599" y="6553199"/>
            <a:ext cx="7010401" cy="46039"/>
            <a:chOff x="0" y="0"/>
            <a:chExt cx="7010400" cy="46037"/>
          </a:xfrm>
        </p:grpSpPr>
        <p:sp>
          <p:nvSpPr>
            <p:cNvPr id="16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7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71"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72" name="Title Text"/>
          <p:cNvSpPr txBox="1">
            <a:spLocks noGrp="1"/>
          </p:cNvSpPr>
          <p:nvPr>
            <p:ph type="title"/>
          </p:nvPr>
        </p:nvSpPr>
        <p:spPr>
          <a:prstGeom prst="rect">
            <a:avLst/>
          </a:prstGeom>
        </p:spPr>
        <p:txBody>
          <a:bodyPr/>
          <a:lstStyle/>
          <a:p>
            <a:r>
              <a:t>Title Text</a:t>
            </a:r>
          </a:p>
        </p:txBody>
      </p:sp>
      <p:sp>
        <p:nvSpPr>
          <p:cNvPr id="17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theme" Target="../theme/theme3.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98989"/>
                </a:solidFill>
                <a:latin typeface="+mj-lt"/>
                <a:ea typeface="+mj-ea"/>
                <a:cs typeface="+mj-cs"/>
                <a:sym typeface="Calibri"/>
              </a:defRPr>
            </a:lvl1pPr>
          </a:lstStyle>
          <a:p>
            <a:fld id="{86CB4B4D-7CA3-9044-876B-883B54F8677D}" type="slidenum">
              <a:rPr/>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Lst>
  <p:transition spd="med"/>
  <p:hf hdr="0" ftr="0" dt="0"/>
  <p:txStyles>
    <p:titleStyle>
      <a:lvl1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6EF7FA-01A0-EB56-7F12-B763F3CBC64C}"/>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27" name="Text Placeholder 2">
            <a:extLst>
              <a:ext uri="{FF2B5EF4-FFF2-40B4-BE49-F238E27FC236}">
                <a16:creationId xmlns:a16="http://schemas.microsoft.com/office/drawing/2014/main" id="{5D2F65D1-FBF8-C403-0C22-55F432CD8CA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5EAF6E8-4446-073A-2F7C-209994BFD20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dirty="0"/>
          </a:p>
        </p:txBody>
      </p:sp>
      <p:sp>
        <p:nvSpPr>
          <p:cNvPr id="5" name="Footer Placeholder 4">
            <a:extLst>
              <a:ext uri="{FF2B5EF4-FFF2-40B4-BE49-F238E27FC236}">
                <a16:creationId xmlns:a16="http://schemas.microsoft.com/office/drawing/2014/main" id="{6BA14CE2-3DF6-D2FF-5266-37C9A0A7D37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dirty="0"/>
          </a:p>
        </p:txBody>
      </p:sp>
      <p:sp>
        <p:nvSpPr>
          <p:cNvPr id="6" name="Slide Number Placeholder 5">
            <a:extLst>
              <a:ext uri="{FF2B5EF4-FFF2-40B4-BE49-F238E27FC236}">
                <a16:creationId xmlns:a16="http://schemas.microsoft.com/office/drawing/2014/main" id="{18B832ED-9A13-30C7-4EDC-202DEC63066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B407371-0841-2B4B-9BB1-397693A231F0}" type="slidenum">
              <a:rPr lang="en-US" altLang="en-US"/>
              <a:pPr/>
              <a:t>‹#›</a:t>
            </a:fld>
            <a:endParaRPr lang="en-US" altLang="en-US" dirty="0"/>
          </a:p>
        </p:txBody>
      </p:sp>
    </p:spTree>
    <p:extLst>
      <p:ext uri="{BB962C8B-B14F-4D97-AF65-F5344CB8AC3E}">
        <p14:creationId xmlns:p14="http://schemas.microsoft.com/office/powerpoint/2010/main" val="133546591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7"/>
            <a:ext cx="8229600" cy="11430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98989"/>
                </a:solidFill>
                <a:latin typeface="+mj-lt"/>
                <a:ea typeface="+mj-ea"/>
                <a:cs typeface="+mj-cs"/>
                <a:sym typeface="Calibri"/>
              </a:defRPr>
            </a:lvl1pPr>
          </a:lstStyle>
          <a:p>
            <a:fld id="{86CB4B4D-7CA3-9044-876B-883B54F8677D}" type="slidenum">
              <a:rPr/>
              <a:t>‹#›</a:t>
            </a:fld>
            <a:endParaRPr dirty="0"/>
          </a:p>
        </p:txBody>
      </p:sp>
    </p:spTree>
    <p:extLst>
      <p:ext uri="{BB962C8B-B14F-4D97-AF65-F5344CB8AC3E}">
        <p14:creationId xmlns:p14="http://schemas.microsoft.com/office/powerpoint/2010/main" val="1339069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p:transition spd="med"/>
  <p:hf hdr="0" ftr="0" dt="0"/>
  <p:txStyles>
    <p:titleStyle>
      <a:lvl1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nantharaman@wilp.bits-pilani.ac.in"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forms.gle/7XCdp9E7yr9ABG2r8"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www.forbes.com/sites/stevedenning/2019/08/13/understanding-the-agile-mindset/?sh=5a66a5545c17" TargetMode="External"/><Relationship Id="rId2" Type="http://schemas.openxmlformats.org/officeDocument/2006/relationships/image" Target="../media/image14.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forms.gle/3USQSAg2vKScGPZf7"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hyperlink" Target="https://www.izenbridge.com/blog/project-management-life-cycle-iterative-adaptive/" TargetMode="External"/><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hyperlink" Target="https://www.izenbridge.com/" TargetMode="External"/><Relationship Id="rId2" Type="http://schemas.openxmlformats.org/officeDocument/2006/relationships/image" Target="../media/image16.jpe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hyperlink" Target="https://www.izenbridge.com/"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www.izenbridge.com/" TargetMode="External"/><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https://www.agilebusiness.org/" TargetMode="External"/><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learning.oreilly.com/library/view/beginning-software-engineering/9781118969175/" TargetMode="External"/><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hyperlink" Target="https://learning.oreilly.com/search/?query=author%3A%22Rod%20Stephens%22&amp;sort=relevance&amp;highlight=tru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BITS Pilani presentation"/>
          <p:cNvSpPr txBox="1">
            <a:spLocks noGrp="1"/>
          </p:cNvSpPr>
          <p:nvPr>
            <p:ph type="title" idx="4294967295"/>
          </p:nvPr>
        </p:nvSpPr>
        <p:spPr>
          <a:xfrm>
            <a:off x="2514600" y="3810000"/>
            <a:ext cx="6019800" cy="1524000"/>
          </a:xfrm>
          <a:prstGeom prst="rect">
            <a:avLst/>
          </a:prstGeom>
        </p:spPr>
        <p:txBody>
          <a:bodyPr/>
          <a:lstStyle>
            <a:lvl1pPr>
              <a:lnSpc>
                <a:spcPts val="4000"/>
              </a:lnSpc>
              <a:defRPr sz="4400">
                <a:solidFill>
                  <a:srgbClr val="FFFFFF"/>
                </a:solidFill>
              </a:defRPr>
            </a:lvl1pPr>
          </a:lstStyle>
          <a:p>
            <a:r>
              <a:rPr dirty="0"/>
              <a:t>BITS </a:t>
            </a:r>
            <a:r>
              <a:rPr dirty="0" err="1"/>
              <a:t>Pilani</a:t>
            </a:r>
            <a:r>
              <a:t> presentation</a:t>
            </a:r>
          </a:p>
        </p:txBody>
      </p:sp>
      <p:sp>
        <p:nvSpPr>
          <p:cNvPr id="416" name="K.Anantharaman…"/>
          <p:cNvSpPr txBox="1">
            <a:spLocks noGrp="1"/>
          </p:cNvSpPr>
          <p:nvPr>
            <p:ph type="body" sz="quarter" idx="4294967295"/>
          </p:nvPr>
        </p:nvSpPr>
        <p:spPr>
          <a:xfrm>
            <a:off x="2514600" y="4953000"/>
            <a:ext cx="6019800" cy="990600"/>
          </a:xfrm>
          <a:prstGeom prst="rect">
            <a:avLst/>
          </a:prstGeom>
        </p:spPr>
        <p:txBody>
          <a:bodyPr anchor="b"/>
          <a:lstStyle/>
          <a:p>
            <a:pPr marL="0" indent="0" algn="r" defTabSz="896111">
              <a:lnSpc>
                <a:spcPts val="1700"/>
              </a:lnSpc>
              <a:spcBef>
                <a:spcPts val="0"/>
              </a:spcBef>
              <a:buSzTx/>
              <a:buNone/>
              <a:defRPr sz="1764">
                <a:solidFill>
                  <a:srgbClr val="FFFFFF"/>
                </a:solidFill>
              </a:defRPr>
            </a:pPr>
            <a:r>
              <a:t>K.Anantharaman</a:t>
            </a:r>
          </a:p>
          <a:p>
            <a:pPr marL="0" indent="0" algn="r" defTabSz="896111">
              <a:lnSpc>
                <a:spcPts val="1700"/>
              </a:lnSpc>
              <a:spcBef>
                <a:spcPts val="0"/>
              </a:spcBef>
              <a:buSzTx/>
              <a:buNone/>
              <a:defRPr sz="1764">
                <a:solidFill>
                  <a:srgbClr val="FFFFFF"/>
                </a:solidFill>
              </a:defRPr>
            </a:pPr>
            <a:r>
              <a:t>Faculty CS Department</a:t>
            </a:r>
          </a:p>
          <a:p>
            <a:pPr marL="0" indent="0" algn="r" defTabSz="896111">
              <a:lnSpc>
                <a:spcPts val="1700"/>
              </a:lnSpc>
              <a:spcBef>
                <a:spcPts val="0"/>
              </a:spcBef>
              <a:buSzTx/>
              <a:buNone/>
              <a:defRPr sz="1764">
                <a:solidFill>
                  <a:srgbClr val="FFFFFF"/>
                </a:solidFill>
              </a:defRPr>
            </a:pPr>
            <a:r>
              <a:rPr u="sng">
                <a:solidFill>
                  <a:srgbClr val="0000FF"/>
                </a:solidFill>
                <a:uFill>
                  <a:solidFill>
                    <a:srgbClr val="0000FF"/>
                  </a:solidFill>
                </a:uFill>
                <a:hlinkClick r:id="rId2"/>
              </a:rPr>
              <a:t>kanantharaman@wilp.bits-pilani.ac.in</a:t>
            </a:r>
          </a:p>
          <a:p>
            <a:pPr marL="0" indent="0" algn="r" defTabSz="896111">
              <a:lnSpc>
                <a:spcPts val="1700"/>
              </a:lnSpc>
              <a:spcBef>
                <a:spcPts val="0"/>
              </a:spcBef>
              <a:buSzTx/>
              <a:buNone/>
              <a:defRPr sz="1764">
                <a:solidFill>
                  <a:srgbClr val="FFFFFF"/>
                </a:solidFill>
              </a:defRPr>
            </a:pPr>
            <a:r>
              <a:t> </a:t>
            </a:r>
          </a:p>
        </p:txBody>
      </p:sp>
      <p:sp>
        <p:nvSpPr>
          <p:cNvPr id="417"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418"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419"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a:t>
            </a:fld>
            <a:endParaRPr/>
          </a:p>
        </p:txBody>
      </p:sp>
      <p:sp>
        <p:nvSpPr>
          <p:cNvPr id="420"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The project life cycle that is iterative and incremental"/>
          <p:cNvSpPr txBox="1">
            <a:spLocks noGrp="1"/>
          </p:cNvSpPr>
          <p:nvPr>
            <p:ph type="body" idx="4294967295"/>
          </p:nvPr>
        </p:nvSpPr>
        <p:spPr>
          <a:xfrm>
            <a:off x="269732" y="1462717"/>
            <a:ext cx="8229601" cy="4830764"/>
          </a:xfrm>
          <a:prstGeom prst="rect">
            <a:avLst/>
          </a:prstGeom>
        </p:spPr>
        <p:txBody>
          <a:bodyPr/>
          <a:lstStyle/>
          <a:p>
            <a:pPr>
              <a:spcBef>
                <a:spcPts val="500"/>
              </a:spcBef>
              <a:buClr>
                <a:srgbClr val="101141"/>
              </a:buClr>
              <a:buChar char="•"/>
              <a:defRPr sz="2400"/>
            </a:pPr>
            <a:r>
              <a:rPr lang="en-US" dirty="0"/>
              <a:t>The project life cycle that is </a:t>
            </a:r>
            <a:r>
              <a:rPr lang="en-US" b="1" dirty="0"/>
              <a:t>iterative and incremental</a:t>
            </a:r>
          </a:p>
        </p:txBody>
      </p:sp>
      <p:sp>
        <p:nvSpPr>
          <p:cNvPr id="481" name="Agile/Adaptive Life Cycle-Flow-based Based Agile"/>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t>Agile/Adaptive Life Cycle-Flow-based Based Agile</a:t>
            </a:r>
          </a:p>
        </p:txBody>
      </p:sp>
      <p:sp>
        <p:nvSpPr>
          <p:cNvPr id="482"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483"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484"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10</a:t>
            </a:fld>
            <a:endParaRPr/>
          </a:p>
        </p:txBody>
      </p:sp>
      <p:sp>
        <p:nvSpPr>
          <p:cNvPr id="485" name="Plan"/>
          <p:cNvSpPr txBox="1"/>
          <p:nvPr/>
        </p:nvSpPr>
        <p:spPr>
          <a:xfrm>
            <a:off x="107840" y="2269965"/>
            <a:ext cx="609601" cy="322919"/>
          </a:xfrm>
          <a:prstGeom prst="rect">
            <a:avLst/>
          </a:prstGeom>
          <a:ln>
            <a:solidFill>
              <a:schemeClr val="accent1"/>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600"/>
            </a:lvl1pPr>
          </a:lstStyle>
          <a:p>
            <a:r>
              <a:t>Plan</a:t>
            </a:r>
          </a:p>
        </p:txBody>
      </p:sp>
      <p:sp>
        <p:nvSpPr>
          <p:cNvPr id="486" name="Ref: Agile Practice Guide (ENGLISH) by Project Management Institute Published by Project Management Institute, 2017 (Agile methodologies)I"/>
          <p:cNvSpPr txBox="1"/>
          <p:nvPr/>
        </p:nvSpPr>
        <p:spPr>
          <a:xfrm>
            <a:off x="1264919" y="6170612"/>
            <a:ext cx="7604761" cy="2147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900"/>
            </a:lvl1pPr>
          </a:lstStyle>
          <a:p>
            <a:r>
              <a:t>Ref: Agile Practice Guide (ENGLISH) by Project Management Institute Published by Project Management Institute, 2017 (Agile methodologies)I</a:t>
            </a:r>
          </a:p>
        </p:txBody>
      </p:sp>
      <p:grpSp>
        <p:nvGrpSpPr>
          <p:cNvPr id="489" name="Image Gallery"/>
          <p:cNvGrpSpPr/>
          <p:nvPr/>
        </p:nvGrpSpPr>
        <p:grpSpPr>
          <a:xfrm>
            <a:off x="1012682" y="2178627"/>
            <a:ext cx="6769101" cy="3280208"/>
            <a:chOff x="0" y="0"/>
            <a:chExt cx="6769100" cy="3280206"/>
          </a:xfrm>
        </p:grpSpPr>
        <p:pic>
          <p:nvPicPr>
            <p:cNvPr id="487" name="Flow base agile.PNG" descr="Flow base agile.PNG"/>
            <p:cNvPicPr>
              <a:picLocks noChangeAspect="1"/>
            </p:cNvPicPr>
            <p:nvPr/>
          </p:nvPicPr>
          <p:blipFill>
            <a:blip r:embed="rId2"/>
            <a:srcRect l="653" r="653"/>
            <a:stretch>
              <a:fillRect/>
            </a:stretch>
          </p:blipFill>
          <p:spPr>
            <a:xfrm>
              <a:off x="0" y="0"/>
              <a:ext cx="6769100" cy="2517860"/>
            </a:xfrm>
            <a:prstGeom prst="rect">
              <a:avLst/>
            </a:prstGeom>
            <a:ln w="12700" cap="flat">
              <a:noFill/>
              <a:miter lim="400000"/>
            </a:ln>
            <a:effectLst/>
          </p:spPr>
        </p:pic>
        <p:sp>
          <p:nvSpPr>
            <p:cNvPr id="488" name="Variable Time Box :  Goals and Characteristics: Value, Multiple deliveries"/>
            <p:cNvSpPr/>
            <p:nvPr/>
          </p:nvSpPr>
          <p:spPr>
            <a:xfrm>
              <a:off x="0" y="2594059"/>
              <a:ext cx="6769100" cy="686148"/>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76200" tIns="76200" rIns="76200" bIns="76200" numCol="1" anchor="t">
              <a:noAutofit/>
            </a:bodyPr>
            <a:lstStyle/>
            <a:p>
              <a:pPr>
                <a:defRPr>
                  <a:latin typeface="+mj-lt"/>
                  <a:ea typeface="+mj-ea"/>
                  <a:cs typeface="+mj-cs"/>
                  <a:sym typeface="Calibri"/>
                </a:defRPr>
              </a:pPr>
              <a:r>
                <a:t>Variable Time Box : </a:t>
              </a:r>
              <a:br>
                <a:rPr/>
              </a:br>
              <a:r>
                <a:t>Goals and Characteristics: Value, Multiple deliveries</a:t>
              </a: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11</a:t>
            </a:fld>
            <a:endParaRPr/>
          </a:p>
        </p:txBody>
      </p:sp>
      <p:sp>
        <p:nvSpPr>
          <p:cNvPr id="492" name="Popular Early* Iterative…"/>
          <p:cNvSpPr txBox="1">
            <a:spLocks noGrp="1"/>
          </p:cNvSpPr>
          <p:nvPr>
            <p:ph type="title" idx="4294967295"/>
          </p:nvPr>
        </p:nvSpPr>
        <p:spPr>
          <a:xfrm>
            <a:off x="457200" y="21914"/>
            <a:ext cx="8229600" cy="1235271"/>
          </a:xfrm>
          <a:prstGeom prst="rect">
            <a:avLst/>
          </a:prstGeom>
        </p:spPr>
        <p:txBody>
          <a:bodyPr>
            <a:noAutofit/>
          </a:bodyPr>
          <a:lstStyle/>
          <a:p>
            <a:r>
              <a:t>Popular Early* Iterative </a:t>
            </a:r>
          </a:p>
          <a:p>
            <a:r>
              <a:t>and Agile Models</a:t>
            </a:r>
          </a:p>
        </p:txBody>
      </p:sp>
      <p:sp>
        <p:nvSpPr>
          <p:cNvPr id="493" name="Iterative…"/>
          <p:cNvSpPr txBox="1">
            <a:spLocks noGrp="1"/>
          </p:cNvSpPr>
          <p:nvPr>
            <p:ph type="body" idx="4294967295"/>
          </p:nvPr>
        </p:nvSpPr>
        <p:spPr>
          <a:xfrm>
            <a:off x="260149" y="1600200"/>
            <a:ext cx="8426651" cy="4652848"/>
          </a:xfrm>
          <a:prstGeom prst="rect">
            <a:avLst/>
          </a:prstGeom>
        </p:spPr>
        <p:txBody>
          <a:bodyPr>
            <a:noAutofit/>
          </a:bodyPr>
          <a:lstStyle/>
          <a:p>
            <a:pPr marL="342899" indent="-342899">
              <a:lnSpc>
                <a:spcPct val="180000"/>
              </a:lnSpc>
              <a:buChar char="•"/>
              <a:defRPr sz="2400"/>
            </a:pPr>
            <a:r>
              <a:t>Iterative</a:t>
            </a:r>
          </a:p>
          <a:p>
            <a:pPr marL="800099" lvl="1" indent="-342899">
              <a:lnSpc>
                <a:spcPct val="180000"/>
              </a:lnSpc>
              <a:buChar char="•"/>
              <a:defRPr sz="1800"/>
            </a:pPr>
            <a:r>
              <a:t>Spiral</a:t>
            </a:r>
          </a:p>
          <a:p>
            <a:pPr marL="800099" lvl="1" indent="-342899">
              <a:lnSpc>
                <a:spcPct val="180000"/>
              </a:lnSpc>
              <a:buChar char="•"/>
              <a:defRPr sz="1800"/>
            </a:pPr>
            <a:r>
              <a:t>RUP</a:t>
            </a:r>
          </a:p>
          <a:p>
            <a:pPr marL="342899" indent="-342899">
              <a:lnSpc>
                <a:spcPct val="180000"/>
              </a:lnSpc>
              <a:buChar char="•"/>
              <a:defRPr sz="2400"/>
            </a:pPr>
            <a:r>
              <a:t>Agile</a:t>
            </a:r>
          </a:p>
          <a:p>
            <a:pPr marL="800099" lvl="1" indent="-342899">
              <a:lnSpc>
                <a:spcPct val="180000"/>
              </a:lnSpc>
              <a:buChar char="•"/>
              <a:defRPr sz="1800"/>
            </a:pPr>
            <a:r>
              <a:t>DSDM</a:t>
            </a:r>
          </a:p>
          <a:p>
            <a:pPr marL="800099" lvl="1" indent="-342899">
              <a:lnSpc>
                <a:spcPct val="180000"/>
              </a:lnSpc>
              <a:buChar char="•"/>
              <a:defRPr sz="1800"/>
            </a:pPr>
            <a:r>
              <a:t>FDD</a:t>
            </a:r>
          </a:p>
          <a:p>
            <a:pPr marL="800099" lvl="1" indent="-342899">
              <a:lnSpc>
                <a:spcPct val="180000"/>
              </a:lnSpc>
              <a:buChar char="•"/>
              <a:defRPr sz="1800"/>
            </a:pPr>
            <a:r>
              <a:t>Crystal</a:t>
            </a:r>
          </a:p>
        </p:txBody>
      </p:sp>
      <p:sp>
        <p:nvSpPr>
          <p:cNvPr id="494" name="* Year ~2000 before"/>
          <p:cNvSpPr txBox="1"/>
          <p:nvPr/>
        </p:nvSpPr>
        <p:spPr>
          <a:xfrm>
            <a:off x="6660550" y="1481733"/>
            <a:ext cx="2131626"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5719" rIns="45719">
            <a:spAutoFit/>
          </a:bodyPr>
          <a:lstStyle/>
          <a:p>
            <a:r>
              <a:t>* Year ~2000 before</a:t>
            </a:r>
          </a:p>
        </p:txBody>
      </p:sp>
      <p:sp>
        <p:nvSpPr>
          <p:cNvPr id="495"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496"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93">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49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49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49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49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49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49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p:tmAbs val="0"/>
                                  </p:iterate>
                                  <p:childTnLst>
                                    <p:set>
                                      <p:cBhvr>
                                        <p:cTn id="32" fill="hold"/>
                                        <p:tgtEl>
                                          <p:spTgt spid="4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 grpId="0" build="p" bldLvl="5"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Q3,Q4,Q5…"/>
          <p:cNvSpPr txBox="1">
            <a:spLocks noGrp="1"/>
          </p:cNvSpPr>
          <p:nvPr>
            <p:ph type="body" idx="4294967295"/>
          </p:nvPr>
        </p:nvSpPr>
        <p:spPr>
          <a:xfrm>
            <a:off x="304800" y="1493837"/>
            <a:ext cx="8304957" cy="4768524"/>
          </a:xfrm>
          <a:prstGeom prst="rect">
            <a:avLst/>
          </a:prstGeom>
        </p:spPr>
        <p:txBody>
          <a:bodyPr/>
          <a:lstStyle/>
          <a:p>
            <a:pPr marL="243459" indent="-243459" defTabSz="649223">
              <a:spcBef>
                <a:spcPts val="400"/>
              </a:spcBef>
              <a:buSzTx/>
              <a:buNone/>
              <a:defRPr sz="1703"/>
            </a:pPr>
            <a:endParaRPr/>
          </a:p>
          <a:p>
            <a:pPr marL="243459" indent="-243459" defTabSz="649223">
              <a:spcBef>
                <a:spcPts val="400"/>
              </a:spcBef>
              <a:buSzTx/>
              <a:buNone/>
              <a:defRPr sz="1703"/>
            </a:pPr>
            <a:endParaRPr u="sng">
              <a:solidFill>
                <a:srgbClr val="0000FF"/>
              </a:solidFill>
              <a:uFill>
                <a:solidFill>
                  <a:srgbClr val="0000FF"/>
                </a:solidFill>
              </a:uFill>
              <a:hlinkClick r:id="rId2">
                <a:extLst>
                  <a:ext uri="{A12FA001-AC4F-418D-AE19-62706E023703}">
                    <ahyp:hlinkClr xmlns:ahyp="http://schemas.microsoft.com/office/drawing/2018/hyperlinkcolor" val="tx"/>
                  </a:ext>
                </a:extLst>
              </a:hlinkClick>
            </a:endParaRPr>
          </a:p>
          <a:p>
            <a:pPr defTabSz="649223">
              <a:spcBef>
                <a:spcPts val="400"/>
              </a:spcBef>
              <a:buSzTx/>
              <a:buFont typeface="Arial" panose="020B0604020202020204" pitchFamily="34" charset="0"/>
              <a:buChar char="•"/>
              <a:defRPr sz="1703"/>
            </a:pPr>
            <a:r>
              <a:rPr lang="en-US" sz="2400">
                <a:solidFill>
                  <a:schemeClr val="tx1"/>
                </a:solidFill>
                <a:uFill>
                  <a:solidFill>
                    <a:srgbClr val="0000FF"/>
                  </a:solidFill>
                </a:uFill>
                <a:hlinkClick r:id="rId2">
                  <a:extLst>
                    <a:ext uri="{A12FA001-AC4F-418D-AE19-62706E023703}">
                      <ahyp:hlinkClr xmlns:ahyp="http://schemas.microsoft.com/office/drawing/2018/hyperlinkcolor" val="tx"/>
                    </a:ext>
                  </a:extLst>
                </a:hlinkClick>
              </a:rPr>
              <a:t>Set2</a:t>
            </a:r>
            <a:endParaRPr sz="2400">
              <a:solidFill>
                <a:schemeClr val="tx1"/>
              </a:solidFill>
              <a:uFill>
                <a:solidFill>
                  <a:srgbClr val="0000FF"/>
                </a:solidFill>
              </a:uFill>
              <a:hlinkClick r:id="rId2">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a:solidFill>
                <a:srgbClr val="0000FF"/>
              </a:solidFill>
              <a:uFill>
                <a:solidFill>
                  <a:srgbClr val="0000FF"/>
                </a:solidFill>
              </a:uFill>
              <a:hlinkClick r:id="rId2">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a:solidFill>
                <a:srgbClr val="0000FF"/>
              </a:solidFill>
              <a:uFill>
                <a:solidFill>
                  <a:srgbClr val="0000FF"/>
                </a:solidFill>
              </a:uFill>
              <a:hlinkClick r:id="rId2">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a:solidFill>
                <a:srgbClr val="0000FF"/>
              </a:solidFill>
              <a:uFill>
                <a:solidFill>
                  <a:srgbClr val="0000FF"/>
                </a:solidFill>
              </a:uFill>
              <a:hlinkClick r:id="rId2">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a:solidFill>
                <a:srgbClr val="0000FF"/>
              </a:solidFill>
              <a:uFill>
                <a:solidFill>
                  <a:srgbClr val="0000FF"/>
                </a:solidFill>
              </a:uFill>
              <a:hlinkClick r:id="rId2">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a:solidFill>
                <a:srgbClr val="0000FF"/>
              </a:solidFill>
              <a:uFill>
                <a:solidFill>
                  <a:srgbClr val="0000FF"/>
                </a:solidFill>
              </a:uFill>
              <a:hlinkClick r:id="rId2">
                <a:extLst>
                  <a:ext uri="{A12FA001-AC4F-418D-AE19-62706E023703}">
                    <ahyp:hlinkClr xmlns:ahyp="http://schemas.microsoft.com/office/drawing/2018/hyperlinkcolor" val="tx"/>
                  </a:ext>
                </a:extLst>
              </a:hlinkClick>
            </a:endParaRPr>
          </a:p>
        </p:txBody>
      </p:sp>
      <p:sp>
        <p:nvSpPr>
          <p:cNvPr id="499" name="Q&amp;A"/>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t>Q&amp;A</a:t>
            </a:r>
          </a:p>
        </p:txBody>
      </p:sp>
      <p:sp>
        <p:nvSpPr>
          <p:cNvPr id="500"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501"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502"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Project Delivery Environments/Agile Suitability, other concepts"/>
          <p:cNvSpPr txBox="1">
            <a:spLocks noGrp="1"/>
          </p:cNvSpPr>
          <p:nvPr>
            <p:ph type="body" sz="half" idx="4294967295"/>
          </p:nvPr>
        </p:nvSpPr>
        <p:spPr>
          <a:xfrm>
            <a:off x="304800" y="4648200"/>
            <a:ext cx="8458200" cy="1600200"/>
          </a:xfrm>
          <a:prstGeom prst="rect">
            <a:avLst/>
          </a:prstGeom>
        </p:spPr>
        <p:txBody>
          <a:bodyPr>
            <a:normAutofit/>
          </a:bodyPr>
          <a:lstStyle>
            <a:lvl1pPr marL="0" indent="0">
              <a:lnSpc>
                <a:spcPts val="4200"/>
              </a:lnSpc>
              <a:spcBef>
                <a:spcPts val="0"/>
              </a:spcBef>
              <a:buSzTx/>
              <a:buNone/>
              <a:defRPr sz="4000" b="1"/>
            </a:lvl1pPr>
          </a:lstStyle>
          <a:p>
            <a:r>
              <a:t>Project</a:t>
            </a:r>
            <a:r>
              <a:rPr lang="en-US"/>
              <a:t> Classifications/Decision making models</a:t>
            </a:r>
            <a:endParaRPr/>
          </a:p>
        </p:txBody>
      </p:sp>
      <p:sp>
        <p:nvSpPr>
          <p:cNvPr id="505"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506"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507"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B7D5AF-C748-DE48-4FA6-59D5286760B3}"/>
              </a:ext>
            </a:extLst>
          </p:cNvPr>
          <p:cNvSpPr>
            <a:spLocks noGrp="1"/>
          </p:cNvSpPr>
          <p:nvPr>
            <p:ph type="title"/>
          </p:nvPr>
        </p:nvSpPr>
        <p:spPr/>
        <p:txBody>
          <a:bodyPr>
            <a:normAutofit/>
          </a:bodyPr>
          <a:lstStyle/>
          <a:p>
            <a:r>
              <a:rPr lang="en-US" sz="3600" dirty="0"/>
              <a:t>Decision Making Models</a:t>
            </a:r>
          </a:p>
        </p:txBody>
      </p:sp>
      <p:sp>
        <p:nvSpPr>
          <p:cNvPr id="4" name="Text Placeholder 3">
            <a:extLst>
              <a:ext uri="{FF2B5EF4-FFF2-40B4-BE49-F238E27FC236}">
                <a16:creationId xmlns:a16="http://schemas.microsoft.com/office/drawing/2014/main" id="{875EE5FF-74C1-E2EF-B429-B67B361EE9B6}"/>
              </a:ext>
            </a:extLst>
          </p:cNvPr>
          <p:cNvSpPr>
            <a:spLocks noGrp="1"/>
          </p:cNvSpPr>
          <p:nvPr>
            <p:ph type="body" idx="1"/>
          </p:nvPr>
        </p:nvSpPr>
        <p:spPr/>
        <p:txBody>
          <a:bodyPr>
            <a:normAutofit/>
          </a:bodyPr>
          <a:lstStyle/>
          <a:p>
            <a:pPr>
              <a:buFont typeface="Arial" panose="020B0604020202020204" pitchFamily="34" charset="0"/>
              <a:buChar char="•"/>
            </a:pPr>
            <a:r>
              <a:rPr lang="en-US" sz="1800" b="1"/>
              <a:t>Stacey's Complexity Model: </a:t>
            </a:r>
            <a:r>
              <a:rPr lang="en-US" sz="1800"/>
              <a:t>Organizes problems into four categories (Simple, Complicated, Complex, Chaotic) based on their level of clarity and predictability.</a:t>
            </a:r>
          </a:p>
          <a:p>
            <a:pPr>
              <a:buFont typeface="Arial" panose="020B0604020202020204" pitchFamily="34" charset="0"/>
              <a:buChar char="•"/>
            </a:pPr>
            <a:r>
              <a:rPr lang="en-US" sz="1800" b="1" err="1"/>
              <a:t>Cynefin</a:t>
            </a:r>
            <a:r>
              <a:rPr lang="en-US" sz="1800" b="1"/>
              <a:t> framework: </a:t>
            </a:r>
            <a:r>
              <a:rPr lang="en-US" sz="1800"/>
              <a:t>Helps leaders make decisions by categorizing problems into domains (Simple, Complicated, Complex, Chaotic, Disorder) based on their nature and relationships between cause and effect.</a:t>
            </a:r>
          </a:p>
          <a:p>
            <a:pPr>
              <a:buFont typeface="Arial" panose="020B0604020202020204" pitchFamily="34" charset="0"/>
              <a:buChar char="•"/>
            </a:pPr>
            <a:endParaRPr lang="en-US" sz="1800"/>
          </a:p>
          <a:p>
            <a:pPr>
              <a:buFont typeface="Arial" panose="020B0604020202020204" pitchFamily="34" charset="0"/>
              <a:buChar char="•"/>
            </a:pPr>
            <a:r>
              <a:rPr lang="en-US" sz="1800" b="1"/>
              <a:t>Use cases of these Models:</a:t>
            </a:r>
          </a:p>
          <a:p>
            <a:pPr lvl="1">
              <a:buFont typeface="Arial" panose="020B0604020202020204" pitchFamily="34" charset="0"/>
              <a:buChar char="•"/>
            </a:pPr>
            <a:r>
              <a:rPr lang="en-US" sz="1600"/>
              <a:t>Leaders can use these models to understand the nature of a problem they face and make appropriate decisions.</a:t>
            </a:r>
          </a:p>
          <a:p>
            <a:pPr lvl="1">
              <a:buFont typeface="Arial" panose="020B0604020202020204" pitchFamily="34" charset="0"/>
              <a:buChar char="•"/>
            </a:pPr>
            <a:r>
              <a:rPr lang="en-US" sz="1600"/>
              <a:t>Project managers can use the models to select the most suitable approach based on the complexity of their projects.</a:t>
            </a:r>
          </a:p>
          <a:p>
            <a:pPr lvl="1">
              <a:buFont typeface="Arial" panose="020B0604020202020204" pitchFamily="34" charset="0"/>
              <a:buChar char="•"/>
            </a:pPr>
            <a:r>
              <a:rPr lang="en-US" sz="1600"/>
              <a:t>Teams can use the frameworks to recognize when a problem is shifting from one domain to another, requiring a change in their approach.</a:t>
            </a:r>
          </a:p>
          <a:p>
            <a:pPr lvl="1">
              <a:buFont typeface="Arial" panose="020B0604020202020204" pitchFamily="34" charset="0"/>
              <a:buChar char="•"/>
            </a:pPr>
            <a:endParaRPr lang="en-US" sz="1800"/>
          </a:p>
        </p:txBody>
      </p:sp>
      <p:sp>
        <p:nvSpPr>
          <p:cNvPr id="2" name="Slide Number Placeholder 1">
            <a:extLst>
              <a:ext uri="{FF2B5EF4-FFF2-40B4-BE49-F238E27FC236}">
                <a16:creationId xmlns:a16="http://schemas.microsoft.com/office/drawing/2014/main" id="{5B34E0BB-350F-A7ED-07FA-DCC14F6A9864}"/>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204648354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Agile Suitability - Project Environment…"/>
          <p:cNvSpPr txBox="1">
            <a:spLocks noGrp="1"/>
          </p:cNvSpPr>
          <p:nvPr>
            <p:ph type="body" sz="quarter" idx="4294967295"/>
          </p:nvPr>
        </p:nvSpPr>
        <p:spPr>
          <a:xfrm>
            <a:off x="304800" y="152399"/>
            <a:ext cx="6324600" cy="1143002"/>
          </a:xfrm>
          <a:prstGeom prst="rect">
            <a:avLst/>
          </a:prstGeom>
        </p:spPr>
        <p:txBody>
          <a:bodyPr anchor="ctr"/>
          <a:lstStyle/>
          <a:p>
            <a:pPr marL="329184" indent="-658368" defTabSz="877823">
              <a:lnSpc>
                <a:spcPts val="3400"/>
              </a:lnSpc>
              <a:spcBef>
                <a:spcPts val="0"/>
              </a:spcBef>
              <a:buSzTx/>
              <a:buNone/>
              <a:defRPr sz="2688" b="1"/>
            </a:pPr>
            <a:r>
              <a:t>Agile Suitability - Project Environment</a:t>
            </a:r>
            <a:endParaRPr lang="en-US"/>
          </a:p>
          <a:p>
            <a:pPr marL="329184" indent="-658368" defTabSz="877823">
              <a:lnSpc>
                <a:spcPts val="3400"/>
              </a:lnSpc>
              <a:spcBef>
                <a:spcPts val="0"/>
              </a:spcBef>
              <a:buSzTx/>
              <a:buNone/>
              <a:defRPr sz="2688" b="1"/>
            </a:pPr>
            <a:r>
              <a:rPr lang="en-US" sz="2800"/>
              <a:t>Stacey’s Complexity Model</a:t>
            </a:r>
          </a:p>
          <a:p>
            <a:pPr marL="329184" indent="-658368" defTabSz="877823">
              <a:lnSpc>
                <a:spcPts val="3400"/>
              </a:lnSpc>
              <a:spcBef>
                <a:spcPts val="0"/>
              </a:spcBef>
              <a:buSzTx/>
              <a:buNone/>
              <a:defRPr sz="2688" b="1"/>
            </a:pPr>
            <a:endParaRPr/>
          </a:p>
        </p:txBody>
      </p:sp>
      <p:sp>
        <p:nvSpPr>
          <p:cNvPr id="510" name="Agile Software Process SE Z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t> Agile Software Process SE ZG544 S1-22-23</a:t>
            </a:r>
          </a:p>
        </p:txBody>
      </p:sp>
      <p:sp>
        <p:nvSpPr>
          <p:cNvPr id="511"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15</a:t>
            </a:fld>
            <a:endParaRPr/>
          </a:p>
        </p:txBody>
      </p:sp>
      <p:pic>
        <p:nvPicPr>
          <p:cNvPr id="512" name="image.png" descr="image.png"/>
          <p:cNvPicPr>
            <a:picLocks noChangeAspect="1"/>
          </p:cNvPicPr>
          <p:nvPr/>
        </p:nvPicPr>
        <p:blipFill>
          <a:blip r:embed="rId2"/>
          <a:stretch>
            <a:fillRect/>
          </a:stretch>
        </p:blipFill>
        <p:spPr>
          <a:xfrm>
            <a:off x="197726" y="1555424"/>
            <a:ext cx="5637590" cy="3909898"/>
          </a:xfrm>
          <a:prstGeom prst="rect">
            <a:avLst/>
          </a:prstGeom>
          <a:solidFill>
            <a:srgbClr val="FFFFFF"/>
          </a:solidFill>
          <a:ln w="41275">
            <a:solidFill>
              <a:srgbClr val="385D8A"/>
            </a:solidFill>
            <a:miter lim="400000"/>
          </a:ln>
        </p:spPr>
      </p:pic>
      <p:sp>
        <p:nvSpPr>
          <p:cNvPr id="515" name="Ref: Agile Practice Guide (ENGLISH) by Project Management Institute Published by Project Management Institute, 2017 (Agile methodologies)"/>
          <p:cNvSpPr txBox="1"/>
          <p:nvPr/>
        </p:nvSpPr>
        <p:spPr>
          <a:xfrm>
            <a:off x="426719" y="6154737"/>
            <a:ext cx="7938136" cy="2308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000"/>
            </a:lvl1pPr>
          </a:lstStyle>
          <a:p>
            <a:r>
              <a:rPr sz="900"/>
              <a:t>Ref: Agile Practice Guide (ENGLISH) by Project Management Institute Published by Project Management Institute, 2017 (Agile methodologies)</a:t>
            </a:r>
          </a:p>
        </p:txBody>
      </p:sp>
      <p:sp>
        <p:nvSpPr>
          <p:cNvPr id="516"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3" name="TextBox 2">
            <a:extLst>
              <a:ext uri="{FF2B5EF4-FFF2-40B4-BE49-F238E27FC236}">
                <a16:creationId xmlns:a16="http://schemas.microsoft.com/office/drawing/2014/main" id="{4A83C7F5-AA78-56A4-FF50-BCCF47B2392F}"/>
              </a:ext>
            </a:extLst>
          </p:cNvPr>
          <p:cNvSpPr txBox="1"/>
          <p:nvPr/>
        </p:nvSpPr>
        <p:spPr>
          <a:xfrm>
            <a:off x="5974080" y="1367871"/>
            <a:ext cx="2972194"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dirty="0">
                <a:solidFill>
                  <a:srgbClr val="374151"/>
                </a:solidFill>
                <a:effectLst/>
                <a:latin typeface="Arial" panose="020B0604020202020204" pitchFamily="34" charset="0"/>
                <a:cs typeface="Arial" panose="020B0604020202020204" pitchFamily="34" charset="0"/>
              </a:rPr>
              <a:t>Project Examples:</a:t>
            </a:r>
          </a:p>
          <a:p>
            <a:pPr algn="l">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Simple: </a:t>
            </a:r>
            <a:r>
              <a:rPr lang="en-US" sz="1600" b="0" i="0" dirty="0">
                <a:solidFill>
                  <a:srgbClr val="374151"/>
                </a:solidFill>
                <a:effectLst/>
                <a:latin typeface="Arial" panose="020B0604020202020204" pitchFamily="34" charset="0"/>
                <a:cs typeface="Arial" panose="020B0604020202020204" pitchFamily="34" charset="0"/>
              </a:rPr>
              <a:t>Setting up a new employee onboarding process with clear steps to follow.</a:t>
            </a:r>
          </a:p>
          <a:p>
            <a:pPr algn="l">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Complicated: </a:t>
            </a:r>
            <a:r>
              <a:rPr lang="en-US" sz="1600" b="0" i="0" dirty="0">
                <a:solidFill>
                  <a:srgbClr val="374151"/>
                </a:solidFill>
                <a:effectLst/>
                <a:latin typeface="Arial" panose="020B0604020202020204" pitchFamily="34" charset="0"/>
                <a:cs typeface="Arial" panose="020B0604020202020204" pitchFamily="34" charset="0"/>
              </a:rPr>
              <a:t>Building a large-scale IT infrastructure with the help of experienced IT consultants.</a:t>
            </a:r>
          </a:p>
          <a:p>
            <a:pPr algn="l">
              <a:buFont typeface="Arial" panose="020B0604020202020204" pitchFamily="34" charset="0"/>
              <a:buChar char="•"/>
            </a:pPr>
            <a:endParaRPr lang="en-US" sz="1600" b="0" i="0" dirty="0">
              <a:solidFill>
                <a:srgbClr val="37415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Complex: </a:t>
            </a:r>
            <a:r>
              <a:rPr lang="en-US" sz="1600" b="0" i="0" dirty="0">
                <a:solidFill>
                  <a:srgbClr val="374151"/>
                </a:solidFill>
                <a:effectLst/>
                <a:latin typeface="Arial" panose="020B0604020202020204" pitchFamily="34" charset="0"/>
                <a:cs typeface="Arial" panose="020B0604020202020204" pitchFamily="34" charset="0"/>
              </a:rPr>
              <a:t>Developing a new product in a rapidly changing market, requiring continuous iteration and learning.</a:t>
            </a:r>
          </a:p>
          <a:p>
            <a:pPr algn="l">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Chaotic: </a:t>
            </a:r>
            <a:r>
              <a:rPr lang="en-US" sz="1600" b="0" i="0" dirty="0">
                <a:solidFill>
                  <a:srgbClr val="374151"/>
                </a:solidFill>
                <a:effectLst/>
                <a:latin typeface="Arial" panose="020B0604020202020204" pitchFamily="34" charset="0"/>
                <a:cs typeface="Arial" panose="020B0604020202020204" pitchFamily="34" charset="0"/>
              </a:rPr>
              <a:t>Crisis management during a natural disaster or cyber-attack.</a:t>
            </a:r>
          </a:p>
          <a:p>
            <a:br>
              <a:rPr lang="en-US" dirty="0"/>
            </a:br>
            <a:endParaRPr lang="en-US"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ronounced as: kun-ev-in"/>
          <p:cNvSpPr txBox="1">
            <a:spLocks noGrp="1"/>
          </p:cNvSpPr>
          <p:nvPr>
            <p:ph type="body" idx="4294967295"/>
          </p:nvPr>
        </p:nvSpPr>
        <p:spPr>
          <a:xfrm>
            <a:off x="304800" y="1493837"/>
            <a:ext cx="8534400" cy="4857751"/>
          </a:xfrm>
          <a:prstGeom prst="rect">
            <a:avLst/>
          </a:prstGeom>
        </p:spPr>
        <p:txBody>
          <a:bodyPr/>
          <a:lstStyle>
            <a:lvl1pPr>
              <a:spcBef>
                <a:spcPts val="500"/>
              </a:spcBef>
              <a:buSzTx/>
              <a:buNone/>
              <a:defRPr sz="2400"/>
            </a:lvl1pPr>
          </a:lstStyle>
          <a:p>
            <a:r>
              <a:rPr sz="1000" dirty="0"/>
              <a:t>Pronounced as: </a:t>
            </a:r>
            <a:r>
              <a:rPr sz="1000" i="1" dirty="0" err="1"/>
              <a:t>kun</a:t>
            </a:r>
            <a:r>
              <a:rPr sz="1000" i="1" dirty="0"/>
              <a:t>-</a:t>
            </a:r>
            <a:r>
              <a:rPr sz="1000" i="1" dirty="0" err="1"/>
              <a:t>ev</a:t>
            </a:r>
            <a:r>
              <a:rPr sz="1000" i="1" dirty="0"/>
              <a:t>-in</a:t>
            </a:r>
            <a:endParaRPr lang="en-US" sz="1000" i="1" dirty="0"/>
          </a:p>
          <a:p>
            <a:endParaRPr dirty="0"/>
          </a:p>
        </p:txBody>
      </p:sp>
      <p:sp>
        <p:nvSpPr>
          <p:cNvPr id="519" name="Cynefin framework - A Leader’s Framework for Decision Making"/>
          <p:cNvSpPr txBox="1">
            <a:spLocks noGrp="1"/>
          </p:cNvSpPr>
          <p:nvPr>
            <p:ph type="title" idx="4294967295"/>
          </p:nvPr>
        </p:nvSpPr>
        <p:spPr>
          <a:xfrm>
            <a:off x="228600" y="152399"/>
            <a:ext cx="8229600" cy="1143002"/>
          </a:xfrm>
          <a:prstGeom prst="rect">
            <a:avLst/>
          </a:prstGeom>
        </p:spPr>
        <p:txBody>
          <a:bodyPr>
            <a:normAutofit fontScale="90000"/>
          </a:bodyPr>
          <a:lstStyle>
            <a:lvl1pPr>
              <a:defRPr sz="3600"/>
            </a:lvl1pPr>
          </a:lstStyle>
          <a:p>
            <a:r>
              <a:t>Cynefin framework - A Leader’s Framework for Decision Making </a:t>
            </a:r>
          </a:p>
        </p:txBody>
      </p:sp>
      <p:sp>
        <p:nvSpPr>
          <p:cNvPr id="520" name="Agile Software Process SE Z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t> Agile Software Process SE ZG544 S1-22-23</a:t>
            </a:r>
          </a:p>
        </p:txBody>
      </p:sp>
      <p:sp>
        <p:nvSpPr>
          <p:cNvPr id="521"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16</a:t>
            </a:fld>
            <a:endParaRPr/>
          </a:p>
        </p:txBody>
      </p:sp>
      <p:pic>
        <p:nvPicPr>
          <p:cNvPr id="522" name="image.png" descr="image.png"/>
          <p:cNvPicPr>
            <a:picLocks noChangeAspect="1"/>
          </p:cNvPicPr>
          <p:nvPr/>
        </p:nvPicPr>
        <p:blipFill>
          <a:blip r:embed="rId2"/>
          <a:stretch>
            <a:fillRect/>
          </a:stretch>
        </p:blipFill>
        <p:spPr>
          <a:xfrm>
            <a:off x="1981200" y="1893887"/>
            <a:ext cx="4849813" cy="4302126"/>
          </a:xfrm>
          <a:prstGeom prst="rect">
            <a:avLst/>
          </a:prstGeom>
          <a:ln w="12700">
            <a:miter lim="400000"/>
          </a:ln>
        </p:spPr>
      </p:pic>
      <p:sp>
        <p:nvSpPr>
          <p:cNvPr id="523" name="Developed in the early 2000s by David Snodown"/>
          <p:cNvSpPr txBox="1"/>
          <p:nvPr/>
        </p:nvSpPr>
        <p:spPr>
          <a:xfrm>
            <a:off x="5120639" y="1184384"/>
            <a:ext cx="4023361" cy="6463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r>
              <a:t>Developed in the early 2000s by David Snodown </a:t>
            </a:r>
          </a:p>
        </p:txBody>
      </p:sp>
      <p:sp>
        <p:nvSpPr>
          <p:cNvPr id="524" name="Good/Standard…"/>
          <p:cNvSpPr txBox="1"/>
          <p:nvPr/>
        </p:nvSpPr>
        <p:spPr>
          <a:xfrm>
            <a:off x="6064860" y="2416501"/>
            <a:ext cx="3112846" cy="123110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p>
            <a:r>
              <a:t>Good/Standard</a:t>
            </a:r>
            <a:r>
              <a:rPr lang="en-US"/>
              <a:t> </a:t>
            </a:r>
            <a:r>
              <a:t>Practice</a:t>
            </a:r>
            <a:endParaRPr lang="en-US"/>
          </a:p>
          <a:p>
            <a:r>
              <a:rPr lang="en-US" sz="1400" err="1"/>
              <a:t>Eg.</a:t>
            </a:r>
            <a:r>
              <a:rPr lang="en-US" sz="1400"/>
              <a:t> Building a customer relationship management (CRM) system with extensive customization options for different clients.</a:t>
            </a:r>
            <a:endParaRPr sz="1400"/>
          </a:p>
        </p:txBody>
      </p:sp>
      <p:sp>
        <p:nvSpPr>
          <p:cNvPr id="525" name="Best Practice"/>
          <p:cNvSpPr txBox="1"/>
          <p:nvPr/>
        </p:nvSpPr>
        <p:spPr>
          <a:xfrm>
            <a:off x="4964054" y="5766813"/>
            <a:ext cx="4213652"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5719" rIns="45719">
            <a:spAutoFit/>
          </a:bodyPr>
          <a:lstStyle/>
          <a:p>
            <a:r>
              <a:t>Best Practice</a:t>
            </a:r>
            <a:endParaRPr lang="en-US"/>
          </a:p>
          <a:p>
            <a:r>
              <a:rPr lang="en-US" sz="1400" err="1"/>
              <a:t>Eg</a:t>
            </a:r>
            <a:r>
              <a:rPr lang="en-US" sz="1400"/>
              <a:t>: Setting up a basic website for a small business, </a:t>
            </a:r>
            <a:endParaRPr sz="1400"/>
          </a:p>
        </p:txBody>
      </p:sp>
      <p:sp>
        <p:nvSpPr>
          <p:cNvPr id="526" name="Emergent"/>
          <p:cNvSpPr txBox="1"/>
          <p:nvPr/>
        </p:nvSpPr>
        <p:spPr>
          <a:xfrm>
            <a:off x="2900605" y="1843969"/>
            <a:ext cx="3206966"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5719" rIns="45719">
            <a:spAutoFit/>
          </a:bodyPr>
          <a:lstStyle/>
          <a:p>
            <a:r>
              <a:rPr dirty="0"/>
              <a:t>Emergent</a:t>
            </a:r>
            <a:endParaRPr lang="en-US" dirty="0"/>
          </a:p>
          <a:p>
            <a:r>
              <a:rPr lang="en-US" sz="1400" b="0" i="0" dirty="0" err="1">
                <a:solidFill>
                  <a:srgbClr val="374151"/>
                </a:solidFill>
                <a:effectLst/>
                <a:latin typeface="Arial" panose="020B0604020202020204" pitchFamily="34" charset="0"/>
                <a:cs typeface="Arial" panose="020B0604020202020204" pitchFamily="34" charset="0"/>
              </a:rPr>
              <a:t>Eg</a:t>
            </a:r>
            <a:r>
              <a:rPr lang="en-US" sz="1400" b="0" i="0" dirty="0">
                <a:solidFill>
                  <a:srgbClr val="374151"/>
                </a:solidFill>
                <a:effectLst/>
                <a:latin typeface="Arial" panose="020B0604020202020204" pitchFamily="34" charset="0"/>
                <a:cs typeface="Arial" panose="020B0604020202020204" pitchFamily="34" charset="0"/>
              </a:rPr>
              <a:t>: Developing an AI-powered chatbot </a:t>
            </a:r>
            <a:endParaRPr sz="1400" dirty="0">
              <a:latin typeface="Arial" panose="020B0604020202020204" pitchFamily="34" charset="0"/>
              <a:cs typeface="Arial" panose="020B0604020202020204" pitchFamily="34" charset="0"/>
            </a:endParaRPr>
          </a:p>
        </p:txBody>
      </p:sp>
      <p:sp>
        <p:nvSpPr>
          <p:cNvPr id="527" name="Novel"/>
          <p:cNvSpPr txBox="1"/>
          <p:nvPr/>
        </p:nvSpPr>
        <p:spPr>
          <a:xfrm>
            <a:off x="891777" y="4964053"/>
            <a:ext cx="3285513" cy="80021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5719" rIns="45719">
            <a:spAutoFit/>
          </a:bodyPr>
          <a:lstStyle/>
          <a:p>
            <a:pPr algn="ctr"/>
            <a:r>
              <a:t>Novel</a:t>
            </a:r>
            <a:endParaRPr lang="en-US"/>
          </a:p>
          <a:p>
            <a:r>
              <a:rPr lang="en-US" sz="1400"/>
              <a:t>Responding to a massive </a:t>
            </a:r>
          </a:p>
          <a:p>
            <a:r>
              <a:rPr lang="en-US" sz="1400"/>
              <a:t>security breach in a cloud-based service</a:t>
            </a:r>
            <a:endParaRPr sz="1400"/>
          </a:p>
        </p:txBody>
      </p:sp>
      <p:sp>
        <p:nvSpPr>
          <p:cNvPr id="528"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2" name="TextBox 1">
            <a:extLst>
              <a:ext uri="{FF2B5EF4-FFF2-40B4-BE49-F238E27FC236}">
                <a16:creationId xmlns:a16="http://schemas.microsoft.com/office/drawing/2014/main" id="{1A66FB03-24DF-560E-065B-C8890FA1B3D8}"/>
              </a:ext>
            </a:extLst>
          </p:cNvPr>
          <p:cNvSpPr txBox="1"/>
          <p:nvPr/>
        </p:nvSpPr>
        <p:spPr>
          <a:xfrm>
            <a:off x="1257300" y="3032054"/>
            <a:ext cx="1336261"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Arial"/>
                <a:ea typeface="Arial"/>
                <a:cs typeface="Arial"/>
                <a:sym typeface="Arial"/>
              </a:rPr>
              <a:t>AR Product:</a:t>
            </a:r>
          </a:p>
          <a:p>
            <a:pPr marL="0" marR="0" indent="0" algn="l" defTabSz="914400" rtl="0" fontAlgn="auto" latinLnBrk="0" hangingPunct="0">
              <a:lnSpc>
                <a:spcPct val="100000"/>
              </a:lnSpc>
              <a:spcBef>
                <a:spcPts val="0"/>
              </a:spcBef>
              <a:spcAft>
                <a:spcPts val="0"/>
              </a:spcAft>
              <a:buClrTx/>
              <a:buSzTx/>
              <a:buFontTx/>
              <a:buNone/>
              <a:tabLst/>
            </a:pPr>
            <a:r>
              <a:rPr lang="en-US" sz="1400" err="1"/>
              <a:t>Eg</a:t>
            </a:r>
            <a:r>
              <a:rPr lang="en-US" sz="1400"/>
              <a:t>: No Skills</a:t>
            </a: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cxnSp>
        <p:nvCxnSpPr>
          <p:cNvPr id="4" name="Straight Arrow Connector 3">
            <a:extLst>
              <a:ext uri="{FF2B5EF4-FFF2-40B4-BE49-F238E27FC236}">
                <a16:creationId xmlns:a16="http://schemas.microsoft.com/office/drawing/2014/main" id="{56D6D62C-D789-7733-FBF2-5A42A5A18EEB}"/>
              </a:ext>
            </a:extLst>
          </p:cNvPr>
          <p:cNvCxnSpPr/>
          <p:nvPr/>
        </p:nvCxnSpPr>
        <p:spPr>
          <a:xfrm>
            <a:off x="2324100" y="3324440"/>
            <a:ext cx="1853190" cy="537724"/>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5" name="TextBox 4">
            <a:extLst>
              <a:ext uri="{FF2B5EF4-FFF2-40B4-BE49-F238E27FC236}">
                <a16:creationId xmlns:a16="http://schemas.microsoft.com/office/drawing/2014/main" id="{32CDA18F-D0A2-76F6-FB44-96EB839A07DF}"/>
              </a:ext>
            </a:extLst>
          </p:cNvPr>
          <p:cNvSpPr txBox="1"/>
          <p:nvPr/>
        </p:nvSpPr>
        <p:spPr>
          <a:xfrm>
            <a:off x="4964054" y="5197458"/>
            <a:ext cx="1490150"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000000"/>
                </a:solidFill>
                <a:effectLst/>
                <a:uFillTx/>
                <a:latin typeface="Arial"/>
                <a:ea typeface="Arial"/>
                <a:cs typeface="Arial"/>
                <a:sym typeface="Arial"/>
              </a:rPr>
              <a:t>Cause = effect</a:t>
            </a:r>
          </a:p>
        </p:txBody>
      </p:sp>
      <p:sp>
        <p:nvSpPr>
          <p:cNvPr id="6" name="TextBox 5">
            <a:extLst>
              <a:ext uri="{FF2B5EF4-FFF2-40B4-BE49-F238E27FC236}">
                <a16:creationId xmlns:a16="http://schemas.microsoft.com/office/drawing/2014/main" id="{20903AFB-BD3E-4783-1EB3-2D0C6E4F46C7}"/>
              </a:ext>
            </a:extLst>
          </p:cNvPr>
          <p:cNvSpPr txBox="1"/>
          <p:nvPr/>
        </p:nvSpPr>
        <p:spPr>
          <a:xfrm>
            <a:off x="6187263" y="4014353"/>
            <a:ext cx="161037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000000"/>
                </a:solidFill>
                <a:effectLst/>
                <a:uFillTx/>
                <a:latin typeface="Arial"/>
                <a:ea typeface="Arial"/>
                <a:cs typeface="Arial"/>
                <a:sym typeface="Arial"/>
              </a:rPr>
              <a:t>Cause == effect</a:t>
            </a:r>
          </a:p>
        </p:txBody>
      </p:sp>
      <p:sp>
        <p:nvSpPr>
          <p:cNvPr id="7" name="TextBox 6">
            <a:extLst>
              <a:ext uri="{FF2B5EF4-FFF2-40B4-BE49-F238E27FC236}">
                <a16:creationId xmlns:a16="http://schemas.microsoft.com/office/drawing/2014/main" id="{BA42AD28-F5E4-1503-7C07-2113733F2330}"/>
              </a:ext>
            </a:extLst>
          </p:cNvPr>
          <p:cNvSpPr txBox="1"/>
          <p:nvPr/>
        </p:nvSpPr>
        <p:spPr>
          <a:xfrm>
            <a:off x="4599092" y="2546498"/>
            <a:ext cx="1483737"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000000"/>
                </a:solidFill>
                <a:effectLst/>
                <a:uFillTx/>
                <a:latin typeface="Arial"/>
                <a:ea typeface="Arial"/>
                <a:cs typeface="Arial"/>
                <a:sym typeface="Arial"/>
              </a:rPr>
              <a:t>Cause # effect</a:t>
            </a:r>
          </a:p>
        </p:txBody>
      </p:sp>
      <p:sp>
        <p:nvSpPr>
          <p:cNvPr id="8" name="TextBox 7">
            <a:extLst>
              <a:ext uri="{FF2B5EF4-FFF2-40B4-BE49-F238E27FC236}">
                <a16:creationId xmlns:a16="http://schemas.microsoft.com/office/drawing/2014/main" id="{CA855B4A-6D0E-D843-1D76-A99BD5EE1942}"/>
              </a:ext>
            </a:extLst>
          </p:cNvPr>
          <p:cNvSpPr txBox="1"/>
          <p:nvPr/>
        </p:nvSpPr>
        <p:spPr>
          <a:xfrm>
            <a:off x="1981200" y="4183629"/>
            <a:ext cx="71750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000000"/>
                </a:solidFill>
                <a:effectLst/>
                <a:uFillTx/>
                <a:latin typeface="Arial"/>
                <a:ea typeface="Arial"/>
                <a:cs typeface="Arial"/>
                <a:sym typeface="Arial"/>
              </a:rPr>
              <a:t>Chaos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17</a:t>
            </a:fld>
            <a:endParaRPr/>
          </a:p>
        </p:txBody>
      </p:sp>
      <p:sp>
        <p:nvSpPr>
          <p:cNvPr id="250" name="Agile Suitability Filter"/>
          <p:cNvSpPr txBox="1">
            <a:spLocks noGrp="1"/>
          </p:cNvSpPr>
          <p:nvPr>
            <p:ph type="title" idx="4294967295"/>
          </p:nvPr>
        </p:nvSpPr>
        <p:spPr>
          <a:xfrm>
            <a:off x="0" y="274638"/>
            <a:ext cx="8229600" cy="1143000"/>
          </a:xfrm>
          <a:prstGeom prst="rect">
            <a:avLst/>
          </a:prstGeom>
        </p:spPr>
        <p:txBody>
          <a:bodyPr>
            <a:noAutofit/>
          </a:bodyPr>
          <a:lstStyle>
            <a:lvl1pPr>
              <a:defRPr sz="3200"/>
            </a:lvl1pPr>
          </a:lstStyle>
          <a:p>
            <a:r>
              <a:t>Agile Suitability Filter</a:t>
            </a:r>
          </a:p>
        </p:txBody>
      </p:sp>
      <p:pic>
        <p:nvPicPr>
          <p:cNvPr id="251" name="Agile Suitability filter figx3-11.png" descr="Agile Suitability filter figx3-11.png"/>
          <p:cNvPicPr>
            <a:picLocks noChangeAspect="1"/>
          </p:cNvPicPr>
          <p:nvPr/>
        </p:nvPicPr>
        <p:blipFill>
          <a:blip r:embed="rId2"/>
          <a:srcRect b="2328"/>
          <a:stretch>
            <a:fillRect/>
          </a:stretch>
        </p:blipFill>
        <p:spPr>
          <a:xfrm>
            <a:off x="479345" y="1671794"/>
            <a:ext cx="4614045" cy="4593711"/>
          </a:xfrm>
          <a:prstGeom prst="rect">
            <a:avLst/>
          </a:prstGeom>
          <a:ln w="12700">
            <a:miter lim="400000"/>
          </a:ln>
        </p:spPr>
      </p:pic>
      <p:graphicFrame>
        <p:nvGraphicFramePr>
          <p:cNvPr id="252" name="Table"/>
          <p:cNvGraphicFramePr/>
          <p:nvPr>
            <p:extLst>
              <p:ext uri="{D42A27DB-BD31-4B8C-83A1-F6EECF244321}">
                <p14:modId xmlns:p14="http://schemas.microsoft.com/office/powerpoint/2010/main" val="3006726143"/>
              </p:ext>
            </p:extLst>
          </p:nvPr>
        </p:nvGraphicFramePr>
        <p:xfrm>
          <a:off x="5207000" y="2175420"/>
          <a:ext cx="3867626" cy="3157596"/>
        </p:xfrm>
        <a:graphic>
          <a:graphicData uri="http://schemas.openxmlformats.org/drawingml/2006/table">
            <a:tbl>
              <a:tblPr firstRow="1" bandRow="1">
                <a:tableStyleId>{4C3C2611-4C71-4FC5-86AE-919BDF0F9419}</a:tableStyleId>
              </a:tblPr>
              <a:tblGrid>
                <a:gridCol w="1305560">
                  <a:extLst>
                    <a:ext uri="{9D8B030D-6E8A-4147-A177-3AD203B41FA5}">
                      <a16:colId xmlns:a16="http://schemas.microsoft.com/office/drawing/2014/main" val="20000"/>
                    </a:ext>
                  </a:extLst>
                </a:gridCol>
                <a:gridCol w="2562066">
                  <a:extLst>
                    <a:ext uri="{9D8B030D-6E8A-4147-A177-3AD203B41FA5}">
                      <a16:colId xmlns:a16="http://schemas.microsoft.com/office/drawing/2014/main" val="20001"/>
                    </a:ext>
                  </a:extLst>
                </a:gridCol>
              </a:tblGrid>
              <a:tr h="198214">
                <a:tc>
                  <a:txBody>
                    <a:bodyPr/>
                    <a:lstStyle/>
                    <a:p>
                      <a:pPr algn="l">
                        <a:defRPr sz="1800" b="0">
                          <a:solidFill>
                            <a:srgbClr val="000000"/>
                          </a:solidFill>
                        </a:defRPr>
                      </a:pPr>
                      <a:r>
                        <a:rPr sz="1200" b="1" dirty="0">
                          <a:sym typeface="Arial"/>
                        </a:rPr>
                        <a:t>Attributes</a:t>
                      </a:r>
                    </a:p>
                  </a:txBody>
                  <a:tcPr marL="0" marR="0" marT="0" marB="0" horzOverflow="overflow"/>
                </a:tc>
                <a:tc>
                  <a:txBody>
                    <a:bodyPr/>
                    <a:lstStyle/>
                    <a:p>
                      <a:pPr algn="l">
                        <a:defRPr sz="1800" b="0">
                          <a:solidFill>
                            <a:srgbClr val="000000"/>
                          </a:solidFill>
                        </a:defRPr>
                      </a:pPr>
                      <a:r>
                        <a:rPr sz="1200" b="1" dirty="0">
                          <a:sym typeface="Arial"/>
                        </a:rPr>
                        <a:t>Assessment</a:t>
                      </a:r>
                      <a:r>
                        <a:rPr lang="en-US" sz="1200" b="1" dirty="0">
                          <a:sym typeface="Arial"/>
                        </a:rPr>
                        <a:t> (</a:t>
                      </a:r>
                      <a:r>
                        <a:rPr lang="en-US" sz="1200" b="1" dirty="0" err="1">
                          <a:sym typeface="Arial"/>
                        </a:rPr>
                        <a:t>wrt</a:t>
                      </a:r>
                      <a:r>
                        <a:rPr lang="en-US" sz="1200" b="1">
                          <a:sym typeface="Arial"/>
                        </a:rPr>
                        <a:t> Agile)</a:t>
                      </a:r>
                      <a:endParaRPr sz="1200" b="1" dirty="0">
                        <a:sym typeface="Arial"/>
                      </a:endParaRPr>
                    </a:p>
                  </a:txBody>
                  <a:tcPr marL="0" marR="0" marT="0" marB="0" horzOverflow="overflow"/>
                </a:tc>
                <a:extLst>
                  <a:ext uri="{0D108BD9-81ED-4DB2-BD59-A6C34878D82A}">
                    <a16:rowId xmlns:a16="http://schemas.microsoft.com/office/drawing/2014/main" val="10000"/>
                  </a:ext>
                </a:extLst>
              </a:tr>
              <a:tr h="198214">
                <a:tc>
                  <a:txBody>
                    <a:bodyPr/>
                    <a:lstStyle/>
                    <a:p>
                      <a:pPr algn="l">
                        <a:defRPr sz="1800"/>
                      </a:pPr>
                      <a:r>
                        <a:rPr sz="1200" b="1">
                          <a:sym typeface="Arial"/>
                        </a:rPr>
                        <a:t>Buy-In</a:t>
                      </a:r>
                    </a:p>
                  </a:txBody>
                  <a:tcPr marL="0" marR="0" marT="0" marB="0" horzOverflow="overflow"/>
                </a:tc>
                <a:tc>
                  <a:txBody>
                    <a:bodyPr/>
                    <a:lstStyle/>
                    <a:p>
                      <a:pPr algn="l">
                        <a:defRPr sz="1800"/>
                      </a:pPr>
                      <a:r>
                        <a:rPr sz="1200" b="1">
                          <a:sym typeface="Arial"/>
                        </a:rPr>
                        <a:t>0-Yes, 5-Partial, 10-No</a:t>
                      </a:r>
                    </a:p>
                  </a:txBody>
                  <a:tcPr marL="0" marR="0" marT="0" marB="0" horzOverflow="overflow"/>
                </a:tc>
                <a:extLst>
                  <a:ext uri="{0D108BD9-81ED-4DB2-BD59-A6C34878D82A}">
                    <a16:rowId xmlns:a16="http://schemas.microsoft.com/office/drawing/2014/main" val="10001"/>
                  </a:ext>
                </a:extLst>
              </a:tr>
              <a:tr h="198214">
                <a:tc>
                  <a:txBody>
                    <a:bodyPr/>
                    <a:lstStyle/>
                    <a:p>
                      <a:pPr algn="l">
                        <a:defRPr sz="1800"/>
                      </a:pPr>
                      <a:r>
                        <a:rPr sz="1200" b="1">
                          <a:sym typeface="Arial"/>
                        </a:rPr>
                        <a:t>Trust</a:t>
                      </a:r>
                    </a:p>
                  </a:txBody>
                  <a:tcPr marL="0" marR="0" marT="0" marB="0" horzOverflow="overflow"/>
                </a:tc>
                <a:tc>
                  <a:txBody>
                    <a:bodyPr/>
                    <a:lstStyle/>
                    <a:p>
                      <a:pPr algn="l">
                        <a:defRPr sz="1800"/>
                      </a:pPr>
                      <a:r>
                        <a:rPr sz="1200" b="1">
                          <a:sym typeface="Arial"/>
                        </a:rPr>
                        <a:t>0-Yes, 5-Probabily, 10-No</a:t>
                      </a:r>
                    </a:p>
                  </a:txBody>
                  <a:tcPr marL="0" marR="0" marT="0" marB="0" horzOverflow="overflow"/>
                </a:tc>
                <a:extLst>
                  <a:ext uri="{0D108BD9-81ED-4DB2-BD59-A6C34878D82A}">
                    <a16:rowId xmlns:a16="http://schemas.microsoft.com/office/drawing/2014/main" val="10002"/>
                  </a:ext>
                </a:extLst>
              </a:tr>
              <a:tr h="363314">
                <a:tc>
                  <a:txBody>
                    <a:bodyPr/>
                    <a:lstStyle/>
                    <a:p>
                      <a:pPr algn="l">
                        <a:defRPr sz="1800"/>
                      </a:pPr>
                      <a:r>
                        <a:rPr sz="1200" b="1">
                          <a:sym typeface="Arial"/>
                        </a:rPr>
                        <a:t>Decision Making</a:t>
                      </a:r>
                    </a:p>
                  </a:txBody>
                  <a:tcPr marL="0" marR="0" marT="0" marB="0" horzOverflow="overflow"/>
                </a:tc>
                <a:tc>
                  <a:txBody>
                    <a:bodyPr/>
                    <a:lstStyle/>
                    <a:p>
                      <a:pPr algn="l">
                        <a:defRPr sz="1800"/>
                      </a:pPr>
                      <a:r>
                        <a:rPr sz="1200" b="1">
                          <a:sym typeface="Arial"/>
                        </a:rPr>
                        <a:t>0-Yes, 5-Probably, 
10-Unlikely</a:t>
                      </a:r>
                    </a:p>
                  </a:txBody>
                  <a:tcPr marL="0" marR="0" marT="0" marB="0" horzOverflow="overflow"/>
                </a:tc>
                <a:extLst>
                  <a:ext uri="{0D108BD9-81ED-4DB2-BD59-A6C34878D82A}">
                    <a16:rowId xmlns:a16="http://schemas.microsoft.com/office/drawing/2014/main" val="10003"/>
                  </a:ext>
                </a:extLst>
              </a:tr>
              <a:tr h="363314">
                <a:tc>
                  <a:txBody>
                    <a:bodyPr/>
                    <a:lstStyle/>
                    <a:p>
                      <a:pPr algn="l">
                        <a:defRPr sz="1800"/>
                      </a:pPr>
                      <a:r>
                        <a:rPr sz="1200" b="1">
                          <a:sym typeface="Arial"/>
                        </a:rPr>
                        <a:t>Incremental Delivery</a:t>
                      </a:r>
                    </a:p>
                  </a:txBody>
                  <a:tcPr marL="0" marR="0" marT="0" marB="0" horzOverflow="overflow"/>
                </a:tc>
                <a:tc>
                  <a:txBody>
                    <a:bodyPr/>
                    <a:lstStyle/>
                    <a:p>
                      <a:pPr algn="l">
                        <a:defRPr sz="1800"/>
                      </a:pPr>
                      <a:r>
                        <a:rPr sz="1200" b="1">
                          <a:sym typeface="Arial"/>
                        </a:rPr>
                        <a:t>0-Yes, 5-Maybe/Sometimes, 
10-Unlikely</a:t>
                      </a:r>
                    </a:p>
                  </a:txBody>
                  <a:tcPr marL="0" marR="0" marT="0" marB="0" horzOverflow="overflow"/>
                </a:tc>
                <a:extLst>
                  <a:ext uri="{0D108BD9-81ED-4DB2-BD59-A6C34878D82A}">
                    <a16:rowId xmlns:a16="http://schemas.microsoft.com/office/drawing/2014/main" val="10004"/>
                  </a:ext>
                </a:extLst>
              </a:tr>
              <a:tr h="363314">
                <a:tc>
                  <a:txBody>
                    <a:bodyPr/>
                    <a:lstStyle/>
                    <a:p>
                      <a:pPr algn="l">
                        <a:defRPr sz="1800"/>
                      </a:pPr>
                      <a:r>
                        <a:rPr sz="1200" b="1">
                          <a:sym typeface="Arial"/>
                        </a:rPr>
                        <a:t>Criticality</a:t>
                      </a:r>
                    </a:p>
                  </a:txBody>
                  <a:tcPr marL="0" marR="0" marT="0" marB="0" horzOverflow="overflow"/>
                </a:tc>
                <a:tc>
                  <a:txBody>
                    <a:bodyPr/>
                    <a:lstStyle/>
                    <a:p>
                      <a:pPr algn="l">
                        <a:defRPr sz="1800"/>
                      </a:pPr>
                      <a:r>
                        <a:rPr sz="1200" b="1">
                          <a:sym typeface="Arial"/>
                        </a:rPr>
                        <a:t>0-Low, 5-Medium, 
10-High</a:t>
                      </a:r>
                    </a:p>
                  </a:txBody>
                  <a:tcPr marL="0" marR="0" marT="0" marB="0" horzOverflow="overflow"/>
                </a:tc>
                <a:extLst>
                  <a:ext uri="{0D108BD9-81ED-4DB2-BD59-A6C34878D82A}">
                    <a16:rowId xmlns:a16="http://schemas.microsoft.com/office/drawing/2014/main" val="10005"/>
                  </a:ext>
                </a:extLst>
              </a:tr>
              <a:tr h="363314">
                <a:tc>
                  <a:txBody>
                    <a:bodyPr/>
                    <a:lstStyle/>
                    <a:p>
                      <a:pPr algn="l">
                        <a:defRPr sz="1800"/>
                      </a:pPr>
                      <a:r>
                        <a:rPr sz="1200" b="1">
                          <a:sym typeface="Arial"/>
                        </a:rPr>
                        <a:t>Changes</a:t>
                      </a:r>
                    </a:p>
                  </a:txBody>
                  <a:tcPr marL="0" marR="0" marT="0" marB="0" horzOverflow="overflow"/>
                </a:tc>
                <a:tc>
                  <a:txBody>
                    <a:bodyPr/>
                    <a:lstStyle/>
                    <a:p>
                      <a:pPr algn="l">
                        <a:defRPr sz="1800"/>
                      </a:pPr>
                      <a:r>
                        <a:rPr sz="1200" b="1">
                          <a:sym typeface="Arial"/>
                        </a:rPr>
                        <a:t>0-High, 5-Medium, 
10-Low</a:t>
                      </a:r>
                    </a:p>
                  </a:txBody>
                  <a:tcPr marL="0" marR="0" marT="0" marB="0" horzOverflow="overflow"/>
                </a:tc>
                <a:extLst>
                  <a:ext uri="{0D108BD9-81ED-4DB2-BD59-A6C34878D82A}">
                    <a16:rowId xmlns:a16="http://schemas.microsoft.com/office/drawing/2014/main" val="10006"/>
                  </a:ext>
                </a:extLst>
              </a:tr>
              <a:tr h="363314">
                <a:tc>
                  <a:txBody>
                    <a:bodyPr/>
                    <a:lstStyle/>
                    <a:p>
                      <a:pPr algn="l">
                        <a:defRPr sz="1800"/>
                      </a:pPr>
                      <a:r>
                        <a:rPr sz="1200" b="1">
                          <a:sym typeface="Arial"/>
                        </a:rPr>
                        <a:t>Team Size</a:t>
                      </a:r>
                    </a:p>
                  </a:txBody>
                  <a:tcPr marL="0" marR="0" marT="0" marB="0" horzOverflow="overflow"/>
                </a:tc>
                <a:tc>
                  <a:txBody>
                    <a:bodyPr/>
                    <a:lstStyle/>
                    <a:p>
                      <a:pPr algn="l">
                        <a:defRPr sz="1800"/>
                      </a:pPr>
                      <a:r>
                        <a:rPr sz="1200" b="1">
                          <a:sym typeface="Arial"/>
                        </a:rPr>
                        <a:t>1-Small (&lt;10), 5-Medium (&gt;80), 
10- Large (&gt;200)</a:t>
                      </a:r>
                    </a:p>
                  </a:txBody>
                  <a:tcPr marL="0" marR="0" marT="0" marB="0" horzOverflow="overflow"/>
                </a:tc>
                <a:extLst>
                  <a:ext uri="{0D108BD9-81ED-4DB2-BD59-A6C34878D82A}">
                    <a16:rowId xmlns:a16="http://schemas.microsoft.com/office/drawing/2014/main" val="10007"/>
                  </a:ext>
                </a:extLst>
              </a:tr>
              <a:tr h="185514">
                <a:tc>
                  <a:txBody>
                    <a:bodyPr/>
                    <a:lstStyle/>
                    <a:p>
                      <a:pPr algn="l">
                        <a:defRPr sz="1800"/>
                      </a:pPr>
                      <a:r>
                        <a:rPr sz="1200" b="1">
                          <a:sym typeface="Arial"/>
                        </a:rPr>
                        <a:t>Experience</a:t>
                      </a:r>
                    </a:p>
                  </a:txBody>
                  <a:tcPr marL="0" marR="0" marT="0" marB="0" horzOverflow="overflow"/>
                </a:tc>
                <a:tc>
                  <a:txBody>
                    <a:bodyPr/>
                    <a:lstStyle/>
                    <a:p>
                      <a:pPr algn="l">
                        <a:defRPr sz="1800"/>
                      </a:pPr>
                      <a:r>
                        <a:rPr sz="1200" b="1">
                          <a:sym typeface="Arial"/>
                        </a:rPr>
                        <a:t>0-Yes, 5-Partial, 10-No</a:t>
                      </a:r>
                    </a:p>
                  </a:txBody>
                  <a:tcPr marL="0" marR="0" marT="0" marB="0" horzOverflow="overflow"/>
                </a:tc>
                <a:extLst>
                  <a:ext uri="{0D108BD9-81ED-4DB2-BD59-A6C34878D82A}">
                    <a16:rowId xmlns:a16="http://schemas.microsoft.com/office/drawing/2014/main" val="10008"/>
                  </a:ext>
                </a:extLst>
              </a:tr>
              <a:tr h="185514">
                <a:tc>
                  <a:txBody>
                    <a:bodyPr/>
                    <a:lstStyle/>
                    <a:p>
                      <a:pPr algn="l">
                        <a:defRPr sz="1800"/>
                      </a:pPr>
                      <a:r>
                        <a:rPr sz="1200" b="1">
                          <a:sym typeface="Arial"/>
                        </a:rPr>
                        <a:t>Access to business Info/Project Info</a:t>
                      </a:r>
                    </a:p>
                  </a:txBody>
                  <a:tcPr marL="0" marR="0" marT="0" marB="0" horzOverflow="overflow"/>
                </a:tc>
                <a:tc>
                  <a:txBody>
                    <a:bodyPr/>
                    <a:lstStyle/>
                    <a:p>
                      <a:pPr algn="l">
                        <a:defRPr sz="1800"/>
                      </a:pPr>
                      <a:r>
                        <a:rPr sz="1200" b="1" dirty="0">
                          <a:sym typeface="Arial"/>
                        </a:rPr>
                        <a:t>0-Yes, 5-Partial, 10-No</a:t>
                      </a:r>
                    </a:p>
                  </a:txBody>
                  <a:tcPr marL="0" marR="0" marT="0" marB="0" horzOverflow="overflow"/>
                </a:tc>
                <a:extLst>
                  <a:ext uri="{0D108BD9-81ED-4DB2-BD59-A6C34878D82A}">
                    <a16:rowId xmlns:a16="http://schemas.microsoft.com/office/drawing/2014/main" val="10009"/>
                  </a:ext>
                </a:extLst>
              </a:tr>
            </a:tbl>
          </a:graphicData>
        </a:graphic>
      </p:graphicFrame>
      <p:sp>
        <p:nvSpPr>
          <p:cNvPr id="3" name="30/8/22">
            <a:extLst>
              <a:ext uri="{FF2B5EF4-FFF2-40B4-BE49-F238E27FC236}">
                <a16:creationId xmlns:a16="http://schemas.microsoft.com/office/drawing/2014/main" id="{FDB90A84-F973-214F-E18F-D4D935060D7B}"/>
              </a:ext>
            </a:extLst>
          </p:cNvPr>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4" name="Agile Software Process SE ZG544 S1-22-23">
            <a:extLst>
              <a:ext uri="{FF2B5EF4-FFF2-40B4-BE49-F238E27FC236}">
                <a16:creationId xmlns:a16="http://schemas.microsoft.com/office/drawing/2014/main" id="{E2608BEA-E8FC-10ED-134D-D75B9FCB53D7}"/>
              </a:ext>
            </a:extLst>
          </p:cNvPr>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t> Agile Software Process SE ZG544 S1-22-23</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 name="image.jpeg" descr="image.jpeg"/>
          <p:cNvPicPr>
            <a:picLocks noChangeAspect="1"/>
          </p:cNvPicPr>
          <p:nvPr/>
        </p:nvPicPr>
        <p:blipFill>
          <a:blip r:embed="rId2"/>
          <a:stretch>
            <a:fillRect/>
          </a:stretch>
        </p:blipFill>
        <p:spPr>
          <a:xfrm>
            <a:off x="304800" y="1905000"/>
            <a:ext cx="8323263" cy="3200400"/>
          </a:xfrm>
          <a:prstGeom prst="rect">
            <a:avLst/>
          </a:prstGeom>
          <a:ln w="12700">
            <a:miter lim="400000"/>
          </a:ln>
        </p:spPr>
      </p:pic>
      <p:sp>
        <p:nvSpPr>
          <p:cNvPr id="545" name="Rolling Wave Planning or Progressive Elaboration"/>
          <p:cNvSpPr txBox="1">
            <a:spLocks noGrp="1"/>
          </p:cNvSpPr>
          <p:nvPr>
            <p:ph type="body" sz="quarter" idx="4294967295"/>
          </p:nvPr>
        </p:nvSpPr>
        <p:spPr>
          <a:xfrm>
            <a:off x="304800" y="152399"/>
            <a:ext cx="6324600" cy="1143002"/>
          </a:xfrm>
          <a:prstGeom prst="rect">
            <a:avLst/>
          </a:prstGeom>
        </p:spPr>
        <p:txBody>
          <a:bodyPr anchor="ctr"/>
          <a:lstStyle>
            <a:lvl1pPr indent="-685800">
              <a:lnSpc>
                <a:spcPts val="3600"/>
              </a:lnSpc>
              <a:spcBef>
                <a:spcPts val="0"/>
              </a:spcBef>
              <a:buSzTx/>
              <a:buNone/>
              <a:defRPr sz="3600" b="1"/>
            </a:lvl1pPr>
          </a:lstStyle>
          <a:p>
            <a:r>
              <a:t>Rolling Wave Planning or Progressive Elaboration</a:t>
            </a:r>
          </a:p>
        </p:txBody>
      </p:sp>
      <p:sp>
        <p:nvSpPr>
          <p:cNvPr id="546" name="Agile Software Process SE Z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t> Agile Software Process SE ZG544 S1-22-23</a:t>
            </a:r>
          </a:p>
        </p:txBody>
      </p:sp>
      <p:sp>
        <p:nvSpPr>
          <p:cNvPr id="547"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18</a:t>
            </a:fld>
            <a:endParaRPr/>
          </a:p>
        </p:txBody>
      </p:sp>
      <p:sp>
        <p:nvSpPr>
          <p:cNvPr id="548" name="https://www.simplilearn.com/adaptive-planning-part-1-tutorial"/>
          <p:cNvSpPr txBox="1"/>
          <p:nvPr/>
        </p:nvSpPr>
        <p:spPr>
          <a:xfrm>
            <a:off x="4465319" y="6096000"/>
            <a:ext cx="4480561"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000"/>
            </a:lvl1pPr>
          </a:lstStyle>
          <a:p>
            <a:r>
              <a:t>https://www.simplilearn.com/adaptive-planning-part-1-tutorial</a:t>
            </a:r>
          </a:p>
        </p:txBody>
      </p:sp>
      <p:sp>
        <p:nvSpPr>
          <p:cNvPr id="549"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19</a:t>
            </a:fld>
            <a:endParaRPr/>
          </a:p>
        </p:txBody>
      </p:sp>
      <p:sp>
        <p:nvSpPr>
          <p:cNvPr id="565" name="Mindset"/>
          <p:cNvSpPr txBox="1">
            <a:spLocks noGrp="1"/>
          </p:cNvSpPr>
          <p:nvPr>
            <p:ph type="title" idx="4294967295"/>
          </p:nvPr>
        </p:nvSpPr>
        <p:spPr>
          <a:xfrm>
            <a:off x="457200" y="92074"/>
            <a:ext cx="8229600" cy="1083456"/>
          </a:xfrm>
          <a:prstGeom prst="rect">
            <a:avLst/>
          </a:prstGeom>
        </p:spPr>
        <p:txBody>
          <a:bodyPr>
            <a:noAutofit/>
          </a:bodyPr>
          <a:lstStyle/>
          <a:p>
            <a:r>
              <a:t>Mindset</a:t>
            </a:r>
          </a:p>
        </p:txBody>
      </p:sp>
      <p:pic>
        <p:nvPicPr>
          <p:cNvPr id="566" name="https___blogs-images.forbes.com_stevedenning_files_2019_08_mindset-table.jpg" descr="https___blogs-images.forbes.com_stevedenning_files_2019_08_mindset-table.jpg"/>
          <p:cNvPicPr>
            <a:picLocks noChangeAspect="1"/>
          </p:cNvPicPr>
          <p:nvPr/>
        </p:nvPicPr>
        <p:blipFill>
          <a:blip r:embed="rId2"/>
          <a:srcRect t="494" b="494"/>
          <a:stretch>
            <a:fillRect/>
          </a:stretch>
        </p:blipFill>
        <p:spPr>
          <a:xfrm>
            <a:off x="503341" y="1461307"/>
            <a:ext cx="7889973" cy="4069193"/>
          </a:xfrm>
          <a:prstGeom prst="rect">
            <a:avLst/>
          </a:prstGeom>
          <a:ln w="12700" cap="flat">
            <a:noFill/>
            <a:miter lim="400000"/>
          </a:ln>
          <a:effectLst/>
        </p:spPr>
      </p:pic>
      <p:sp>
        <p:nvSpPr>
          <p:cNvPr id="569" name="Source: https://www.forbes.com/sites/stevedenning/2019/08/13/understanding-the-agile-mindset/?sh=5a66a5545c17"/>
          <p:cNvSpPr txBox="1"/>
          <p:nvPr/>
        </p:nvSpPr>
        <p:spPr>
          <a:xfrm>
            <a:off x="2246574" y="6101037"/>
            <a:ext cx="5348348" cy="31671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5719" rIns="45719">
            <a:spAutoFit/>
          </a:bodyPr>
          <a:lstStyle/>
          <a:p>
            <a:pPr>
              <a:defRPr sz="800"/>
            </a:pPr>
            <a:r>
              <a:t>Source: </a:t>
            </a:r>
            <a:r>
              <a:rPr u="sng">
                <a:solidFill>
                  <a:srgbClr val="0000FF"/>
                </a:solidFill>
                <a:uFill>
                  <a:solidFill>
                    <a:srgbClr val="0000FF"/>
                  </a:solidFill>
                </a:uFill>
                <a:hlinkClick r:id="rId3"/>
              </a:rPr>
              <a:t>https://www.forbes.com/sites/stevedenning/2019/08/13/understanding-the-agile-mindset/?sh=5a66a5545c17</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SE ZG544 , Agile Software Process…"/>
          <p:cNvSpPr txBox="1">
            <a:spLocks noGrp="1"/>
          </p:cNvSpPr>
          <p:nvPr>
            <p:ph type="body" sz="half" idx="4294967295"/>
          </p:nvPr>
        </p:nvSpPr>
        <p:spPr>
          <a:xfrm>
            <a:off x="304800" y="4648200"/>
            <a:ext cx="8458200" cy="1600200"/>
          </a:xfrm>
          <a:prstGeom prst="rect">
            <a:avLst/>
          </a:prstGeom>
        </p:spPr>
        <p:txBody>
          <a:bodyPr/>
          <a:lstStyle/>
          <a:p>
            <a:pPr marL="0" indent="0" defTabSz="859536">
              <a:lnSpc>
                <a:spcPts val="3900"/>
              </a:lnSpc>
              <a:spcBef>
                <a:spcPts val="0"/>
              </a:spcBef>
              <a:buSzTx/>
              <a:buNone/>
              <a:defRPr sz="3759" b="1"/>
            </a:pPr>
            <a:r>
              <a:t>SE ZG544 , Agile Software Process</a:t>
            </a:r>
          </a:p>
          <a:p>
            <a:pPr marL="0" indent="0" defTabSz="859536">
              <a:lnSpc>
                <a:spcPts val="3900"/>
              </a:lnSpc>
              <a:spcBef>
                <a:spcPts val="0"/>
              </a:spcBef>
              <a:buSzTx/>
              <a:buNone/>
              <a:defRPr sz="3759" b="1"/>
            </a:pPr>
            <a:r>
              <a:t>Lecture No. 2 – Module-2 : Agile Software Development</a:t>
            </a:r>
          </a:p>
        </p:txBody>
      </p:sp>
      <p:sp>
        <p:nvSpPr>
          <p:cNvPr id="423"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424"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425"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Q6,Q7,Q8…"/>
          <p:cNvSpPr txBox="1">
            <a:spLocks noGrp="1"/>
          </p:cNvSpPr>
          <p:nvPr>
            <p:ph type="body" idx="4294967295"/>
          </p:nvPr>
        </p:nvSpPr>
        <p:spPr>
          <a:xfrm>
            <a:off x="464820" y="1493837"/>
            <a:ext cx="8229600" cy="4525963"/>
          </a:xfrm>
          <a:prstGeom prst="rect">
            <a:avLst/>
          </a:prstGeom>
        </p:spPr>
        <p:txBody>
          <a:bodyPr/>
          <a:lstStyle/>
          <a:p>
            <a:pPr>
              <a:spcBef>
                <a:spcPts val="500"/>
              </a:spcBef>
              <a:buSzTx/>
              <a:buNone/>
              <a:defRPr sz="2400"/>
            </a:pPr>
            <a:endParaRPr u="sng" dirty="0">
              <a:solidFill>
                <a:srgbClr val="0000FF"/>
              </a:solidFill>
              <a:uFill>
                <a:solidFill>
                  <a:srgbClr val="0000FF"/>
                </a:solidFill>
              </a:uFill>
              <a:hlinkClick r:id="rId2"/>
            </a:endParaRPr>
          </a:p>
          <a:p>
            <a:pPr>
              <a:spcBef>
                <a:spcPts val="500"/>
              </a:spcBef>
              <a:buSzTx/>
              <a:buNone/>
              <a:defRPr sz="2400"/>
            </a:pPr>
            <a:endParaRPr u="sng" dirty="0">
              <a:solidFill>
                <a:srgbClr val="0000FF"/>
              </a:solidFill>
              <a:uFill>
                <a:solidFill>
                  <a:srgbClr val="0000FF"/>
                </a:solidFill>
              </a:uFill>
              <a:hlinkClick r:id="rId2"/>
            </a:endParaRPr>
          </a:p>
        </p:txBody>
      </p:sp>
      <p:sp>
        <p:nvSpPr>
          <p:cNvPr id="552" name="Q&amp;A"/>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rPr dirty="0"/>
              <a:t>Q&amp;A</a:t>
            </a:r>
          </a:p>
        </p:txBody>
      </p:sp>
      <p:sp>
        <p:nvSpPr>
          <p:cNvPr id="553"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554"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555"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20</a:t>
            </a:fld>
            <a:endParaRPr dirty="0"/>
          </a:p>
        </p:txBody>
      </p:sp>
      <p:sp>
        <p:nvSpPr>
          <p:cNvPr id="2" name="TextBox 1">
            <a:extLst>
              <a:ext uri="{FF2B5EF4-FFF2-40B4-BE49-F238E27FC236}">
                <a16:creationId xmlns:a16="http://schemas.microsoft.com/office/drawing/2014/main" id="{B1ADBEE8-A98E-D4B0-6B18-B87A245C6872}"/>
              </a:ext>
            </a:extLst>
          </p:cNvPr>
          <p:cNvSpPr txBox="1"/>
          <p:nvPr/>
        </p:nvSpPr>
        <p:spPr>
          <a:xfrm>
            <a:off x="1143000" y="1739900"/>
            <a:ext cx="9194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Arial"/>
                <a:ea typeface="Arial"/>
                <a:cs typeface="Arial"/>
                <a:sym typeface="Arial"/>
              </a:rPr>
              <a:t>Set 3</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End Contact Session-2"/>
          <p:cNvSpPr txBox="1">
            <a:spLocks noGrp="1"/>
          </p:cNvSpPr>
          <p:nvPr>
            <p:ph type="body" idx="4294967295"/>
          </p:nvPr>
        </p:nvSpPr>
        <p:spPr>
          <a:xfrm>
            <a:off x="304800" y="1493837"/>
            <a:ext cx="8229600" cy="4525963"/>
          </a:xfrm>
          <a:prstGeom prst="rect">
            <a:avLst/>
          </a:prstGeom>
        </p:spPr>
        <p:txBody>
          <a:bodyPr/>
          <a:lstStyle/>
          <a:p>
            <a:pPr algn="ctr">
              <a:buSzTx/>
              <a:buNone/>
              <a:defRPr sz="2400"/>
            </a:pPr>
            <a:endParaRPr dirty="0"/>
          </a:p>
          <a:p>
            <a:pPr algn="ctr">
              <a:buSzTx/>
              <a:buNone/>
              <a:defRPr sz="2400"/>
            </a:pPr>
            <a:endParaRPr dirty="0"/>
          </a:p>
          <a:p>
            <a:pPr algn="ctr">
              <a:buSzTx/>
              <a:buNone/>
              <a:defRPr sz="2400"/>
            </a:pPr>
            <a:endParaRPr dirty="0"/>
          </a:p>
          <a:p>
            <a:pPr algn="ctr">
              <a:spcBef>
                <a:spcPts val="500"/>
              </a:spcBef>
              <a:buSzTx/>
              <a:buNone/>
              <a:defRPr sz="2400"/>
            </a:pPr>
            <a:r>
              <a:rPr dirty="0"/>
              <a:t>End </a:t>
            </a:r>
            <a:r>
              <a:rPr lang="en-US" dirty="0"/>
              <a:t>Of </a:t>
            </a:r>
            <a:r>
              <a:rPr dirty="0"/>
              <a:t>Contact Session-2</a:t>
            </a:r>
          </a:p>
        </p:txBody>
      </p:sp>
      <p:sp>
        <p:nvSpPr>
          <p:cNvPr id="572"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573"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574"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21</a:t>
            </a:fld>
            <a:endParaRPr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98989"/>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22</a:t>
            </a:fld>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576" name="Module-2 Additional Notes"/>
          <p:cNvSpPr txBox="1">
            <a:spLocks noGrp="1"/>
          </p:cNvSpPr>
          <p:nvPr>
            <p:ph type="body" sz="half" idx="4294967295"/>
          </p:nvPr>
        </p:nvSpPr>
        <p:spPr>
          <a:xfrm>
            <a:off x="0" y="4648200"/>
            <a:ext cx="8458200" cy="1600200"/>
          </a:xfrm>
          <a:prstGeom prst="rect">
            <a:avLst/>
          </a:prstGeom>
        </p:spPr>
        <p:txBody>
          <a:bodyPr/>
          <a:lstStyle>
            <a:lvl1pPr marL="0" indent="0">
              <a:lnSpc>
                <a:spcPts val="4200"/>
              </a:lnSpc>
              <a:spcBef>
                <a:spcPts val="0"/>
              </a:spcBef>
              <a:buSzTx/>
              <a:buNone/>
              <a:defRPr sz="4000" b="1"/>
            </a:lvl1pPr>
          </a:lstStyle>
          <a:p>
            <a:r>
              <a:rPr dirty="0"/>
              <a:t>Module-2 Additional Notes</a:t>
            </a:r>
          </a:p>
        </p:txBody>
      </p:sp>
      <p:sp>
        <p:nvSpPr>
          <p:cNvPr id="577"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898989"/>
                </a:solidFill>
                <a:effectLst/>
                <a:uLnTx/>
                <a:uFillTx/>
                <a:latin typeface="Calibri"/>
                <a:cs typeface="Calibri"/>
                <a:sym typeface="Calibri"/>
              </a:rPr>
              <a:t>  </a:t>
            </a:r>
            <a:r>
              <a:rPr kumimoji="0" lang="en-US" sz="1200" b="0" i="0" u="none" strike="noStrike" kern="0" cap="none" spc="0" normalizeH="0" baseline="0" noProof="0" dirty="0">
                <a:ln>
                  <a:noFill/>
                </a:ln>
                <a:solidFill>
                  <a:srgbClr val="898989"/>
                </a:solidFill>
                <a:effectLst/>
                <a:uLnTx/>
                <a:uFillTx/>
                <a:latin typeface="Calibri"/>
                <a:cs typeface="Calibri"/>
                <a:sym typeface="Calibri"/>
              </a:rPr>
              <a:t>20/02/24</a:t>
            </a:r>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578"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898989"/>
                </a:solidFill>
                <a:effectLst/>
                <a:uLnTx/>
                <a:uFillTx/>
                <a:latin typeface="Calibri"/>
                <a:cs typeface="Calibri"/>
                <a:sym typeface="Calibri"/>
              </a:rPr>
              <a:t>S2-23</a:t>
            </a:r>
            <a:r>
              <a:rPr kumimoji="0" sz="1200" b="0" i="0" u="none" strike="noStrike" kern="0" cap="none" spc="0" normalizeH="0" baseline="0" noProof="0" dirty="0">
                <a:ln>
                  <a:noFill/>
                </a:ln>
                <a:solidFill>
                  <a:srgbClr val="898989"/>
                </a:solidFill>
                <a:effectLst/>
                <a:uLnTx/>
                <a:uFillTx/>
                <a:latin typeface="Calibri"/>
                <a:cs typeface="Calibri"/>
                <a:sym typeface="Calibri"/>
              </a:rPr>
              <a:t>_SEZG544 - Agile Software Process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98989"/>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23</a:t>
            </a:fld>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581" name="The sequence of actions that must be performed in order to build a software system…"/>
          <p:cNvSpPr txBox="1">
            <a:spLocks noGrp="1"/>
          </p:cNvSpPr>
          <p:nvPr>
            <p:ph type="body" idx="4294967295"/>
          </p:nvPr>
        </p:nvSpPr>
        <p:spPr>
          <a:xfrm>
            <a:off x="327888" y="1481138"/>
            <a:ext cx="8229600" cy="4525962"/>
          </a:xfrm>
          <a:prstGeom prst="rect">
            <a:avLst/>
          </a:prstGeom>
        </p:spPr>
        <p:txBody>
          <a:bodyPr/>
          <a:lstStyle/>
          <a:p>
            <a:pPr>
              <a:spcBef>
                <a:spcPts val="500"/>
              </a:spcBef>
              <a:buClr>
                <a:srgbClr val="101141"/>
              </a:buClr>
              <a:buChar char="•"/>
              <a:defRPr sz="2400"/>
            </a:pPr>
            <a:r>
              <a:rPr dirty="0"/>
              <a:t>The </a:t>
            </a:r>
            <a:r>
              <a:rPr b="1" dirty="0"/>
              <a:t>sequence of actions </a:t>
            </a:r>
            <a:r>
              <a:rPr dirty="0"/>
              <a:t>that must be </a:t>
            </a:r>
            <a:r>
              <a:rPr b="1" dirty="0"/>
              <a:t>performed</a:t>
            </a:r>
            <a:r>
              <a:rPr dirty="0"/>
              <a:t> in order to </a:t>
            </a:r>
            <a:r>
              <a:rPr b="1" dirty="0"/>
              <a:t>build a software </a:t>
            </a:r>
            <a:r>
              <a:rPr dirty="0"/>
              <a:t>system</a:t>
            </a:r>
          </a:p>
          <a:p>
            <a:pPr>
              <a:buClr>
                <a:srgbClr val="101141"/>
              </a:buClr>
              <a:buChar char="•"/>
              <a:defRPr sz="2400"/>
            </a:pPr>
            <a:endParaRPr dirty="0"/>
          </a:p>
          <a:p>
            <a:pPr>
              <a:spcBef>
                <a:spcPts val="500"/>
              </a:spcBef>
              <a:buClr>
                <a:srgbClr val="101141"/>
              </a:buClr>
              <a:buChar char="•"/>
              <a:defRPr sz="2400" b="1"/>
            </a:pPr>
            <a:r>
              <a:rPr dirty="0"/>
              <a:t>Ideally</a:t>
            </a:r>
            <a:r>
              <a:rPr b="0" dirty="0"/>
              <a:t> thought to be a </a:t>
            </a:r>
            <a:r>
              <a:rPr dirty="0"/>
              <a:t>linear</a:t>
            </a:r>
            <a:r>
              <a:rPr b="0" dirty="0"/>
              <a:t> sequence: </a:t>
            </a:r>
            <a:r>
              <a:rPr dirty="0"/>
              <a:t>plan, design, build, test, deliver </a:t>
            </a:r>
          </a:p>
          <a:p>
            <a:pPr marL="742950" lvl="1" indent="-285750">
              <a:spcBef>
                <a:spcPts val="0"/>
              </a:spcBef>
              <a:buFontTx/>
              <a:buChar char="➢"/>
              <a:defRPr sz="1600"/>
            </a:pPr>
            <a:r>
              <a:rPr dirty="0"/>
              <a:t>This is the waterfall model</a:t>
            </a:r>
          </a:p>
          <a:p>
            <a:pPr>
              <a:buClr>
                <a:srgbClr val="101141"/>
              </a:buClr>
              <a:buFontTx/>
              <a:buChar char="➢"/>
              <a:defRPr sz="2400"/>
            </a:pPr>
            <a:endParaRPr dirty="0"/>
          </a:p>
          <a:p>
            <a:pPr>
              <a:spcBef>
                <a:spcPts val="500"/>
              </a:spcBef>
              <a:buClr>
                <a:srgbClr val="101141"/>
              </a:buClr>
              <a:buChar char="•"/>
              <a:defRPr sz="2400" b="1"/>
            </a:pPr>
            <a:r>
              <a:rPr dirty="0"/>
              <a:t>Realistically</a:t>
            </a:r>
            <a:r>
              <a:rPr b="0" dirty="0"/>
              <a:t> an </a:t>
            </a:r>
            <a:r>
              <a:rPr dirty="0"/>
              <a:t>iterative process</a:t>
            </a:r>
          </a:p>
          <a:p>
            <a:pPr marL="742950" lvl="1" indent="-285750">
              <a:spcBef>
                <a:spcPts val="0"/>
              </a:spcBef>
              <a:buFontTx/>
              <a:buChar char="➢"/>
              <a:defRPr sz="1600"/>
            </a:pPr>
            <a:r>
              <a:rPr dirty="0"/>
              <a:t>Iterative, Incremental, Agile Process</a:t>
            </a:r>
          </a:p>
        </p:txBody>
      </p:sp>
      <p:sp>
        <p:nvSpPr>
          <p:cNvPr id="582" name="Life Cycle"/>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342900" indent="-685800">
              <a:lnSpc>
                <a:spcPts val="3600"/>
              </a:lnSpc>
              <a:defRPr sz="3600" b="1"/>
            </a:lvl1pPr>
          </a:lstStyle>
          <a:p>
            <a:pPr marL="342900" marR="0" lvl="0" indent="-685800" algn="l" defTabSz="914400" rtl="0" eaLnBrk="1" fontAlgn="auto" latinLnBrk="0" hangingPunct="0">
              <a:lnSpc>
                <a:spcPts val="3600"/>
              </a:lnSpc>
              <a:spcBef>
                <a:spcPts val="0"/>
              </a:spcBef>
              <a:spcAft>
                <a:spcPts val="0"/>
              </a:spcAft>
              <a:buClrTx/>
              <a:buSzTx/>
              <a:buFontTx/>
              <a:buNone/>
              <a:tabLst/>
              <a:defRPr/>
            </a:pPr>
            <a:r>
              <a:rPr kumimoji="0" sz="3600" b="1" i="0" u="none" strike="noStrike" kern="0" cap="none" spc="0" normalizeH="0" baseline="0" noProof="0" dirty="0">
                <a:ln>
                  <a:noFill/>
                </a:ln>
                <a:solidFill>
                  <a:srgbClr val="000000"/>
                </a:solidFill>
                <a:effectLst/>
                <a:uLnTx/>
                <a:uFillTx/>
                <a:latin typeface="Arial"/>
                <a:cs typeface="Arial"/>
                <a:sym typeface="Arial"/>
              </a:rPr>
              <a:t>Life Cycle</a:t>
            </a:r>
          </a:p>
        </p:txBody>
      </p:sp>
      <p:sp>
        <p:nvSpPr>
          <p:cNvPr id="583"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898989"/>
                </a:solidFill>
                <a:effectLst/>
                <a:uLnTx/>
                <a:uFillTx/>
                <a:latin typeface="Calibri"/>
                <a:cs typeface="Calibri"/>
                <a:sym typeface="Calibri"/>
              </a:rPr>
              <a:t>  </a:t>
            </a:r>
            <a:r>
              <a:rPr lang="en-US" dirty="0">
                <a:latin typeface="Calibri"/>
                <a:cs typeface="Calibri"/>
              </a:rPr>
              <a:t>20/02/24</a:t>
            </a:r>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584"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898989"/>
                </a:solidFill>
                <a:effectLst/>
                <a:uLnTx/>
                <a:uFillTx/>
                <a:latin typeface="Calibri"/>
                <a:cs typeface="Calibri"/>
                <a:sym typeface="Calibri"/>
              </a:rPr>
              <a:t>S2-23</a:t>
            </a:r>
            <a:r>
              <a:rPr kumimoji="0" sz="1200" b="0" i="0" u="none" strike="noStrike" kern="0" cap="none" spc="0" normalizeH="0" baseline="0" noProof="0" dirty="0">
                <a:ln>
                  <a:noFill/>
                </a:ln>
                <a:solidFill>
                  <a:srgbClr val="898989"/>
                </a:solidFill>
                <a:effectLst/>
                <a:uLnTx/>
                <a:uFillTx/>
                <a:latin typeface="Calibri"/>
                <a:cs typeface="Calibri"/>
                <a:sym typeface="Calibri"/>
              </a:rPr>
              <a:t>_SEZG544 - Agile Software Process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98989"/>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24</a:t>
            </a:fld>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587" name="A more traditional approach, with the bulk of planning occurring upfront, then executing in a single pass; a sequential process"/>
          <p:cNvSpPr txBox="1">
            <a:spLocks noGrp="1"/>
          </p:cNvSpPr>
          <p:nvPr>
            <p:ph type="body" idx="4294967295"/>
          </p:nvPr>
        </p:nvSpPr>
        <p:spPr>
          <a:xfrm>
            <a:off x="0" y="1493838"/>
            <a:ext cx="8534400" cy="4729162"/>
          </a:xfrm>
          <a:prstGeom prst="rect">
            <a:avLst/>
          </a:prstGeom>
        </p:spPr>
        <p:txBody>
          <a:bodyPr/>
          <a:lstStyle/>
          <a:p>
            <a:pPr>
              <a:spcBef>
                <a:spcPts val="500"/>
              </a:spcBef>
              <a:buClr>
                <a:srgbClr val="101141"/>
              </a:buClr>
              <a:buChar char="•"/>
              <a:defRPr sz="2400"/>
            </a:pPr>
            <a:r>
              <a:rPr dirty="0"/>
              <a:t>A more </a:t>
            </a:r>
            <a:r>
              <a:rPr b="1" dirty="0"/>
              <a:t>traditional approach</a:t>
            </a:r>
            <a:r>
              <a:rPr dirty="0"/>
              <a:t>, with the bulk of </a:t>
            </a:r>
            <a:r>
              <a:rPr b="1" dirty="0"/>
              <a:t>planning </a:t>
            </a:r>
            <a:r>
              <a:rPr dirty="0"/>
              <a:t>occurring </a:t>
            </a:r>
            <a:r>
              <a:rPr b="1" dirty="0"/>
              <a:t>upfront</a:t>
            </a:r>
            <a:r>
              <a:rPr dirty="0"/>
              <a:t>, then executing in a </a:t>
            </a:r>
            <a:r>
              <a:rPr b="1" dirty="0"/>
              <a:t>single pass</a:t>
            </a:r>
            <a:r>
              <a:rPr dirty="0"/>
              <a:t>; a </a:t>
            </a:r>
            <a:r>
              <a:rPr b="1" dirty="0"/>
              <a:t>sequential</a:t>
            </a:r>
            <a:r>
              <a:rPr dirty="0"/>
              <a:t> process</a:t>
            </a:r>
          </a:p>
        </p:txBody>
      </p:sp>
      <p:sp>
        <p:nvSpPr>
          <p:cNvPr id="588" name="Predictive Project Development Life Cycle…"/>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p>
            <a:pPr marL="329184" marR="0" lvl="0" indent="-658368" algn="l" defTabSz="877823" rtl="0" eaLnBrk="1" fontAlgn="auto" latinLnBrk="0" hangingPunct="0">
              <a:lnSpc>
                <a:spcPts val="3400"/>
              </a:lnSpc>
              <a:spcBef>
                <a:spcPts val="0"/>
              </a:spcBef>
              <a:spcAft>
                <a:spcPts val="0"/>
              </a:spcAft>
              <a:buClrTx/>
              <a:buSzTx/>
              <a:buFontTx/>
              <a:buNone/>
              <a:tabLst/>
              <a:defRPr sz="2400" b="1"/>
            </a:pPr>
            <a:r>
              <a:rPr kumimoji="0" sz="2400" b="1" i="0" u="none" strike="noStrike" kern="0" cap="none" spc="0" normalizeH="0" baseline="0" noProof="0" dirty="0">
                <a:ln>
                  <a:noFill/>
                </a:ln>
                <a:solidFill>
                  <a:srgbClr val="000000"/>
                </a:solidFill>
                <a:effectLst/>
                <a:uLnTx/>
                <a:uFillTx/>
                <a:latin typeface="Arial"/>
                <a:cs typeface="Arial"/>
                <a:sym typeface="Arial"/>
              </a:rPr>
              <a:t>Predictive Project Development Life Cycle</a:t>
            </a:r>
          </a:p>
          <a:p>
            <a:pPr marL="329184" marR="0" lvl="0" indent="-658368" algn="l" defTabSz="877823" rtl="0" eaLnBrk="1" fontAlgn="auto" latinLnBrk="0" hangingPunct="0">
              <a:lnSpc>
                <a:spcPts val="3400"/>
              </a:lnSpc>
              <a:spcBef>
                <a:spcPts val="0"/>
              </a:spcBef>
              <a:spcAft>
                <a:spcPts val="0"/>
              </a:spcAft>
              <a:buClrTx/>
              <a:buSzTx/>
              <a:buFontTx/>
              <a:buNone/>
              <a:tabLst/>
              <a:defRPr sz="2400" b="1"/>
            </a:pPr>
            <a:r>
              <a:rPr kumimoji="0" sz="2400" b="1" i="0" u="none" strike="noStrike" kern="0" cap="none" spc="0" normalizeH="0" baseline="0" noProof="0" dirty="0">
                <a:ln>
                  <a:noFill/>
                </a:ln>
                <a:solidFill>
                  <a:srgbClr val="000000"/>
                </a:solidFill>
                <a:effectLst/>
                <a:uLnTx/>
                <a:uFillTx/>
                <a:latin typeface="Arial"/>
                <a:cs typeface="Arial"/>
                <a:sym typeface="Arial"/>
              </a:rPr>
              <a:t>(Fully Plan-Driven aka Waterfall)</a:t>
            </a:r>
          </a:p>
        </p:txBody>
      </p:sp>
      <p:sp>
        <p:nvSpPr>
          <p:cNvPr id="589"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898989"/>
                </a:solidFill>
                <a:effectLst/>
                <a:uLnTx/>
                <a:uFillTx/>
                <a:latin typeface="Calibri"/>
                <a:cs typeface="Calibri"/>
                <a:sym typeface="Calibri"/>
              </a:rPr>
              <a:t>  </a:t>
            </a:r>
            <a:r>
              <a:rPr lang="en-US" dirty="0">
                <a:latin typeface="Calibri"/>
                <a:cs typeface="Calibri"/>
              </a:rPr>
              <a:t>20/02/24</a:t>
            </a:r>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59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898989"/>
                </a:solidFill>
                <a:effectLst/>
                <a:uLnTx/>
                <a:uFillTx/>
                <a:latin typeface="Calibri"/>
                <a:cs typeface="Calibri"/>
                <a:sym typeface="Calibri"/>
              </a:rPr>
              <a:t>S2-23</a:t>
            </a:r>
            <a:r>
              <a:rPr kumimoji="0" sz="1200" b="0" i="0" u="none" strike="noStrike" kern="0" cap="none" spc="0" normalizeH="0" baseline="0" noProof="0" dirty="0">
                <a:ln>
                  <a:noFill/>
                </a:ln>
                <a:solidFill>
                  <a:srgbClr val="898989"/>
                </a:solidFill>
                <a:effectLst/>
                <a:uLnTx/>
                <a:uFillTx/>
                <a:latin typeface="Calibri"/>
                <a:cs typeface="Calibri"/>
                <a:sym typeface="Calibri"/>
              </a:rPr>
              <a:t>_SEZG544 - Agile Software Process</a:t>
            </a:r>
          </a:p>
        </p:txBody>
      </p:sp>
      <p:pic>
        <p:nvPicPr>
          <p:cNvPr id="592" name="image.png" descr="image.png"/>
          <p:cNvPicPr>
            <a:picLocks noChangeAspect="1"/>
          </p:cNvPicPr>
          <p:nvPr/>
        </p:nvPicPr>
        <p:blipFill>
          <a:blip r:embed="rId2"/>
          <a:stretch>
            <a:fillRect/>
          </a:stretch>
        </p:blipFill>
        <p:spPr>
          <a:xfrm>
            <a:off x="457200" y="3200400"/>
            <a:ext cx="5181600" cy="3022600"/>
          </a:xfrm>
          <a:prstGeom prst="rect">
            <a:avLst/>
          </a:prstGeom>
          <a:ln w="12700">
            <a:miter lim="400000"/>
          </a:ln>
        </p:spPr>
      </p:pic>
      <p:sp>
        <p:nvSpPr>
          <p:cNvPr id="593" name="Requirements/Scope is fixed…"/>
          <p:cNvSpPr txBox="1"/>
          <p:nvPr/>
        </p:nvSpPr>
        <p:spPr>
          <a:xfrm>
            <a:off x="5791200" y="2743200"/>
            <a:ext cx="2895600" cy="3066118"/>
          </a:xfrm>
          <a:prstGeom prst="rect">
            <a:avLst/>
          </a:prstGeom>
          <a:ln>
            <a:solidFill>
              <a:schemeClr val="accent1"/>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a:pPr>
            <a:r>
              <a:rPr kumimoji="0" sz="1600" b="0" i="0" u="none" strike="noStrike" kern="0" cap="none" spc="0" normalizeH="0" baseline="0" noProof="0" dirty="0">
                <a:ln>
                  <a:noFill/>
                </a:ln>
                <a:solidFill>
                  <a:srgbClr val="000000"/>
                </a:solidFill>
                <a:effectLst/>
                <a:uLnTx/>
                <a:uFillTx/>
                <a:latin typeface="Arial"/>
                <a:cs typeface="Arial"/>
                <a:sym typeface="Arial"/>
              </a:rPr>
              <a:t>Requirements/Scope is fixed</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a:pPr>
            <a:r>
              <a:rPr kumimoji="0" sz="1600" b="0" i="0" u="none" strike="noStrike" kern="0" cap="none" spc="0" normalizeH="0" baseline="0" noProof="0" dirty="0">
                <a:ln>
                  <a:noFill/>
                </a:ln>
                <a:solidFill>
                  <a:srgbClr val="000000"/>
                </a:solidFill>
                <a:effectLst/>
                <a:uLnTx/>
                <a:uFillTx/>
                <a:latin typeface="Arial"/>
                <a:cs typeface="Arial"/>
                <a:sym typeface="Arial"/>
              </a:rPr>
              <a:t>Single delivery</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a:pPr>
            <a:r>
              <a:rPr kumimoji="0" sz="1600" b="0" i="0" u="none" strike="noStrike" kern="0" cap="none" spc="0" normalizeH="0" baseline="0" noProof="0" dirty="0">
                <a:ln>
                  <a:noFill/>
                </a:ln>
                <a:solidFill>
                  <a:srgbClr val="000000"/>
                </a:solidFill>
                <a:effectLst/>
                <a:uLnTx/>
                <a:uFillTx/>
                <a:latin typeface="Arial"/>
                <a:cs typeface="Arial"/>
                <a:sym typeface="Arial"/>
              </a:rPr>
              <a:t>Goal:  Manage Cost</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a:pPr>
            <a:r>
              <a:rPr kumimoji="0" sz="1600" b="0" i="0" u="none" strike="noStrike" kern="0" cap="none" spc="0" normalizeH="0" baseline="0" noProof="0" dirty="0">
                <a:ln>
                  <a:noFill/>
                </a:ln>
                <a:solidFill>
                  <a:srgbClr val="000000"/>
                </a:solidFill>
                <a:effectLst/>
                <a:uLnTx/>
                <a:uFillTx/>
                <a:latin typeface="Arial"/>
                <a:cs typeface="Arial"/>
                <a:sym typeface="Arial"/>
              </a:rPr>
              <a:t>Minimal feedback changes</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a:pPr>
            <a:r>
              <a:rPr kumimoji="0" sz="1600" b="0" i="0" u="none" strike="noStrike" kern="0" cap="none" spc="0" normalizeH="0" baseline="0" noProof="0" dirty="0">
                <a:ln>
                  <a:noFill/>
                </a:ln>
                <a:solidFill>
                  <a:srgbClr val="000000"/>
                </a:solidFill>
                <a:effectLst/>
                <a:uLnTx/>
                <a:uFillTx/>
                <a:latin typeface="Arial"/>
                <a:cs typeface="Arial"/>
                <a:sym typeface="Arial"/>
              </a:rPr>
              <a:t>Team is matured in estimation, technology etc..</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a:pPr>
            <a:r>
              <a:rPr kumimoji="0" sz="1600" b="0" i="0" u="none" strike="noStrike" kern="0" cap="none" spc="0" normalizeH="0" baseline="0" noProof="0" dirty="0">
                <a:ln>
                  <a:noFill/>
                </a:ln>
                <a:solidFill>
                  <a:srgbClr val="000000"/>
                </a:solidFill>
                <a:effectLst/>
                <a:uLnTx/>
                <a:uFillTx/>
                <a:latin typeface="Arial"/>
                <a:cs typeface="Arial"/>
                <a:sym typeface="Arial"/>
              </a:rPr>
              <a:t>Project governance model exists</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b="1"/>
            </a:pPr>
            <a:r>
              <a:rPr kumimoji="0" sz="1600" b="1" i="0" u="none" strike="noStrike" kern="0" cap="none" spc="0" normalizeH="0" baseline="0" noProof="0" dirty="0">
                <a:ln>
                  <a:noFill/>
                </a:ln>
                <a:solidFill>
                  <a:srgbClr val="000000"/>
                </a:solidFill>
                <a:effectLst/>
                <a:uLnTx/>
                <a:uFillTx/>
                <a:latin typeface="Arial"/>
                <a:cs typeface="Arial"/>
                <a:sym typeface="Arial"/>
              </a:rPr>
              <a:t>Don’t expect long feedback cycle</a:t>
            </a:r>
            <a:r>
              <a:rPr kumimoji="0" sz="1600" b="0" i="0" u="none" strike="noStrike" kern="0" cap="none" spc="0" normalizeH="0" baseline="0" noProof="0" dirty="0">
                <a:ln>
                  <a:noFill/>
                </a:ln>
                <a:solidFill>
                  <a:srgbClr val="000000"/>
                </a:solidFill>
                <a:effectLst/>
                <a:uLnTx/>
                <a:uFillTx/>
                <a:latin typeface="Arial"/>
                <a:cs typeface="Arial"/>
                <a:sym typeface="Arial"/>
              </a:rPr>
              <a:t>, If this happens, this lifecycle not suitable for the project</a:t>
            </a:r>
          </a:p>
        </p:txBody>
      </p:sp>
      <p:sp>
        <p:nvSpPr>
          <p:cNvPr id="594" name="Source   :  https://www.izenbridge.com/blog/project-management-life-cycle-iterative-adaptive/"/>
          <p:cNvSpPr txBox="1"/>
          <p:nvPr/>
        </p:nvSpPr>
        <p:spPr>
          <a:xfrm>
            <a:off x="198120" y="6216650"/>
            <a:ext cx="3870960" cy="1651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600" u="sng"/>
            </a:pPr>
            <a:r>
              <a:rPr kumimoji="0" sz="600" b="0" i="0" u="sng" strike="noStrike" kern="0" cap="none" spc="0" normalizeH="0" baseline="0" noProof="0" dirty="0">
                <a:ln>
                  <a:noFill/>
                </a:ln>
                <a:solidFill>
                  <a:srgbClr val="0000FF"/>
                </a:solidFill>
                <a:effectLst/>
                <a:uLnTx/>
                <a:uFill>
                  <a:solidFill>
                    <a:srgbClr val="0000FF"/>
                  </a:solidFill>
                </a:uFill>
                <a:latin typeface="Arial"/>
                <a:cs typeface="Arial"/>
                <a:sym typeface="Arial"/>
                <a:hlinkClick r:id="rId3"/>
              </a:rPr>
              <a:t>Source   :  https://www.izenbridge.com/blog/project-management-life-cycle-iterative-adaptive/</a:t>
            </a:r>
          </a:p>
        </p:txBody>
      </p:sp>
      <p:sp>
        <p:nvSpPr>
          <p:cNvPr id="595" name="Plan"/>
          <p:cNvSpPr txBox="1"/>
          <p:nvPr/>
        </p:nvSpPr>
        <p:spPr>
          <a:xfrm>
            <a:off x="304800" y="3124200"/>
            <a:ext cx="838200" cy="360187"/>
          </a:xfrm>
          <a:prstGeom prst="rect">
            <a:avLst/>
          </a:prstGeom>
          <a:ln>
            <a:solidFill>
              <a:schemeClr val="accent1"/>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Arial"/>
                <a:cs typeface="Arial"/>
                <a:sym typeface="Arial"/>
              </a:rPr>
              <a:t>Plan</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7" name="image.jpeg" descr="image.jpeg"/>
          <p:cNvPicPr>
            <a:picLocks noChangeAspect="1"/>
          </p:cNvPicPr>
          <p:nvPr/>
        </p:nvPicPr>
        <p:blipFill>
          <a:blip r:embed="rId2"/>
          <a:stretch>
            <a:fillRect/>
          </a:stretch>
        </p:blipFill>
        <p:spPr>
          <a:xfrm>
            <a:off x="381000" y="2895600"/>
            <a:ext cx="8229600" cy="1336675"/>
          </a:xfrm>
          <a:prstGeom prst="rect">
            <a:avLst/>
          </a:prstGeom>
          <a:ln w="12700">
            <a:miter lim="400000"/>
          </a:ln>
        </p:spPr>
      </p:pic>
      <p:sp>
        <p:nvSpPr>
          <p:cNvPr id="602"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98989"/>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25</a:t>
            </a:fld>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598" name="Iterative development is when an attempt is made to develop a product with basic features, which then goes through a refinement process successively to add to the richness in features."/>
          <p:cNvSpPr txBox="1">
            <a:spLocks noGrp="1"/>
          </p:cNvSpPr>
          <p:nvPr>
            <p:ph type="body" sz="quarter" idx="4294967295"/>
          </p:nvPr>
        </p:nvSpPr>
        <p:spPr>
          <a:xfrm>
            <a:off x="0" y="1493838"/>
            <a:ext cx="8229600" cy="1020762"/>
          </a:xfrm>
          <a:prstGeom prst="rect">
            <a:avLst/>
          </a:prstGeom>
        </p:spPr>
        <p:txBody>
          <a:bodyPr/>
          <a:lstStyle/>
          <a:p>
            <a:pPr>
              <a:spcBef>
                <a:spcPts val="400"/>
              </a:spcBef>
              <a:buClr>
                <a:srgbClr val="101141"/>
              </a:buClr>
              <a:buChar char="•"/>
              <a:defRPr sz="1800"/>
            </a:pPr>
            <a:r>
              <a:rPr dirty="0"/>
              <a:t>Iterative development is when an attempt is made to </a:t>
            </a:r>
            <a:r>
              <a:rPr b="1" dirty="0"/>
              <a:t>develop a product with basic features</a:t>
            </a:r>
            <a:r>
              <a:rPr dirty="0"/>
              <a:t>, which then goes through a </a:t>
            </a:r>
            <a:r>
              <a:rPr b="1" dirty="0"/>
              <a:t>refinement process </a:t>
            </a:r>
            <a:r>
              <a:rPr dirty="0"/>
              <a:t>successively to </a:t>
            </a:r>
            <a:r>
              <a:rPr b="1" dirty="0"/>
              <a:t>add to the richness </a:t>
            </a:r>
            <a:r>
              <a:rPr dirty="0"/>
              <a:t>in features. </a:t>
            </a:r>
          </a:p>
        </p:txBody>
      </p:sp>
      <p:sp>
        <p:nvSpPr>
          <p:cNvPr id="599" name="Iterative Project Development Life Cycle"/>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342900" indent="-685800">
              <a:lnSpc>
                <a:spcPts val="3600"/>
              </a:lnSpc>
              <a:defRPr sz="3600" b="1"/>
            </a:lvl1pPr>
          </a:lstStyle>
          <a:p>
            <a:pPr marL="342900" marR="0" lvl="0" indent="-685800" algn="l" defTabSz="914400" rtl="0" eaLnBrk="1" fontAlgn="auto" latinLnBrk="0" hangingPunct="0">
              <a:lnSpc>
                <a:spcPts val="3600"/>
              </a:lnSpc>
              <a:spcBef>
                <a:spcPts val="0"/>
              </a:spcBef>
              <a:spcAft>
                <a:spcPts val="0"/>
              </a:spcAft>
              <a:buClrTx/>
              <a:buSzTx/>
              <a:buFontTx/>
              <a:buNone/>
              <a:tabLst/>
              <a:defRPr/>
            </a:pPr>
            <a:r>
              <a:rPr kumimoji="0" sz="3600" b="1" i="0" u="none" strike="noStrike" kern="0" cap="none" spc="0" normalizeH="0" baseline="0" noProof="0" dirty="0">
                <a:ln>
                  <a:noFill/>
                </a:ln>
                <a:solidFill>
                  <a:srgbClr val="000000"/>
                </a:solidFill>
                <a:effectLst/>
                <a:uLnTx/>
                <a:uFillTx/>
                <a:latin typeface="Arial"/>
                <a:cs typeface="Arial"/>
                <a:sym typeface="Arial"/>
              </a:rPr>
              <a:t>Iterative Project Development Life Cycle</a:t>
            </a:r>
          </a:p>
        </p:txBody>
      </p:sp>
      <p:sp>
        <p:nvSpPr>
          <p:cNvPr id="600"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898989"/>
                </a:solidFill>
                <a:effectLst/>
                <a:uLnTx/>
                <a:uFillTx/>
                <a:latin typeface="Calibri"/>
                <a:cs typeface="Calibri"/>
                <a:sym typeface="Calibri"/>
              </a:rPr>
              <a:t>  </a:t>
            </a:r>
            <a:r>
              <a:rPr lang="en-US" dirty="0">
                <a:latin typeface="Calibri"/>
                <a:cs typeface="Calibri"/>
              </a:rPr>
              <a:t>20/02/24</a:t>
            </a:r>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601"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898989"/>
                </a:solidFill>
                <a:effectLst/>
                <a:uLnTx/>
                <a:uFillTx/>
                <a:latin typeface="Calibri"/>
                <a:cs typeface="Calibri"/>
                <a:sym typeface="Calibri"/>
              </a:rPr>
              <a:t>S2-23</a:t>
            </a:r>
            <a:r>
              <a:rPr kumimoji="0" sz="1200" b="0" i="0" u="none" strike="noStrike" kern="0" cap="none" spc="0" normalizeH="0" baseline="0" noProof="0" dirty="0">
                <a:ln>
                  <a:noFill/>
                </a:ln>
                <a:solidFill>
                  <a:srgbClr val="898989"/>
                </a:solidFill>
                <a:effectLst/>
                <a:uLnTx/>
                <a:uFillTx/>
                <a:latin typeface="Calibri"/>
                <a:cs typeface="Calibri"/>
                <a:sym typeface="Calibri"/>
              </a:rPr>
              <a:t>_SEZG544 - Agile Software Process</a:t>
            </a:r>
          </a:p>
        </p:txBody>
      </p:sp>
      <p:sp>
        <p:nvSpPr>
          <p:cNvPr id="603" name="Ref: https://www.izenbridge.com//"/>
          <p:cNvSpPr txBox="1"/>
          <p:nvPr/>
        </p:nvSpPr>
        <p:spPr>
          <a:xfrm>
            <a:off x="121920" y="6172200"/>
            <a:ext cx="2080261" cy="2147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900"/>
            </a:pPr>
            <a:r>
              <a:rPr kumimoji="0" sz="900" b="0" i="0" u="none" strike="noStrike" kern="0" cap="none" spc="0" normalizeH="0" baseline="0" noProof="0" dirty="0">
                <a:ln>
                  <a:noFill/>
                </a:ln>
                <a:solidFill>
                  <a:srgbClr val="000000"/>
                </a:solidFill>
                <a:effectLst/>
                <a:uLnTx/>
                <a:uFillTx/>
                <a:latin typeface="Arial"/>
                <a:cs typeface="Arial"/>
                <a:sym typeface="Arial"/>
              </a:rPr>
              <a:t>   Ref: </a:t>
            </a:r>
            <a:r>
              <a:rPr kumimoji="0" sz="900" b="0" i="0" u="sng" strike="noStrike" kern="0" cap="none" spc="0" normalizeH="0" baseline="0" noProof="0" dirty="0">
                <a:ln>
                  <a:noFill/>
                </a:ln>
                <a:solidFill>
                  <a:srgbClr val="0000FF"/>
                </a:solidFill>
                <a:effectLst/>
                <a:uLnTx/>
                <a:uFill>
                  <a:solidFill>
                    <a:srgbClr val="0000FF"/>
                  </a:solidFill>
                </a:uFill>
                <a:latin typeface="Arial"/>
                <a:cs typeface="Arial"/>
                <a:sym typeface="Arial"/>
                <a:hlinkClick r:id="rId3"/>
              </a:rPr>
              <a:t>https://www.izenbridge.com</a:t>
            </a:r>
            <a:r>
              <a:rPr kumimoji="0" sz="600" b="0" i="0" u="sng" strike="noStrike" kern="0" cap="none" spc="0" normalizeH="0" baseline="0" noProof="0" dirty="0">
                <a:ln>
                  <a:noFill/>
                </a:ln>
                <a:solidFill>
                  <a:srgbClr val="0000FF"/>
                </a:solidFill>
                <a:effectLst/>
                <a:uLnTx/>
                <a:uFill>
                  <a:solidFill>
                    <a:srgbClr val="0000FF"/>
                  </a:solidFill>
                </a:uFill>
                <a:latin typeface="Arial"/>
                <a:cs typeface="Arial"/>
                <a:sym typeface="Arial"/>
                <a:hlinkClick r:id="rId3"/>
              </a:rPr>
              <a:t>//</a:t>
            </a:r>
          </a:p>
        </p:txBody>
      </p:sp>
      <p:sp>
        <p:nvSpPr>
          <p:cNvPr id="604" name="Deliver result at the end of each iteration.…"/>
          <p:cNvSpPr txBox="1"/>
          <p:nvPr/>
        </p:nvSpPr>
        <p:spPr>
          <a:xfrm>
            <a:off x="4495800" y="4343400"/>
            <a:ext cx="3962400" cy="1426987"/>
          </a:xfrm>
          <a:prstGeom prst="rect">
            <a:avLst/>
          </a:prstGeom>
          <a:ln>
            <a:solidFill>
              <a:schemeClr val="accent1"/>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b="1"/>
            </a:pPr>
            <a:r>
              <a:rPr kumimoji="0" sz="1800" b="1" i="0" u="none" strike="noStrike" kern="0" cap="none" spc="0" normalizeH="0" baseline="0" noProof="0" dirty="0">
                <a:ln>
                  <a:noFill/>
                </a:ln>
                <a:solidFill>
                  <a:srgbClr val="000000"/>
                </a:solidFill>
                <a:effectLst/>
                <a:uLnTx/>
                <a:uFillTx/>
                <a:latin typeface="Arial"/>
                <a:cs typeface="Arial"/>
                <a:sym typeface="Arial"/>
              </a:rPr>
              <a:t>Deliver result </a:t>
            </a:r>
            <a:r>
              <a:rPr kumimoji="0" sz="1800" b="0" i="0" u="none" strike="noStrike" kern="0" cap="none" spc="0" normalizeH="0" baseline="0" noProof="0" dirty="0">
                <a:ln>
                  <a:noFill/>
                </a:ln>
                <a:solidFill>
                  <a:srgbClr val="000000"/>
                </a:solidFill>
                <a:effectLst/>
                <a:uLnTx/>
                <a:uFillTx/>
                <a:latin typeface="Arial"/>
                <a:cs typeface="Arial"/>
                <a:sym typeface="Arial"/>
              </a:rPr>
              <a:t>at the end of each iteration. </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a:pPr>
            <a:r>
              <a:rPr kumimoji="0" sz="1800" b="0" i="0" u="none" strike="noStrike" kern="0" cap="none" spc="0" normalizeH="0" baseline="0" noProof="0" dirty="0">
                <a:ln>
                  <a:noFill/>
                </a:ln>
                <a:solidFill>
                  <a:srgbClr val="000000"/>
                </a:solidFill>
                <a:effectLst/>
                <a:uLnTx/>
                <a:uFillTx/>
                <a:latin typeface="Arial"/>
                <a:cs typeface="Arial"/>
                <a:sym typeface="Arial"/>
              </a:rPr>
              <a:t>Result may </a:t>
            </a:r>
            <a:r>
              <a:rPr kumimoji="0" sz="1800" b="1" i="0" u="none" strike="noStrike" kern="0" cap="none" spc="0" normalizeH="0" baseline="0" noProof="0" dirty="0">
                <a:ln>
                  <a:noFill/>
                </a:ln>
                <a:solidFill>
                  <a:srgbClr val="000000"/>
                </a:solidFill>
                <a:effectLst/>
                <a:uLnTx/>
                <a:uFillTx/>
                <a:latin typeface="Arial"/>
                <a:cs typeface="Arial"/>
                <a:sym typeface="Arial"/>
              </a:rPr>
              <a:t>not</a:t>
            </a:r>
            <a:r>
              <a:rPr kumimoji="0" sz="1800" b="0" i="0" u="none" strike="noStrike" kern="0" cap="none" spc="0" normalizeH="0" baseline="0" noProof="0" dirty="0">
                <a:ln>
                  <a:noFill/>
                </a:ln>
                <a:solidFill>
                  <a:srgbClr val="000000"/>
                </a:solidFill>
                <a:effectLst/>
                <a:uLnTx/>
                <a:uFillTx/>
                <a:latin typeface="Arial"/>
                <a:cs typeface="Arial"/>
                <a:sym typeface="Arial"/>
              </a:rPr>
              <a:t> be </a:t>
            </a:r>
            <a:r>
              <a:rPr kumimoji="0" sz="1800" b="1" i="0" u="none" strike="noStrike" kern="0" cap="none" spc="0" normalizeH="0" baseline="0" noProof="0" dirty="0">
                <a:ln>
                  <a:noFill/>
                </a:ln>
                <a:solidFill>
                  <a:srgbClr val="000000"/>
                </a:solidFill>
                <a:effectLst/>
                <a:uLnTx/>
                <a:uFillTx/>
                <a:latin typeface="Arial"/>
                <a:cs typeface="Arial"/>
                <a:sym typeface="Arial"/>
              </a:rPr>
              <a:t>usable</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a:pPr>
            <a:r>
              <a:rPr kumimoji="0" sz="1800" b="0" i="0" u="none" strike="noStrike" kern="0" cap="none" spc="0" normalizeH="0" baseline="0" noProof="0" dirty="0">
                <a:ln>
                  <a:noFill/>
                </a:ln>
                <a:solidFill>
                  <a:srgbClr val="000000"/>
                </a:solidFill>
                <a:effectLst/>
                <a:uLnTx/>
                <a:uFillTx/>
                <a:latin typeface="Arial"/>
                <a:cs typeface="Arial"/>
                <a:sym typeface="Arial"/>
              </a:rPr>
              <a:t>E.g. 1 year project divided into 3 to 4 iterations</a:t>
            </a:r>
            <a:r>
              <a:rPr kumimoji="0" sz="1800" b="1" i="0" u="none" strike="noStrike" kern="0" cap="none" spc="0" normalizeH="0" baseline="0" noProof="0" dirty="0">
                <a:ln>
                  <a:noFill/>
                </a:ln>
                <a:solidFill>
                  <a:srgbClr val="000000"/>
                </a:solidFill>
                <a:effectLst/>
                <a:uLnTx/>
                <a:uFillTx/>
                <a:latin typeface="Arial"/>
                <a:cs typeface="Arial"/>
                <a:sym typeface="Arial"/>
              </a:rPr>
              <a:t> </a:t>
            </a:r>
            <a:r>
              <a:rPr kumimoji="0" sz="1800" b="0" i="0" u="none" strike="noStrike" kern="0" cap="none" spc="0" normalizeH="0" baseline="0" noProof="0" dirty="0">
                <a:ln>
                  <a:noFill/>
                </a:ln>
                <a:solidFill>
                  <a:srgbClr val="000000"/>
                </a:solidFill>
                <a:effectLst/>
                <a:uLnTx/>
                <a:uFillTx/>
                <a:latin typeface="Arial"/>
                <a:cs typeface="Arial"/>
                <a:sym typeface="Arial"/>
              </a:rPr>
              <a:t> </a:t>
            </a:r>
          </a:p>
        </p:txBody>
      </p:sp>
      <p:sp>
        <p:nvSpPr>
          <p:cNvPr id="605" name="Goal: Correctness of Solution…"/>
          <p:cNvSpPr txBox="1"/>
          <p:nvPr/>
        </p:nvSpPr>
        <p:spPr>
          <a:xfrm>
            <a:off x="457200" y="4343400"/>
            <a:ext cx="3581400" cy="1693687"/>
          </a:xfrm>
          <a:prstGeom prst="rect">
            <a:avLst/>
          </a:prstGeom>
          <a:ln>
            <a:solidFill>
              <a:schemeClr val="accent1"/>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a:pPr>
            <a:r>
              <a:rPr kumimoji="0" sz="1800" b="0" i="0" u="none" strike="noStrike" kern="0" cap="none" spc="0" normalizeH="0" baseline="0" noProof="0" dirty="0">
                <a:ln>
                  <a:noFill/>
                </a:ln>
                <a:solidFill>
                  <a:srgbClr val="000000"/>
                </a:solidFill>
                <a:effectLst/>
                <a:uLnTx/>
                <a:uFillTx/>
                <a:latin typeface="Arial"/>
                <a:cs typeface="Arial"/>
                <a:sym typeface="Arial"/>
              </a:rPr>
              <a:t>Goal: </a:t>
            </a:r>
            <a:r>
              <a:rPr kumimoji="0" sz="1800" b="1" i="0" u="none" strike="noStrike" kern="0" cap="none" spc="0" normalizeH="0" baseline="0" noProof="0" dirty="0">
                <a:ln>
                  <a:noFill/>
                </a:ln>
                <a:solidFill>
                  <a:srgbClr val="000000"/>
                </a:solidFill>
                <a:effectLst/>
                <a:uLnTx/>
                <a:uFillTx/>
                <a:latin typeface="Arial"/>
                <a:cs typeface="Arial"/>
                <a:sym typeface="Arial"/>
              </a:rPr>
              <a:t>Correctness</a:t>
            </a:r>
            <a:r>
              <a:rPr kumimoji="0" sz="1800" b="0" i="0" u="none" strike="noStrike" kern="0" cap="none" spc="0" normalizeH="0" baseline="0" noProof="0" dirty="0">
                <a:ln>
                  <a:noFill/>
                </a:ln>
                <a:solidFill>
                  <a:srgbClr val="000000"/>
                </a:solidFill>
                <a:effectLst/>
                <a:uLnTx/>
                <a:uFillTx/>
                <a:latin typeface="Arial"/>
                <a:cs typeface="Arial"/>
                <a:sym typeface="Arial"/>
              </a:rPr>
              <a:t> of Solution</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b="1"/>
            </a:pPr>
            <a:r>
              <a:rPr kumimoji="0" sz="1800" b="1" i="0" u="none" strike="noStrike" kern="0" cap="none" spc="0" normalizeH="0" baseline="0" noProof="0" dirty="0">
                <a:ln>
                  <a:noFill/>
                </a:ln>
                <a:solidFill>
                  <a:srgbClr val="000000"/>
                </a:solidFill>
                <a:effectLst/>
                <a:uLnTx/>
                <a:uFillTx/>
                <a:latin typeface="Arial"/>
                <a:cs typeface="Arial"/>
                <a:sym typeface="Arial"/>
              </a:rPr>
              <a:t>Repea</a:t>
            </a:r>
            <a:r>
              <a:rPr kumimoji="0" sz="1800" b="0" i="0" u="none" strike="noStrike" kern="0" cap="none" spc="0" normalizeH="0" baseline="0" noProof="0" dirty="0">
                <a:ln>
                  <a:noFill/>
                </a:ln>
                <a:solidFill>
                  <a:srgbClr val="000000"/>
                </a:solidFill>
                <a:effectLst/>
                <a:uLnTx/>
                <a:uFillTx/>
                <a:latin typeface="Arial"/>
                <a:cs typeface="Arial"/>
                <a:sym typeface="Arial"/>
              </a:rPr>
              <a:t>t until Correct</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b="1"/>
            </a:pPr>
            <a:r>
              <a:rPr kumimoji="0" sz="1800" b="1" i="0" u="none" strike="noStrike" kern="0" cap="none" spc="0" normalizeH="0" baseline="0" noProof="0" dirty="0">
                <a:ln>
                  <a:noFill/>
                </a:ln>
                <a:solidFill>
                  <a:srgbClr val="000000"/>
                </a:solidFill>
                <a:effectLst/>
                <a:uLnTx/>
                <a:uFillTx/>
                <a:latin typeface="Arial"/>
                <a:cs typeface="Arial"/>
                <a:sym typeface="Arial"/>
              </a:rPr>
              <a:t>Show</a:t>
            </a:r>
            <a:r>
              <a:rPr kumimoji="0" sz="1800" b="0" i="0" u="none" strike="noStrike" kern="0" cap="none" spc="0" normalizeH="0" baseline="0" noProof="0" dirty="0">
                <a:ln>
                  <a:noFill/>
                </a:ln>
                <a:solidFill>
                  <a:srgbClr val="000000"/>
                </a:solidFill>
                <a:effectLst/>
                <a:uLnTx/>
                <a:uFillTx/>
                <a:latin typeface="Arial"/>
                <a:cs typeface="Arial"/>
                <a:sym typeface="Arial"/>
              </a:rPr>
              <a:t> and </a:t>
            </a:r>
            <a:r>
              <a:rPr kumimoji="0" sz="1800" b="1" i="0" u="none" strike="noStrike" kern="0" cap="none" spc="0" normalizeH="0" baseline="0" noProof="0" dirty="0">
                <a:ln>
                  <a:noFill/>
                </a:ln>
                <a:solidFill>
                  <a:srgbClr val="000000"/>
                </a:solidFill>
                <a:effectLst/>
                <a:uLnTx/>
                <a:uFillTx/>
                <a:latin typeface="Arial"/>
                <a:cs typeface="Arial"/>
                <a:sym typeface="Arial"/>
              </a:rPr>
              <a:t>receive feedback</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b="1"/>
            </a:pPr>
            <a:r>
              <a:rPr kumimoji="0" sz="1800" b="1" i="0" u="none" strike="noStrike" kern="0" cap="none" spc="0" normalizeH="0" baseline="0" noProof="0" dirty="0">
                <a:ln>
                  <a:noFill/>
                </a:ln>
                <a:solidFill>
                  <a:srgbClr val="000000"/>
                </a:solidFill>
                <a:effectLst/>
                <a:uLnTx/>
                <a:uFillTx/>
                <a:latin typeface="Arial"/>
                <a:cs typeface="Arial"/>
                <a:sym typeface="Arial"/>
              </a:rPr>
              <a:t>Add richness or features</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b="1"/>
            </a:pPr>
            <a:r>
              <a:rPr kumimoji="0" sz="1800" b="1" i="0" u="none" strike="noStrike" kern="0" cap="none" spc="0" normalizeH="0" baseline="0" noProof="0" dirty="0">
                <a:ln>
                  <a:noFill/>
                </a:ln>
                <a:solidFill>
                  <a:srgbClr val="000000"/>
                </a:solidFill>
                <a:effectLst/>
                <a:uLnTx/>
                <a:uFillTx/>
                <a:latin typeface="Arial"/>
                <a:cs typeface="Arial"/>
                <a:sym typeface="Arial"/>
              </a:rPr>
              <a:t>Single Final Delivery </a:t>
            </a:r>
          </a:p>
        </p:txBody>
      </p:sp>
      <p:sp>
        <p:nvSpPr>
          <p:cNvPr id="606" name="Plan"/>
          <p:cNvSpPr txBox="1"/>
          <p:nvPr/>
        </p:nvSpPr>
        <p:spPr>
          <a:xfrm>
            <a:off x="304800" y="2667000"/>
            <a:ext cx="838200" cy="360187"/>
          </a:xfrm>
          <a:prstGeom prst="rect">
            <a:avLst/>
          </a:prstGeom>
          <a:ln>
            <a:solidFill>
              <a:schemeClr val="accent1"/>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Arial"/>
                <a:cs typeface="Arial"/>
                <a:sym typeface="Arial"/>
              </a:rPr>
              <a:t>Plan</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When you are getting a customized coat made…"/>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rPr dirty="0"/>
              <a:t>When you are getting a customized coat made</a:t>
            </a:r>
          </a:p>
          <a:p>
            <a:pPr marL="742950" lvl="1" indent="-285750">
              <a:spcBef>
                <a:spcPts val="0"/>
              </a:spcBef>
              <a:buChar char="•"/>
              <a:defRPr sz="1600"/>
            </a:pPr>
            <a:r>
              <a:rPr dirty="0"/>
              <a:t>You may be required to go for a trail to check for the fitting.</a:t>
            </a:r>
          </a:p>
          <a:p>
            <a:pPr marL="742950" lvl="1" indent="-285750">
              <a:spcBef>
                <a:spcPts val="0"/>
              </a:spcBef>
              <a:buChar char="•"/>
              <a:defRPr sz="1600"/>
            </a:pPr>
            <a:r>
              <a:rPr dirty="0"/>
              <a:t>Even though the you may find the coat fitting well, you may not be able to use it as it has not been finished. </a:t>
            </a:r>
          </a:p>
          <a:p>
            <a:pPr marL="742950" lvl="1" indent="-285750">
              <a:spcBef>
                <a:spcPts val="0"/>
              </a:spcBef>
              <a:buChar char="•"/>
              <a:defRPr sz="1600"/>
            </a:pPr>
            <a:r>
              <a:rPr dirty="0"/>
              <a:t>The fitting test was to give you an idea of the final product, which may not be ready for your consumption. </a:t>
            </a:r>
          </a:p>
          <a:p>
            <a:pPr marL="742950" lvl="1" indent="-285750">
              <a:spcBef>
                <a:spcPts val="0"/>
              </a:spcBef>
              <a:buChar char="•"/>
              <a:defRPr sz="1600"/>
            </a:pPr>
            <a:r>
              <a:rPr dirty="0"/>
              <a:t>This is an example of iterative prototyping.</a:t>
            </a:r>
          </a:p>
          <a:p>
            <a:pPr marL="285750" lvl="1" indent="171450">
              <a:spcBef>
                <a:spcPts val="0"/>
              </a:spcBef>
              <a:buSzTx/>
              <a:buNone/>
              <a:defRPr sz="1600"/>
            </a:pPr>
            <a:endParaRPr dirty="0"/>
          </a:p>
          <a:p>
            <a:pPr>
              <a:spcBef>
                <a:spcPts val="500"/>
              </a:spcBef>
              <a:buClr>
                <a:srgbClr val="101141"/>
              </a:buClr>
              <a:buChar char="•"/>
              <a:defRPr sz="2400"/>
            </a:pPr>
            <a:r>
              <a:rPr dirty="0"/>
              <a:t>Developing a Website</a:t>
            </a:r>
          </a:p>
          <a:p>
            <a:pPr marL="742950" lvl="1" indent="-285750">
              <a:spcBef>
                <a:spcPts val="0"/>
              </a:spcBef>
              <a:buChar char="•"/>
              <a:defRPr sz="1600"/>
            </a:pPr>
            <a:r>
              <a:rPr dirty="0"/>
              <a:t>Develop a prototype of the Website with basic functionality</a:t>
            </a:r>
          </a:p>
          <a:p>
            <a:pPr marL="742950" lvl="1" indent="-285750">
              <a:spcBef>
                <a:spcPts val="0"/>
              </a:spcBef>
              <a:buChar char="•"/>
              <a:defRPr sz="1600"/>
            </a:pPr>
            <a:r>
              <a:rPr dirty="0"/>
              <a:t>Demo to Customer and receive feedback</a:t>
            </a:r>
          </a:p>
          <a:p>
            <a:pPr marL="742950" lvl="1" indent="-285750">
              <a:spcBef>
                <a:spcPts val="0"/>
              </a:spcBef>
              <a:buChar char="•"/>
              <a:defRPr sz="1600"/>
            </a:pPr>
            <a:r>
              <a:rPr dirty="0"/>
              <a:t>Add to the richness or feature to the product in subsequent iteration</a:t>
            </a:r>
          </a:p>
        </p:txBody>
      </p:sp>
      <p:sp>
        <p:nvSpPr>
          <p:cNvPr id="609" name="Examples of Iterative Development"/>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rPr dirty="0"/>
              <a:t>Examples of Iterative Development</a:t>
            </a:r>
          </a:p>
        </p:txBody>
      </p:sp>
      <p:sp>
        <p:nvSpPr>
          <p:cNvPr id="610"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611"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612"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26</a:t>
            </a:fld>
            <a:endParaRPr dirty="0"/>
          </a:p>
        </p:txBody>
      </p:sp>
      <p:sp>
        <p:nvSpPr>
          <p:cNvPr id="613" name="Source: https://www.izenbridge.com//"/>
          <p:cNvSpPr txBox="1"/>
          <p:nvPr/>
        </p:nvSpPr>
        <p:spPr>
          <a:xfrm>
            <a:off x="121920" y="6172200"/>
            <a:ext cx="2080261" cy="2147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sz="900"/>
            </a:pPr>
            <a:r>
              <a:rPr dirty="0"/>
              <a:t>   Source: </a:t>
            </a:r>
            <a:r>
              <a:rPr u="sng" dirty="0">
                <a:solidFill>
                  <a:srgbClr val="0000FF"/>
                </a:solidFill>
                <a:uFill>
                  <a:solidFill>
                    <a:srgbClr val="0000FF"/>
                  </a:solidFill>
                </a:uFill>
                <a:hlinkClick r:id="rId2"/>
              </a:rPr>
              <a:t>https://www.izenbridge.com</a:t>
            </a:r>
            <a:r>
              <a:rPr sz="600" u="sng" dirty="0">
                <a:solidFill>
                  <a:srgbClr val="0000FF"/>
                </a:solidFill>
                <a:uFill>
                  <a:solidFill>
                    <a:srgbClr val="0000FF"/>
                  </a:solidFill>
                </a:uFill>
                <a:hlinkClick r:id="rId2"/>
              </a:rPr>
              <a: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In an incremental approach, one aims to build pieces of program/product that is complete in features and richness.  Product increment  is usable.…"/>
          <p:cNvSpPr txBox="1">
            <a:spLocks noGrp="1"/>
          </p:cNvSpPr>
          <p:nvPr>
            <p:ph type="body" idx="4294967295"/>
          </p:nvPr>
        </p:nvSpPr>
        <p:spPr>
          <a:xfrm>
            <a:off x="304800" y="1493837"/>
            <a:ext cx="8299450" cy="4805363"/>
          </a:xfrm>
          <a:prstGeom prst="rect">
            <a:avLst/>
          </a:prstGeom>
        </p:spPr>
        <p:txBody>
          <a:bodyPr/>
          <a:lstStyle/>
          <a:p>
            <a:pPr>
              <a:spcBef>
                <a:spcPts val="500"/>
              </a:spcBef>
              <a:buClr>
                <a:srgbClr val="101141"/>
              </a:buClr>
              <a:buChar char="•"/>
              <a:defRPr sz="2400"/>
            </a:pPr>
            <a:r>
              <a:rPr dirty="0"/>
              <a:t>In an incremental approach, one aims </a:t>
            </a:r>
            <a:r>
              <a:rPr b="1" dirty="0"/>
              <a:t>to build pieces of program/product that is complete in features </a:t>
            </a:r>
            <a:r>
              <a:rPr dirty="0"/>
              <a:t>and richness.  Product</a:t>
            </a:r>
            <a:r>
              <a:rPr b="1" dirty="0"/>
              <a:t> increment  </a:t>
            </a:r>
            <a:r>
              <a:rPr dirty="0"/>
              <a:t>is </a:t>
            </a:r>
            <a:r>
              <a:rPr b="1" dirty="0"/>
              <a:t>usable</a:t>
            </a:r>
            <a:r>
              <a:rPr dirty="0"/>
              <a:t>.</a:t>
            </a:r>
          </a:p>
          <a:p>
            <a:pPr>
              <a:spcBef>
                <a:spcPts val="500"/>
              </a:spcBef>
              <a:buClr>
                <a:srgbClr val="101141"/>
              </a:buClr>
              <a:buChar char="•"/>
              <a:defRPr sz="2400"/>
            </a:pPr>
            <a:r>
              <a:rPr dirty="0"/>
              <a:t>In this case, each functionality is built to its fullest and </a:t>
            </a:r>
            <a:r>
              <a:rPr b="1" dirty="0"/>
              <a:t>additional functionalities are added in an incremental fashion. </a:t>
            </a:r>
          </a:p>
        </p:txBody>
      </p:sp>
      <p:sp>
        <p:nvSpPr>
          <p:cNvPr id="616" name="Incremental Life Cycle"/>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rPr dirty="0"/>
              <a:t>Incremental Life Cycle</a:t>
            </a:r>
          </a:p>
        </p:txBody>
      </p:sp>
      <p:sp>
        <p:nvSpPr>
          <p:cNvPr id="617"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618"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619"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27</a:t>
            </a:fld>
            <a:endParaRPr dirty="0"/>
          </a:p>
        </p:txBody>
      </p:sp>
      <p:pic>
        <p:nvPicPr>
          <p:cNvPr id="620" name="image.jpeg" descr="image.jpeg"/>
          <p:cNvPicPr>
            <a:picLocks noChangeAspect="1"/>
          </p:cNvPicPr>
          <p:nvPr/>
        </p:nvPicPr>
        <p:blipFill>
          <a:blip r:embed="rId2"/>
          <a:stretch>
            <a:fillRect/>
          </a:stretch>
        </p:blipFill>
        <p:spPr>
          <a:xfrm>
            <a:off x="1236662" y="3924300"/>
            <a:ext cx="6096001" cy="990600"/>
          </a:xfrm>
          <a:prstGeom prst="rect">
            <a:avLst/>
          </a:prstGeom>
          <a:ln w="12700">
            <a:miter lim="400000"/>
          </a:ln>
        </p:spPr>
      </p:pic>
      <p:sp>
        <p:nvSpPr>
          <p:cNvPr id="621" name="Example: You can compare this to a visit to restaurant. You get served starters first and on completion of its main course and then dessert. You get served incrementally and you consume it."/>
          <p:cNvSpPr txBox="1"/>
          <p:nvPr/>
        </p:nvSpPr>
        <p:spPr>
          <a:xfrm>
            <a:off x="450850" y="5376862"/>
            <a:ext cx="8153400" cy="893587"/>
          </a:xfrm>
          <a:prstGeom prst="rect">
            <a:avLst/>
          </a:prstGeom>
          <a:ln>
            <a:solidFill>
              <a:schemeClr val="accent1"/>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b="1"/>
            </a:pPr>
            <a:r>
              <a:rPr dirty="0"/>
              <a:t>Example: </a:t>
            </a:r>
            <a:r>
              <a:rPr b="0" dirty="0"/>
              <a:t>You can compare this to a visit to restaurant. You get served starters first and on completion of its main course and then dessert. You get served incrementally and you consume it.</a:t>
            </a:r>
          </a:p>
        </p:txBody>
      </p:sp>
      <p:sp>
        <p:nvSpPr>
          <p:cNvPr id="622" name="Plan"/>
          <p:cNvSpPr txBox="1"/>
          <p:nvPr/>
        </p:nvSpPr>
        <p:spPr>
          <a:xfrm>
            <a:off x="381000" y="4125912"/>
            <a:ext cx="838200" cy="360187"/>
          </a:xfrm>
          <a:prstGeom prst="rect">
            <a:avLst/>
          </a:prstGeom>
          <a:ln>
            <a:solidFill>
              <a:schemeClr val="accent1"/>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r>
              <a:rPr dirty="0"/>
              <a:t>Plan</a:t>
            </a:r>
          </a:p>
        </p:txBody>
      </p:sp>
      <p:sp>
        <p:nvSpPr>
          <p:cNvPr id="623" name="Source: https://www.izenbridge.com//"/>
          <p:cNvSpPr txBox="1"/>
          <p:nvPr/>
        </p:nvSpPr>
        <p:spPr>
          <a:xfrm>
            <a:off x="121920" y="6246812"/>
            <a:ext cx="2080261" cy="2147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sz="900"/>
            </a:pPr>
            <a:r>
              <a:rPr dirty="0"/>
              <a:t>   Source: </a:t>
            </a:r>
            <a:r>
              <a:rPr u="sng" dirty="0">
                <a:solidFill>
                  <a:srgbClr val="0000FF"/>
                </a:solidFill>
                <a:uFill>
                  <a:solidFill>
                    <a:srgbClr val="0000FF"/>
                  </a:solidFill>
                </a:uFill>
                <a:hlinkClick r:id="rId3"/>
              </a:rPr>
              <a:t>https://www.izenbridge.com</a:t>
            </a:r>
            <a:r>
              <a:rPr sz="600" u="sng" dirty="0">
                <a:solidFill>
                  <a:srgbClr val="0000FF"/>
                </a:solidFill>
                <a:uFill>
                  <a:solidFill>
                    <a:srgbClr val="0000FF"/>
                  </a:solidFill>
                </a:uFill>
                <a:hlinkClick r:id="rId3"/>
              </a:rPr>
              <a: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The project life cycle that is iterative and incremental"/>
          <p:cNvSpPr txBox="1">
            <a:spLocks noGrp="1"/>
          </p:cNvSpPr>
          <p:nvPr>
            <p:ph type="body" idx="4294967295"/>
          </p:nvPr>
        </p:nvSpPr>
        <p:spPr>
          <a:xfrm>
            <a:off x="533400" y="1524000"/>
            <a:ext cx="8229600" cy="4830763"/>
          </a:xfrm>
          <a:prstGeom prst="rect">
            <a:avLst/>
          </a:prstGeom>
        </p:spPr>
        <p:txBody>
          <a:bodyPr/>
          <a:lstStyle/>
          <a:p>
            <a:pPr>
              <a:spcBef>
                <a:spcPts val="500"/>
              </a:spcBef>
              <a:buClr>
                <a:srgbClr val="101141"/>
              </a:buClr>
              <a:buChar char="•"/>
              <a:defRPr sz="2400"/>
            </a:pPr>
            <a:r>
              <a:rPr dirty="0"/>
              <a:t>The project life cycle that is </a:t>
            </a:r>
            <a:r>
              <a:rPr b="1" dirty="0"/>
              <a:t>iterative and incremental</a:t>
            </a:r>
          </a:p>
        </p:txBody>
      </p:sp>
      <p:sp>
        <p:nvSpPr>
          <p:cNvPr id="626" name="Agile/Adaptive Life Cycle"/>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rPr dirty="0"/>
              <a:t>Agile/Adaptive Life Cycle</a:t>
            </a:r>
          </a:p>
        </p:txBody>
      </p:sp>
      <p:sp>
        <p:nvSpPr>
          <p:cNvPr id="627"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628"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629"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28</a:t>
            </a:fld>
            <a:endParaRPr dirty="0"/>
          </a:p>
        </p:txBody>
      </p:sp>
      <p:pic>
        <p:nvPicPr>
          <p:cNvPr id="630" name="image.png" descr="image.png"/>
          <p:cNvPicPr>
            <a:picLocks noChangeAspect="1"/>
          </p:cNvPicPr>
          <p:nvPr/>
        </p:nvPicPr>
        <p:blipFill>
          <a:blip r:embed="rId2"/>
          <a:stretch>
            <a:fillRect/>
          </a:stretch>
        </p:blipFill>
        <p:spPr>
          <a:xfrm>
            <a:off x="762000" y="1952625"/>
            <a:ext cx="5930900" cy="4295775"/>
          </a:xfrm>
          <a:prstGeom prst="rect">
            <a:avLst/>
          </a:prstGeom>
          <a:ln w="12700">
            <a:miter lim="400000"/>
          </a:ln>
        </p:spPr>
      </p:pic>
      <p:sp>
        <p:nvSpPr>
          <p:cNvPr id="631" name="Plan"/>
          <p:cNvSpPr txBox="1"/>
          <p:nvPr/>
        </p:nvSpPr>
        <p:spPr>
          <a:xfrm>
            <a:off x="76200" y="2681287"/>
            <a:ext cx="609600" cy="322918"/>
          </a:xfrm>
          <a:prstGeom prst="rect">
            <a:avLst/>
          </a:prstGeom>
          <a:ln>
            <a:solidFill>
              <a:schemeClr val="accent1"/>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600"/>
            </a:lvl1pPr>
          </a:lstStyle>
          <a:p>
            <a:r>
              <a:rPr dirty="0"/>
              <a:t>Plan</a:t>
            </a:r>
          </a:p>
        </p:txBody>
      </p:sp>
      <p:grpSp>
        <p:nvGrpSpPr>
          <p:cNvPr id="635" name="Group"/>
          <p:cNvGrpSpPr/>
          <p:nvPr/>
        </p:nvGrpSpPr>
        <p:grpSpPr>
          <a:xfrm>
            <a:off x="1066800" y="2508398"/>
            <a:ext cx="750888" cy="172890"/>
            <a:chOff x="0" y="0"/>
            <a:chExt cx="750887" cy="172889"/>
          </a:xfrm>
        </p:grpSpPr>
        <p:sp>
          <p:nvSpPr>
            <p:cNvPr id="632" name="Shape"/>
            <p:cNvSpPr/>
            <p:nvPr/>
          </p:nvSpPr>
          <p:spPr>
            <a:xfrm>
              <a:off x="0" y="6201"/>
              <a:ext cx="750888" cy="1666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504" y="0"/>
                    <a:pt x="10061" y="0"/>
                  </a:cubicBezTo>
                  <a:lnTo>
                    <a:pt x="11259" y="0"/>
                  </a:lnTo>
                  <a:cubicBezTo>
                    <a:pt x="15847" y="0"/>
                    <a:pt x="19853" y="6663"/>
                    <a:pt x="21000" y="16200"/>
                  </a:cubicBezTo>
                  <a:lnTo>
                    <a:pt x="21600" y="16200"/>
                  </a:lnTo>
                  <a:lnTo>
                    <a:pt x="20721" y="21600"/>
                  </a:lnTo>
                  <a:lnTo>
                    <a:pt x="19202" y="16200"/>
                  </a:lnTo>
                  <a:lnTo>
                    <a:pt x="19802" y="16200"/>
                  </a:lnTo>
                  <a:cubicBezTo>
                    <a:pt x="18711" y="7125"/>
                    <a:pt x="15018" y="597"/>
                    <a:pt x="10660" y="38"/>
                  </a:cubicBezTo>
                  <a:lnTo>
                    <a:pt x="10660" y="38"/>
                  </a:lnTo>
                  <a:cubicBezTo>
                    <a:pt x="5346" y="719"/>
                    <a:pt x="1198" y="10170"/>
                    <a:pt x="1198" y="21600"/>
                  </a:cubicBezTo>
                  <a:close/>
                </a:path>
              </a:pathLst>
            </a:custGeom>
            <a:solidFill>
              <a:schemeClr val="accent1"/>
            </a:solidFill>
            <a:ln w="25400" cap="flat">
              <a:solidFill>
                <a:srgbClr val="385D8A"/>
              </a:solidFill>
              <a:prstDash val="solid"/>
              <a:round/>
            </a:ln>
            <a:effectLst/>
          </p:spPr>
          <p:txBody>
            <a:bodyPr wrap="square" lIns="45719" tIns="45719" rIns="45719" bIns="45719" numCol="1" anchor="ctr">
              <a:noAutofit/>
            </a:bodyPr>
            <a:lstStyle/>
            <a:p>
              <a:pPr algn="ctr">
                <a:defRPr>
                  <a:latin typeface="+mj-lt"/>
                  <a:ea typeface="+mj-ea"/>
                  <a:cs typeface="+mj-cs"/>
                  <a:sym typeface="Calibri"/>
                </a:defRPr>
              </a:pPr>
              <a:endParaRPr dirty="0"/>
            </a:p>
          </p:txBody>
        </p:sp>
        <p:sp>
          <p:nvSpPr>
            <p:cNvPr id="633" name="Shape"/>
            <p:cNvSpPr/>
            <p:nvPr/>
          </p:nvSpPr>
          <p:spPr>
            <a:xfrm>
              <a:off x="0" y="6201"/>
              <a:ext cx="370594" cy="1666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9127" y="0"/>
                    <a:pt x="20385" y="0"/>
                  </a:cubicBezTo>
                  <a:cubicBezTo>
                    <a:pt x="20790" y="0"/>
                    <a:pt x="21195" y="13"/>
                    <a:pt x="21600" y="38"/>
                  </a:cubicBezTo>
                  <a:lnTo>
                    <a:pt x="21600" y="38"/>
                  </a:lnTo>
                  <a:cubicBezTo>
                    <a:pt x="10832" y="719"/>
                    <a:pt x="2428" y="10170"/>
                    <a:pt x="2428" y="21600"/>
                  </a:cubicBezTo>
                  <a:close/>
                </a:path>
              </a:pathLst>
            </a:custGeom>
            <a:solidFill>
              <a:schemeClr val="accent1">
                <a:satOff val="-4409"/>
                <a:lumOff val="-10509"/>
              </a:schemeClr>
            </a:solidFill>
            <a:ln w="12700" cap="flat">
              <a:noFill/>
              <a:miter lim="400000"/>
            </a:ln>
            <a:effectLst/>
          </p:spPr>
          <p:txBody>
            <a:bodyPr wrap="square" lIns="45719" tIns="45719" rIns="45719" bIns="45719" numCol="1" anchor="ctr">
              <a:noAutofit/>
            </a:bodyPr>
            <a:lstStyle/>
            <a:p>
              <a:pPr algn="ctr">
                <a:defRPr>
                  <a:latin typeface="+mj-lt"/>
                  <a:ea typeface="+mj-ea"/>
                  <a:cs typeface="+mj-cs"/>
                  <a:sym typeface="Calibri"/>
                </a:defRPr>
              </a:pPr>
              <a:endParaRPr dirty="0"/>
            </a:p>
          </p:txBody>
        </p:sp>
        <p:sp>
          <p:nvSpPr>
            <p:cNvPr id="634" name="Line"/>
            <p:cNvSpPr/>
            <p:nvPr/>
          </p:nvSpPr>
          <p:spPr>
            <a:xfrm>
              <a:off x="349743" y="0"/>
              <a:ext cx="20850" cy="127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5" y="0"/>
                    <a:pt x="14408" y="7203"/>
                    <a:pt x="21600" y="21600"/>
                  </a:cubicBezTo>
                </a:path>
              </a:pathLst>
            </a:custGeom>
            <a:noFill/>
            <a:ln w="25400" cap="flat">
              <a:solidFill>
                <a:srgbClr val="385D8A"/>
              </a:solidFill>
              <a:prstDash val="solid"/>
              <a:round/>
            </a:ln>
            <a:effectLst/>
          </p:spPr>
          <p:txBody>
            <a:bodyPr wrap="square" lIns="45719" tIns="45719" rIns="45719" bIns="45719" numCol="1" anchor="ctr">
              <a:noAutofit/>
            </a:bodyPr>
            <a:lstStyle/>
            <a:p>
              <a:pPr algn="ctr">
                <a:defRPr>
                  <a:latin typeface="+mj-lt"/>
                  <a:ea typeface="+mj-ea"/>
                  <a:cs typeface="+mj-cs"/>
                  <a:sym typeface="Calibri"/>
                </a:defRPr>
              </a:pPr>
              <a:endParaRPr dirty="0"/>
            </a:p>
          </p:txBody>
        </p:sp>
      </p:grpSp>
      <p:sp>
        <p:nvSpPr>
          <p:cNvPr id="636" name="Time Box"/>
          <p:cNvSpPr txBox="1"/>
          <p:nvPr/>
        </p:nvSpPr>
        <p:spPr>
          <a:xfrm>
            <a:off x="1036319" y="2209800"/>
            <a:ext cx="899162" cy="28882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400" b="1"/>
            </a:lvl1pPr>
          </a:lstStyle>
          <a:p>
            <a:r>
              <a:rPr dirty="0"/>
              <a:t>Time Box</a:t>
            </a:r>
          </a:p>
        </p:txBody>
      </p:sp>
      <p:grpSp>
        <p:nvGrpSpPr>
          <p:cNvPr id="640" name="Group"/>
          <p:cNvGrpSpPr/>
          <p:nvPr/>
        </p:nvGrpSpPr>
        <p:grpSpPr>
          <a:xfrm>
            <a:off x="1066800" y="4184922"/>
            <a:ext cx="901235" cy="234678"/>
            <a:chOff x="0" y="0"/>
            <a:chExt cx="901234" cy="234677"/>
          </a:xfrm>
        </p:grpSpPr>
        <p:sp>
          <p:nvSpPr>
            <p:cNvPr id="637" name="Shape"/>
            <p:cNvSpPr/>
            <p:nvPr/>
          </p:nvSpPr>
          <p:spPr>
            <a:xfrm>
              <a:off x="0" y="6077"/>
              <a:ext cx="901235" cy="2286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446" y="0"/>
                    <a:pt x="9930" y="0"/>
                  </a:cubicBezTo>
                  <a:lnTo>
                    <a:pt x="11300" y="0"/>
                  </a:lnTo>
                  <a:cubicBezTo>
                    <a:pt x="15828" y="0"/>
                    <a:pt x="19783" y="6663"/>
                    <a:pt x="20915" y="16200"/>
                  </a:cubicBezTo>
                  <a:lnTo>
                    <a:pt x="21600" y="16200"/>
                  </a:lnTo>
                  <a:lnTo>
                    <a:pt x="20546" y="21600"/>
                  </a:lnTo>
                  <a:lnTo>
                    <a:pt x="18861" y="16200"/>
                  </a:lnTo>
                  <a:lnTo>
                    <a:pt x="19546" y="16200"/>
                  </a:lnTo>
                  <a:cubicBezTo>
                    <a:pt x="18477" y="7198"/>
                    <a:pt x="14880" y="693"/>
                    <a:pt x="10616" y="52"/>
                  </a:cubicBezTo>
                  <a:lnTo>
                    <a:pt x="10616" y="51"/>
                  </a:lnTo>
                  <a:cubicBezTo>
                    <a:pt x="5409" y="834"/>
                    <a:pt x="1370" y="10248"/>
                    <a:pt x="1370" y="21600"/>
                  </a:cubicBezTo>
                  <a:close/>
                </a:path>
              </a:pathLst>
            </a:custGeom>
            <a:solidFill>
              <a:schemeClr val="accent1"/>
            </a:solidFill>
            <a:ln w="25400" cap="flat">
              <a:solidFill>
                <a:srgbClr val="385D8A"/>
              </a:solidFill>
              <a:prstDash val="solid"/>
              <a:round/>
            </a:ln>
            <a:effectLst/>
          </p:spPr>
          <p:txBody>
            <a:bodyPr wrap="square" lIns="45719" tIns="45719" rIns="45719" bIns="45719" numCol="1" anchor="ctr">
              <a:noAutofit/>
            </a:bodyPr>
            <a:lstStyle/>
            <a:p>
              <a:pPr algn="ctr">
                <a:defRPr>
                  <a:latin typeface="+mj-lt"/>
                  <a:ea typeface="+mj-ea"/>
                  <a:cs typeface="+mj-cs"/>
                  <a:sym typeface="Calibri"/>
                </a:defRPr>
              </a:pPr>
              <a:endParaRPr dirty="0"/>
            </a:p>
          </p:txBody>
        </p:sp>
        <p:sp>
          <p:nvSpPr>
            <p:cNvPr id="638" name="Shape"/>
            <p:cNvSpPr/>
            <p:nvPr/>
          </p:nvSpPr>
          <p:spPr>
            <a:xfrm>
              <a:off x="0" y="6077"/>
              <a:ext cx="442935" cy="2286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9046" y="0"/>
                    <a:pt x="20205" y="0"/>
                  </a:cubicBezTo>
                  <a:cubicBezTo>
                    <a:pt x="20671" y="0"/>
                    <a:pt x="21136" y="17"/>
                    <a:pt x="21600" y="52"/>
                  </a:cubicBezTo>
                  <a:lnTo>
                    <a:pt x="21600" y="51"/>
                  </a:lnTo>
                  <a:cubicBezTo>
                    <a:pt x="11006" y="834"/>
                    <a:pt x="2787" y="10248"/>
                    <a:pt x="2787" y="21600"/>
                  </a:cubicBezTo>
                  <a:close/>
                </a:path>
              </a:pathLst>
            </a:custGeom>
            <a:solidFill>
              <a:schemeClr val="accent1">
                <a:satOff val="-4409"/>
                <a:lumOff val="-10509"/>
              </a:schemeClr>
            </a:solidFill>
            <a:ln w="12700" cap="flat">
              <a:noFill/>
              <a:miter lim="400000"/>
            </a:ln>
            <a:effectLst/>
          </p:spPr>
          <p:txBody>
            <a:bodyPr wrap="square" lIns="45719" tIns="45719" rIns="45719" bIns="45719" numCol="1" anchor="ctr">
              <a:noAutofit/>
            </a:bodyPr>
            <a:lstStyle/>
            <a:p>
              <a:pPr algn="ctr">
                <a:defRPr>
                  <a:latin typeface="+mj-lt"/>
                  <a:ea typeface="+mj-ea"/>
                  <a:cs typeface="+mj-cs"/>
                  <a:sym typeface="Calibri"/>
                </a:defRPr>
              </a:pPr>
              <a:endParaRPr dirty="0"/>
            </a:p>
          </p:txBody>
        </p:sp>
        <p:sp>
          <p:nvSpPr>
            <p:cNvPr id="639" name="Line"/>
            <p:cNvSpPr/>
            <p:nvPr/>
          </p:nvSpPr>
          <p:spPr>
            <a:xfrm>
              <a:off x="414337" y="0"/>
              <a:ext cx="28597" cy="127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6" y="0"/>
                    <a:pt x="14411" y="7204"/>
                    <a:pt x="21600" y="21600"/>
                  </a:cubicBezTo>
                </a:path>
              </a:pathLst>
            </a:custGeom>
            <a:noFill/>
            <a:ln w="25400" cap="flat">
              <a:solidFill>
                <a:srgbClr val="385D8A"/>
              </a:solidFill>
              <a:prstDash val="solid"/>
              <a:round/>
            </a:ln>
            <a:effectLst/>
          </p:spPr>
          <p:txBody>
            <a:bodyPr wrap="square" lIns="45719" tIns="45719" rIns="45719" bIns="45719" numCol="1" anchor="ctr">
              <a:noAutofit/>
            </a:bodyPr>
            <a:lstStyle/>
            <a:p>
              <a:pPr algn="ctr">
                <a:defRPr>
                  <a:latin typeface="+mj-lt"/>
                  <a:ea typeface="+mj-ea"/>
                  <a:cs typeface="+mj-cs"/>
                  <a:sym typeface="Calibri"/>
                </a:defRPr>
              </a:pPr>
              <a:endParaRPr dirty="0"/>
            </a:p>
          </p:txBody>
        </p:sp>
      </p:grpSp>
      <p:sp>
        <p:nvSpPr>
          <p:cNvPr id="641" name="Fixed Time box : 1-4 weeks equal duration for each iteration"/>
          <p:cNvSpPr txBox="1"/>
          <p:nvPr/>
        </p:nvSpPr>
        <p:spPr>
          <a:xfrm>
            <a:off x="6781800" y="2190750"/>
            <a:ext cx="1905000" cy="1218913"/>
          </a:xfrm>
          <a:prstGeom prst="rect">
            <a:avLst/>
          </a:prstGeom>
          <a:ln>
            <a:solidFill>
              <a:srgbClr val="4A7EBB"/>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a:latin typeface="+mj-lt"/>
                <a:ea typeface="+mj-ea"/>
                <a:cs typeface="+mj-cs"/>
                <a:sym typeface="Calibri"/>
              </a:defRPr>
            </a:lvl1pPr>
          </a:lstStyle>
          <a:p>
            <a:r>
              <a:rPr dirty="0"/>
              <a:t>Fixed Time box : 1-4 weeks equal duration for each iteration</a:t>
            </a:r>
          </a:p>
        </p:txBody>
      </p:sp>
      <p:sp>
        <p:nvSpPr>
          <p:cNvPr id="642" name="Limit WIP (work in Progress)…"/>
          <p:cNvSpPr txBox="1"/>
          <p:nvPr/>
        </p:nvSpPr>
        <p:spPr>
          <a:xfrm>
            <a:off x="6858000" y="4638675"/>
            <a:ext cx="1905000" cy="926813"/>
          </a:xfrm>
          <a:prstGeom prst="rect">
            <a:avLst/>
          </a:prstGeom>
          <a:ln>
            <a:solidFill>
              <a:srgbClr val="4A7EBB"/>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a:latin typeface="+mj-lt"/>
                <a:ea typeface="+mj-ea"/>
                <a:cs typeface="+mj-cs"/>
                <a:sym typeface="Calibri"/>
              </a:defRPr>
            </a:pPr>
            <a:r>
              <a:rPr dirty="0"/>
              <a:t>Limit WIP (work in Progress)</a:t>
            </a:r>
          </a:p>
          <a:p>
            <a:pPr>
              <a:defRPr>
                <a:latin typeface="+mj-lt"/>
                <a:ea typeface="+mj-ea"/>
                <a:cs typeface="+mj-cs"/>
                <a:sym typeface="Calibri"/>
              </a:defRPr>
            </a:pPr>
            <a:r>
              <a:rPr dirty="0"/>
              <a:t>Optimize the flow</a:t>
            </a:r>
          </a:p>
        </p:txBody>
      </p:sp>
      <p:sp>
        <p:nvSpPr>
          <p:cNvPr id="643" name="Ref: Agile Practice Guide (ENGLISH) by Project Management Institute Published by Project Management Institute, 2017 (Agile methodologies)I"/>
          <p:cNvSpPr txBox="1"/>
          <p:nvPr/>
        </p:nvSpPr>
        <p:spPr>
          <a:xfrm>
            <a:off x="1264919" y="6170612"/>
            <a:ext cx="7604761" cy="2147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900"/>
            </a:lvl1pPr>
          </a:lstStyle>
          <a:p>
            <a:r>
              <a:rPr dirty="0"/>
              <a:t>Ref: Agile Practice Guide (ENGLISH) by Project Management Institute Published by Project Management Institute, 2017 (Agile methodologies)I</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 name="image.png" descr="image.png"/>
          <p:cNvPicPr>
            <a:picLocks noChangeAspect="1"/>
          </p:cNvPicPr>
          <p:nvPr/>
        </p:nvPicPr>
        <p:blipFill>
          <a:blip r:embed="rId2"/>
          <a:stretch>
            <a:fillRect/>
          </a:stretch>
        </p:blipFill>
        <p:spPr>
          <a:xfrm>
            <a:off x="1144587" y="1676400"/>
            <a:ext cx="6702426" cy="2895600"/>
          </a:xfrm>
          <a:prstGeom prst="rect">
            <a:avLst/>
          </a:prstGeom>
          <a:ln w="12700">
            <a:miter lim="400000"/>
          </a:ln>
        </p:spPr>
      </p:pic>
      <p:sp>
        <p:nvSpPr>
          <p:cNvPr id="646"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647"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648"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29</a:t>
            </a:fld>
            <a:endParaRPr dirty="0"/>
          </a:p>
        </p:txBody>
      </p:sp>
      <p:sp>
        <p:nvSpPr>
          <p:cNvPr id="649" name="Project Life Cycles Characteristics"/>
          <p:cNvSpPr txBox="1">
            <a:spLocks noGrp="1"/>
          </p:cNvSpPr>
          <p:nvPr>
            <p:ph type="title" idx="4294967295"/>
          </p:nvPr>
        </p:nvSpPr>
        <p:spPr>
          <a:xfrm>
            <a:off x="152400" y="152399"/>
            <a:ext cx="8229600" cy="1143002"/>
          </a:xfrm>
          <a:prstGeom prst="rect">
            <a:avLst/>
          </a:prstGeom>
        </p:spPr>
        <p:txBody>
          <a:bodyPr>
            <a:normAutofit fontScale="90000"/>
          </a:bodyPr>
          <a:lstStyle/>
          <a:p>
            <a:pPr>
              <a:defRPr sz="3600"/>
            </a:pPr>
            <a:r>
              <a:rPr dirty="0"/>
              <a:t>Project Life Cycles</a:t>
            </a:r>
            <a:br>
              <a:rPr dirty="0"/>
            </a:br>
            <a:r>
              <a:rPr dirty="0"/>
              <a:t>Characteristics</a:t>
            </a:r>
          </a:p>
        </p:txBody>
      </p:sp>
      <p:sp>
        <p:nvSpPr>
          <p:cNvPr id="650" name="It should be emphasized that development life cycles are complex and multidimensional.…"/>
          <p:cNvSpPr txBox="1"/>
          <p:nvPr/>
        </p:nvSpPr>
        <p:spPr>
          <a:xfrm>
            <a:off x="350520" y="4800600"/>
            <a:ext cx="8290560" cy="16841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marL="285750" indent="-285750">
              <a:buSzPct val="100000"/>
              <a:buFont typeface="Arial"/>
              <a:buChar char="•"/>
            </a:pPr>
            <a:r>
              <a:rPr dirty="0"/>
              <a:t>It should be emphasized that </a:t>
            </a:r>
            <a:r>
              <a:rPr b="1" dirty="0"/>
              <a:t>development life cycles are complex and multidimensional.</a:t>
            </a:r>
            <a:r>
              <a:rPr dirty="0"/>
              <a:t> </a:t>
            </a:r>
          </a:p>
          <a:p>
            <a:pPr marL="285750" indent="-285750">
              <a:buSzPct val="100000"/>
              <a:buFont typeface="Arial"/>
              <a:buChar char="•"/>
            </a:pPr>
            <a:r>
              <a:rPr dirty="0"/>
              <a:t>Often, the </a:t>
            </a:r>
            <a:r>
              <a:rPr b="1" dirty="0"/>
              <a:t>different phases in a given project employ different life cycles</a:t>
            </a:r>
            <a:r>
              <a:rPr dirty="0"/>
              <a:t>, just as distinct projects within a given program may each be executed differently.</a:t>
            </a:r>
          </a:p>
        </p:txBody>
      </p:sp>
      <p:sp>
        <p:nvSpPr>
          <p:cNvPr id="651" name="Ref: Agile Practice Guide (ENGLISH) by Project Management Institute Published by Project Management Institute, 2017 (Agile methodologies)I"/>
          <p:cNvSpPr txBox="1"/>
          <p:nvPr/>
        </p:nvSpPr>
        <p:spPr>
          <a:xfrm>
            <a:off x="1493519" y="6170612"/>
            <a:ext cx="7604761" cy="2147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900"/>
            </a:lvl1pPr>
          </a:lstStyle>
          <a:p>
            <a:r>
              <a:rPr dirty="0"/>
              <a:t>Ref: Agile Practice Guide (ENGLISH) by Project Management Institute Published by Project Management Institute, 2017 (Agile methodologies)I</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roject Life Cycle Models…"/>
          <p:cNvSpPr txBox="1">
            <a:spLocks noGrp="1"/>
          </p:cNvSpPr>
          <p:nvPr>
            <p:ph type="body" idx="4294967295"/>
          </p:nvPr>
        </p:nvSpPr>
        <p:spPr>
          <a:xfrm>
            <a:off x="304800" y="1493837"/>
            <a:ext cx="8229600" cy="4525963"/>
          </a:xfrm>
          <a:prstGeom prst="rect">
            <a:avLst/>
          </a:prstGeom>
        </p:spPr>
        <p:txBody>
          <a:bodyPr/>
          <a:lstStyle/>
          <a:p>
            <a:pPr marL="457200" indent="-457200">
              <a:lnSpc>
                <a:spcPct val="200000"/>
              </a:lnSpc>
              <a:spcBef>
                <a:spcPts val="500"/>
              </a:spcBef>
              <a:buClr>
                <a:srgbClr val="101141"/>
              </a:buClr>
              <a:buFontTx/>
              <a:buAutoNum type="arabicPeriod"/>
              <a:defRPr sz="2400"/>
            </a:pPr>
            <a:r>
              <a:rPr dirty="0"/>
              <a:t>Project Life Cycle Models</a:t>
            </a:r>
          </a:p>
          <a:p>
            <a:pPr marL="685800" lvl="1" indent="-228600">
              <a:lnSpc>
                <a:spcPct val="350000"/>
              </a:lnSpc>
              <a:spcBef>
                <a:spcPts val="500"/>
              </a:spcBef>
              <a:buClr>
                <a:srgbClr val="101141"/>
              </a:buClr>
              <a:buFontTx/>
              <a:buChar char="•"/>
              <a:defRPr sz="1800"/>
            </a:pPr>
            <a:r>
              <a:rPr dirty="0"/>
              <a:t>Iterative, Incremental and (Adaptive or Agile) Approaches</a:t>
            </a:r>
          </a:p>
          <a:p>
            <a:pPr marL="457200" indent="-457200">
              <a:lnSpc>
                <a:spcPct val="350000"/>
              </a:lnSpc>
              <a:spcBef>
                <a:spcPts val="500"/>
              </a:spcBef>
              <a:buClr>
                <a:srgbClr val="101141"/>
              </a:buClr>
              <a:buFontTx/>
              <a:buAutoNum type="arabicPeriod"/>
              <a:defRPr sz="2400"/>
            </a:pPr>
            <a:r>
              <a:rPr lang="en-US" dirty="0"/>
              <a:t>Popular early Iterative and </a:t>
            </a:r>
            <a:r>
              <a:rPr dirty="0"/>
              <a:t>Agile Models</a:t>
            </a:r>
          </a:p>
          <a:p>
            <a:pPr marL="457200" indent="-457200">
              <a:lnSpc>
                <a:spcPct val="350000"/>
              </a:lnSpc>
              <a:spcBef>
                <a:spcPts val="500"/>
              </a:spcBef>
              <a:buClr>
                <a:srgbClr val="101141"/>
              </a:buClr>
              <a:buFontTx/>
              <a:buAutoNum type="arabicPeriod"/>
              <a:defRPr sz="2400"/>
            </a:pPr>
            <a:r>
              <a:rPr dirty="0"/>
              <a:t>Popular Agile Methods</a:t>
            </a:r>
          </a:p>
        </p:txBody>
      </p:sp>
      <p:sp>
        <p:nvSpPr>
          <p:cNvPr id="428" name="Module-2 Topics"/>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t>Module-2 Topics</a:t>
            </a:r>
          </a:p>
        </p:txBody>
      </p:sp>
      <p:sp>
        <p:nvSpPr>
          <p:cNvPr id="429"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43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431"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Delivery Environments and Agile Suitability"/>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rPr dirty="0"/>
              <a:t>Delivery Environments and Agile Suitability</a:t>
            </a:r>
          </a:p>
        </p:txBody>
      </p:sp>
      <p:sp>
        <p:nvSpPr>
          <p:cNvPr id="662" name="Delivery Environments and Agile Suitability"/>
          <p:cNvSpPr txBox="1">
            <a:spLocks noGrp="1"/>
          </p:cNvSpPr>
          <p:nvPr>
            <p:ph type="title" idx="4294967295"/>
          </p:nvPr>
        </p:nvSpPr>
        <p:spPr>
          <a:xfrm>
            <a:off x="457200" y="274637"/>
            <a:ext cx="8229600" cy="1143001"/>
          </a:xfrm>
          <a:prstGeom prst="rect">
            <a:avLst/>
          </a:prstGeom>
        </p:spPr>
        <p:txBody>
          <a:bodyPr/>
          <a:lstStyle/>
          <a:p>
            <a:pPr defTabSz="786384">
              <a:defRPr sz="3096"/>
            </a:pPr>
            <a:r>
              <a:rPr dirty="0"/>
              <a:t>Delivery Environments and Agile Suitability</a:t>
            </a:r>
            <a:br>
              <a:rPr dirty="0"/>
            </a:br>
            <a:endParaRPr dirty="0"/>
          </a:p>
        </p:txBody>
      </p:sp>
      <p:sp>
        <p:nvSpPr>
          <p:cNvPr id="663"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664"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30</a:t>
            </a:fld>
            <a:endParaRPr dirty="0"/>
          </a:p>
        </p:txBody>
      </p:sp>
      <p:sp>
        <p:nvSpPr>
          <p:cNvPr id="665"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The environment within which Project/Product delivery will occur should largely drive the delivery and governance framework(s) that will be implemented.…"/>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rPr dirty="0"/>
              <a:t>The environment within which </a:t>
            </a:r>
            <a:r>
              <a:rPr b="1" dirty="0"/>
              <a:t>Project/Product delivery </a:t>
            </a:r>
            <a:r>
              <a:rPr dirty="0"/>
              <a:t>will occur should largely drive the delivery and </a:t>
            </a:r>
            <a:r>
              <a:rPr b="1" dirty="0"/>
              <a:t>governance framework(s) </a:t>
            </a:r>
            <a:r>
              <a:rPr dirty="0"/>
              <a:t>that will be implemented. </a:t>
            </a:r>
          </a:p>
          <a:p>
            <a:pPr>
              <a:buClr>
                <a:srgbClr val="101141"/>
              </a:buClr>
              <a:buChar char="•"/>
              <a:defRPr sz="2400"/>
            </a:pPr>
            <a:endParaRPr dirty="0"/>
          </a:p>
          <a:p>
            <a:pPr>
              <a:spcBef>
                <a:spcPts val="500"/>
              </a:spcBef>
              <a:buClr>
                <a:srgbClr val="101141"/>
              </a:buClr>
              <a:buChar char="•"/>
              <a:defRPr sz="2400"/>
            </a:pPr>
            <a:r>
              <a:rPr dirty="0"/>
              <a:t>For example, in a delivery environment where </a:t>
            </a:r>
            <a:r>
              <a:rPr b="1" dirty="0"/>
              <a:t>high variability</a:t>
            </a:r>
            <a:r>
              <a:rPr dirty="0"/>
              <a:t> is likely to be encountered (like IT product development), an </a:t>
            </a:r>
            <a:r>
              <a:rPr b="1" dirty="0"/>
              <a:t>Agile framework </a:t>
            </a:r>
            <a:r>
              <a:rPr dirty="0"/>
              <a:t>would be suited</a:t>
            </a:r>
          </a:p>
          <a:p>
            <a:pPr>
              <a:buClr>
                <a:srgbClr val="101141"/>
              </a:buClr>
              <a:buChar char="•"/>
              <a:defRPr sz="2400"/>
            </a:pPr>
            <a:endParaRPr dirty="0"/>
          </a:p>
          <a:p>
            <a:pPr>
              <a:spcBef>
                <a:spcPts val="500"/>
              </a:spcBef>
              <a:buClr>
                <a:srgbClr val="101141"/>
              </a:buClr>
              <a:buChar char="•"/>
              <a:defRPr sz="2400"/>
            </a:pPr>
            <a:r>
              <a:rPr dirty="0"/>
              <a:t>In an environment where </a:t>
            </a:r>
            <a:r>
              <a:rPr b="1" dirty="0"/>
              <a:t>variability</a:t>
            </a:r>
            <a:r>
              <a:rPr dirty="0"/>
              <a:t> is likely to be </a:t>
            </a:r>
            <a:r>
              <a:rPr b="1" dirty="0"/>
              <a:t>low</a:t>
            </a:r>
            <a:r>
              <a:rPr dirty="0"/>
              <a:t>, a </a:t>
            </a:r>
            <a:r>
              <a:rPr b="1" dirty="0"/>
              <a:t>more defined process </a:t>
            </a:r>
            <a:r>
              <a:rPr dirty="0"/>
              <a:t>may be more suited (like </a:t>
            </a:r>
            <a:r>
              <a:rPr b="1" dirty="0"/>
              <a:t>‘Waterfall’).</a:t>
            </a:r>
          </a:p>
        </p:txBody>
      </p:sp>
      <p:sp>
        <p:nvSpPr>
          <p:cNvPr id="668" name="Delivery Environments"/>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rPr dirty="0"/>
              <a:t>Delivery Environments</a:t>
            </a:r>
          </a:p>
        </p:txBody>
      </p:sp>
      <p:sp>
        <p:nvSpPr>
          <p:cNvPr id="669"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670"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31</a:t>
            </a:fld>
            <a:endParaRPr dirty="0"/>
          </a:p>
        </p:txBody>
      </p:sp>
      <p:sp>
        <p:nvSpPr>
          <p:cNvPr id="671" name="Ref: Agile Foundations - Principles, practices and frameworks by Peter Measey"/>
          <p:cNvSpPr txBox="1"/>
          <p:nvPr/>
        </p:nvSpPr>
        <p:spPr>
          <a:xfrm>
            <a:off x="426719" y="6230937"/>
            <a:ext cx="7938136"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000"/>
            </a:lvl1pPr>
          </a:lstStyle>
          <a:p>
            <a:r>
              <a:rPr dirty="0"/>
              <a:t>Ref: Agile Foundations - Principles, practices and frameworks by Peter Measey</a:t>
            </a:r>
          </a:p>
        </p:txBody>
      </p:sp>
      <p:sp>
        <p:nvSpPr>
          <p:cNvPr id="672"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 name="Understanding the Delivery Environments:…"/>
          <p:cNvSpPr txBox="1">
            <a:spLocks noGrp="1"/>
          </p:cNvSpPr>
          <p:nvPr>
            <p:ph type="body" sz="quarter" idx="4294967295"/>
          </p:nvPr>
        </p:nvSpPr>
        <p:spPr>
          <a:xfrm>
            <a:off x="304800" y="152399"/>
            <a:ext cx="6324600" cy="1143002"/>
          </a:xfrm>
          <a:prstGeom prst="rect">
            <a:avLst/>
          </a:prstGeom>
        </p:spPr>
        <p:txBody>
          <a:bodyPr anchor="ctr"/>
          <a:lstStyle/>
          <a:p>
            <a:pPr marL="329184" indent="-658368" defTabSz="877823">
              <a:lnSpc>
                <a:spcPts val="3400"/>
              </a:lnSpc>
              <a:spcBef>
                <a:spcPts val="0"/>
              </a:spcBef>
              <a:buSzTx/>
              <a:buNone/>
              <a:defRPr sz="2400" b="1"/>
            </a:pPr>
            <a:r>
              <a:rPr dirty="0"/>
              <a:t>Understanding the Delivery Environments:</a:t>
            </a:r>
          </a:p>
          <a:p>
            <a:pPr marL="329184" indent="-658368" defTabSz="877823">
              <a:lnSpc>
                <a:spcPts val="3400"/>
              </a:lnSpc>
              <a:spcBef>
                <a:spcPts val="0"/>
              </a:spcBef>
              <a:buSzTx/>
              <a:buNone/>
              <a:defRPr sz="2400" b="1"/>
            </a:pPr>
            <a:r>
              <a:rPr dirty="0"/>
              <a:t>Stacey’s Complexity Model</a:t>
            </a:r>
          </a:p>
        </p:txBody>
      </p:sp>
      <p:sp>
        <p:nvSpPr>
          <p:cNvPr id="675"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676"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32</a:t>
            </a:fld>
            <a:endParaRPr dirty="0"/>
          </a:p>
        </p:txBody>
      </p:sp>
      <p:sp>
        <p:nvSpPr>
          <p:cNvPr id="677" name="Simple Environment: Use defined Process like Waterfall…"/>
          <p:cNvSpPr txBox="1"/>
          <p:nvPr/>
        </p:nvSpPr>
        <p:spPr>
          <a:xfrm>
            <a:off x="5943600" y="1447800"/>
            <a:ext cx="2362200" cy="3560587"/>
          </a:xfrm>
          <a:prstGeom prst="rect">
            <a:avLst/>
          </a:prstGeom>
          <a:ln>
            <a:solidFill>
              <a:srgbClr val="000000"/>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marL="285750" indent="-285750">
              <a:buSzPct val="100000"/>
              <a:buFont typeface="Arial"/>
              <a:buChar char="•"/>
            </a:pPr>
            <a:r>
              <a:rPr dirty="0"/>
              <a:t>Simple Environment: Use defined Process like Waterfall</a:t>
            </a:r>
          </a:p>
          <a:p>
            <a:pPr marL="285750" indent="-285750">
              <a:buSzPct val="100000"/>
              <a:buFont typeface="Arial"/>
              <a:buChar char="•"/>
            </a:pPr>
            <a:endParaRPr dirty="0"/>
          </a:p>
          <a:p>
            <a:pPr marL="285750" indent="-285750">
              <a:buSzPct val="100000"/>
              <a:buFont typeface="Arial"/>
              <a:buChar char="•"/>
            </a:pPr>
            <a:r>
              <a:rPr dirty="0"/>
              <a:t>Complicated/Complex/Anarchy Environment: Use Empirical process like Agile. Example: New IT product development</a:t>
            </a:r>
          </a:p>
        </p:txBody>
      </p:sp>
      <p:sp>
        <p:nvSpPr>
          <p:cNvPr id="678" name="When trying to understand types of environments, it is important to take into account the amount of innovation that is being sought or considered for a new product or service. As the level of innovation increases, so does the move towards complexity, and"/>
          <p:cNvSpPr txBox="1"/>
          <p:nvPr/>
        </p:nvSpPr>
        <p:spPr>
          <a:xfrm>
            <a:off x="609600" y="5178425"/>
            <a:ext cx="7696200" cy="1160287"/>
          </a:xfrm>
          <a:prstGeom prst="rect">
            <a:avLst/>
          </a:prstGeom>
          <a:ln>
            <a:solidFill>
              <a:srgbClr val="000000"/>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r>
              <a:rPr dirty="0"/>
              <a:t>When trying to understand types of environments, it is important to take into account the amount of innovation that is being sought or considered for a new product or service. As the level of innovation increases, so does the move towards complexity, and a high variability is likely to be present.</a:t>
            </a:r>
          </a:p>
        </p:txBody>
      </p:sp>
      <p:pic>
        <p:nvPicPr>
          <p:cNvPr id="679" name="image.png" descr="image.png"/>
          <p:cNvPicPr>
            <a:picLocks noChangeAspect="1"/>
          </p:cNvPicPr>
          <p:nvPr/>
        </p:nvPicPr>
        <p:blipFill>
          <a:blip r:embed="rId2"/>
          <a:stretch>
            <a:fillRect/>
          </a:stretch>
        </p:blipFill>
        <p:spPr>
          <a:xfrm>
            <a:off x="374650" y="1454150"/>
            <a:ext cx="5264150" cy="3651250"/>
          </a:xfrm>
          <a:prstGeom prst="rect">
            <a:avLst/>
          </a:prstGeom>
          <a:ln w="12700">
            <a:miter lim="400000"/>
          </a:ln>
        </p:spPr>
      </p:pic>
      <p:sp>
        <p:nvSpPr>
          <p:cNvPr id="680" name="Ref: Agile Foundations - Principles, practices and frameworks by Peter Measey"/>
          <p:cNvSpPr txBox="1"/>
          <p:nvPr/>
        </p:nvSpPr>
        <p:spPr>
          <a:xfrm>
            <a:off x="426719" y="6230937"/>
            <a:ext cx="7938136"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000"/>
            </a:lvl1pPr>
          </a:lstStyle>
          <a:p>
            <a:r>
              <a:rPr dirty="0"/>
              <a:t>Ref: Agile Foundations - Principles, practices and frameworks by Peter Measey</a:t>
            </a:r>
          </a:p>
        </p:txBody>
      </p:sp>
      <p:sp>
        <p:nvSpPr>
          <p:cNvPr id="681"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The central idea of the framework is to offer decision-makers a “sense of place” to view their perceptions in dealing with a situation or problem. Not all situations are equal, and this framework helps to define which response is required for a given sit"/>
          <p:cNvSpPr txBox="1"/>
          <p:nvPr/>
        </p:nvSpPr>
        <p:spPr>
          <a:xfrm>
            <a:off x="5562600" y="2286000"/>
            <a:ext cx="2743200" cy="3560587"/>
          </a:xfrm>
          <a:prstGeom prst="rect">
            <a:avLst/>
          </a:prstGeom>
          <a:ln>
            <a:solidFill>
              <a:srgbClr val="000000"/>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marL="285750" indent="-285750">
              <a:buSzPct val="100000"/>
              <a:buFont typeface="Arial"/>
              <a:buChar char="•"/>
            </a:lvl1pPr>
          </a:lstStyle>
          <a:p>
            <a:r>
              <a:rPr dirty="0"/>
              <a:t>The central idea of the framework is to offer decision-makers a “sense of place” to view their perceptions in dealing with a situation or problem. Not all situations are equal, and this framework helps to define which response is required for a given situation or problem.</a:t>
            </a:r>
          </a:p>
        </p:txBody>
      </p:sp>
      <p:sp>
        <p:nvSpPr>
          <p:cNvPr id="691" name="The Cynefin framework (Snowdon and Boone, 2007) gives an alternative framework for determining and understanding simple, complicated and complex environments"/>
          <p:cNvSpPr txBox="1">
            <a:spLocks noGrp="1"/>
          </p:cNvSpPr>
          <p:nvPr>
            <p:ph type="body" sz="quarter" idx="4294967295"/>
          </p:nvPr>
        </p:nvSpPr>
        <p:spPr>
          <a:xfrm>
            <a:off x="304800" y="1493837"/>
            <a:ext cx="8229600" cy="715963"/>
          </a:xfrm>
          <a:prstGeom prst="rect">
            <a:avLst/>
          </a:prstGeom>
        </p:spPr>
        <p:txBody>
          <a:bodyPr>
            <a:normAutofit fontScale="92500"/>
          </a:bodyPr>
          <a:lstStyle>
            <a:lvl1pPr marL="315468" indent="-315468" defTabSz="841247">
              <a:spcBef>
                <a:spcPts val="300"/>
              </a:spcBef>
              <a:buClr>
                <a:srgbClr val="101141"/>
              </a:buClr>
              <a:buChar char="•"/>
              <a:defRPr sz="1656"/>
            </a:lvl1pPr>
          </a:lstStyle>
          <a:p>
            <a:r>
              <a:rPr dirty="0"/>
              <a:t>The Cynefin framework (Snowdon and Boone, 2007) gives an alternative framework for determining and understanding simple, complicated and complex environments</a:t>
            </a:r>
          </a:p>
        </p:txBody>
      </p:sp>
      <p:sp>
        <p:nvSpPr>
          <p:cNvPr id="692" name="Cynefin Framework for Decision Making"/>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rPr dirty="0"/>
              <a:t>Cynefin Framework for Decision Making</a:t>
            </a:r>
          </a:p>
        </p:txBody>
      </p:sp>
      <p:sp>
        <p:nvSpPr>
          <p:cNvPr id="693"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694"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33</a:t>
            </a:fld>
            <a:endParaRPr dirty="0"/>
          </a:p>
        </p:txBody>
      </p:sp>
      <p:sp>
        <p:nvSpPr>
          <p:cNvPr id="695" name="https://txm.com/making-sense-problems-cynefin-framework/"/>
          <p:cNvSpPr txBox="1"/>
          <p:nvPr/>
        </p:nvSpPr>
        <p:spPr>
          <a:xfrm>
            <a:off x="4617719" y="6002337"/>
            <a:ext cx="4480561"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000"/>
            </a:lvl1pPr>
          </a:lstStyle>
          <a:p>
            <a:r>
              <a:rPr dirty="0"/>
              <a:t>https://txm.com/making-sense-problems-cynefin-framework/</a:t>
            </a:r>
          </a:p>
        </p:txBody>
      </p:sp>
      <p:pic>
        <p:nvPicPr>
          <p:cNvPr id="696" name="image.jpeg" descr="image.jpeg"/>
          <p:cNvPicPr>
            <a:picLocks noChangeAspect="1"/>
          </p:cNvPicPr>
          <p:nvPr/>
        </p:nvPicPr>
        <p:blipFill>
          <a:blip r:embed="rId2"/>
          <a:stretch>
            <a:fillRect/>
          </a:stretch>
        </p:blipFill>
        <p:spPr>
          <a:xfrm>
            <a:off x="687387" y="2590800"/>
            <a:ext cx="4341813" cy="3262313"/>
          </a:xfrm>
          <a:prstGeom prst="rect">
            <a:avLst/>
          </a:prstGeom>
          <a:ln w="12700">
            <a:miter lim="400000"/>
          </a:ln>
        </p:spPr>
      </p:pic>
      <p:sp>
        <p:nvSpPr>
          <p:cNvPr id="697"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Simple (obvious) domain:…"/>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b="1"/>
            </a:pPr>
            <a:r>
              <a:rPr dirty="0"/>
              <a:t>Simple (obvious) domain:</a:t>
            </a:r>
          </a:p>
          <a:p>
            <a:pPr marL="742950" lvl="1" indent="-285750">
              <a:spcBef>
                <a:spcPts val="0"/>
              </a:spcBef>
              <a:defRPr sz="1600"/>
            </a:pPr>
            <a:r>
              <a:rPr dirty="0"/>
              <a:t> In this domain the relationship between cause and effect is obvious and therefore it is relatively easy to predict an outcome. In this domain predictive planning works well as everything is pretty well understood. Teams can define up front how best to deliver a product, and they can then create a defined approach and plan. The Waterfall model works well in these types of environments with little variability.</a:t>
            </a:r>
          </a:p>
          <a:p>
            <a:pPr>
              <a:spcBef>
                <a:spcPts val="500"/>
              </a:spcBef>
              <a:buClr>
                <a:srgbClr val="101141"/>
              </a:buClr>
              <a:buChar char="•"/>
              <a:defRPr sz="2400" b="1"/>
            </a:pPr>
            <a:r>
              <a:rPr dirty="0"/>
              <a:t>Complicated domain</a:t>
            </a:r>
            <a:r>
              <a:rPr b="0" dirty="0"/>
              <a:t> </a:t>
            </a:r>
          </a:p>
          <a:p>
            <a:pPr marL="742950" lvl="1" indent="-285750">
              <a:spcBef>
                <a:spcPts val="0"/>
              </a:spcBef>
              <a:defRPr sz="1600"/>
            </a:pPr>
            <a:r>
              <a:rPr dirty="0"/>
              <a:t> In this domain, the relationship between cause and effect becomes less obvious; however, after a period of analysis it should generally be possible to come up with a defined approach and plan. Such a plan will normally include contingency to take into account the fact that the analysis may be flawed by a certain amount. Again, the Waterfall model is suitable for this environment as there is an element of definition up front; however, a more empirical process, like Agile, may be more suited.</a:t>
            </a:r>
          </a:p>
          <a:p>
            <a:pPr>
              <a:spcBef>
                <a:spcPts val="500"/>
              </a:spcBef>
              <a:buSzTx/>
              <a:buNone/>
              <a:defRPr sz="2400"/>
            </a:pPr>
            <a:br>
              <a:rPr sz="1600" dirty="0"/>
            </a:br>
            <a:endParaRPr sz="1600" dirty="0"/>
          </a:p>
        </p:txBody>
      </p:sp>
      <p:sp>
        <p:nvSpPr>
          <p:cNvPr id="700" name="Cynefin identifies five domains:"/>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rPr dirty="0"/>
              <a:t>Cynefin identifies five domains:</a:t>
            </a:r>
          </a:p>
        </p:txBody>
      </p:sp>
      <p:sp>
        <p:nvSpPr>
          <p:cNvPr id="701"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702"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34</a:t>
            </a:fld>
            <a:endParaRPr dirty="0"/>
          </a:p>
        </p:txBody>
      </p:sp>
      <p:sp>
        <p:nvSpPr>
          <p:cNvPr id="703" name="https://txm.com/making-sense-problems-cynefin-framework/"/>
          <p:cNvSpPr txBox="1"/>
          <p:nvPr/>
        </p:nvSpPr>
        <p:spPr>
          <a:xfrm>
            <a:off x="4617719" y="6002337"/>
            <a:ext cx="4480561"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000"/>
            </a:lvl1pPr>
          </a:lstStyle>
          <a:p>
            <a:r>
              <a:rPr dirty="0"/>
              <a:t>https://txm.com/making-sense-problems-cynefin-framework/</a:t>
            </a:r>
          </a:p>
        </p:txBody>
      </p:sp>
      <p:sp>
        <p:nvSpPr>
          <p:cNvPr id="704"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Complex domain…"/>
          <p:cNvSpPr txBox="1">
            <a:spLocks noGrp="1"/>
          </p:cNvSpPr>
          <p:nvPr>
            <p:ph type="body" idx="4294967295"/>
          </p:nvPr>
        </p:nvSpPr>
        <p:spPr>
          <a:xfrm>
            <a:off x="304800" y="1493837"/>
            <a:ext cx="8229600" cy="4906963"/>
          </a:xfrm>
          <a:prstGeom prst="rect">
            <a:avLst/>
          </a:prstGeom>
        </p:spPr>
        <p:txBody>
          <a:bodyPr>
            <a:normAutofit lnSpcReduction="10000"/>
          </a:bodyPr>
          <a:lstStyle/>
          <a:p>
            <a:pPr marL="0" indent="0">
              <a:spcBef>
                <a:spcPts val="500"/>
              </a:spcBef>
              <a:buSzTx/>
              <a:buNone/>
              <a:defRPr sz="2400" b="1"/>
            </a:pPr>
            <a:r>
              <a:rPr dirty="0"/>
              <a:t>Complex domain</a:t>
            </a:r>
            <a:r>
              <a:rPr b="0" dirty="0"/>
              <a:t> </a:t>
            </a:r>
          </a:p>
          <a:p>
            <a:pPr marL="742950" lvl="1" indent="-285750">
              <a:spcBef>
                <a:spcPts val="0"/>
              </a:spcBef>
              <a:defRPr sz="1600"/>
            </a:pPr>
            <a:r>
              <a:rPr dirty="0"/>
              <a:t>In this domain the relationship between cause and effect starts to break down as there tend to be many different factors that drive the effect. While it may be possible to identify retrospectively a relationship between cause and effect, the cause of an effect today may be different to the cause of the same effect tomorrow. Creating a defined up-front approach and plan is not effective within this domain and therefore an Agile way of working is recommended.</a:t>
            </a:r>
          </a:p>
          <a:p>
            <a:pPr marL="0" indent="0">
              <a:spcBef>
                <a:spcPts val="500"/>
              </a:spcBef>
              <a:buSzTx/>
              <a:buNone/>
              <a:defRPr sz="2400" b="1"/>
            </a:pPr>
            <a:r>
              <a:rPr dirty="0"/>
              <a:t>Chaotic domain</a:t>
            </a:r>
            <a:r>
              <a:rPr b="0" dirty="0"/>
              <a:t> </a:t>
            </a:r>
          </a:p>
          <a:p>
            <a:pPr marL="742950" lvl="1" indent="-285750">
              <a:spcBef>
                <a:spcPts val="0"/>
              </a:spcBef>
              <a:defRPr sz="1600"/>
            </a:pPr>
            <a:r>
              <a:rPr dirty="0"/>
              <a:t>In this domain, there is no recognizable relationship between cause and effect at all, making it impossible to define an approach up front or to plan at all. Instead, teams must perform experiments (e.g. prototyping, modelling) with the aim to move into one of the other less chaotic domains. An Agile approach can work in this domain, for example Kanban  which does not require up-front plans.</a:t>
            </a:r>
          </a:p>
          <a:p>
            <a:pPr marL="0" indent="0">
              <a:spcBef>
                <a:spcPts val="500"/>
              </a:spcBef>
              <a:buSzTx/>
              <a:buNone/>
              <a:defRPr sz="2400" b="1"/>
            </a:pPr>
            <a:r>
              <a:rPr dirty="0"/>
              <a:t>Disorder</a:t>
            </a:r>
            <a:r>
              <a:rPr b="0" dirty="0"/>
              <a:t> </a:t>
            </a:r>
          </a:p>
          <a:p>
            <a:pPr marL="742950" lvl="1" indent="-285750">
              <a:spcBef>
                <a:spcPts val="0"/>
              </a:spcBef>
              <a:defRPr sz="1600"/>
            </a:pPr>
            <a:r>
              <a:rPr dirty="0"/>
              <a:t> Being in this environment means that it is impossible to determine which domain definition applies. This is the most risky domain as teams tend to fall into their default way of working, which may prove unsuitable for what they are trying to achieve.</a:t>
            </a:r>
          </a:p>
        </p:txBody>
      </p:sp>
      <p:sp>
        <p:nvSpPr>
          <p:cNvPr id="707" name="Cynefin identifies five domains:"/>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05180" indent="-610361" defTabSz="813816">
              <a:lnSpc>
                <a:spcPts val="3200"/>
              </a:lnSpc>
              <a:defRPr sz="3204" b="1"/>
            </a:lvl1pPr>
          </a:lstStyle>
          <a:p>
            <a:r>
              <a:rPr dirty="0"/>
              <a:t>Cynefin identifies five domains:</a:t>
            </a:r>
          </a:p>
        </p:txBody>
      </p:sp>
      <p:sp>
        <p:nvSpPr>
          <p:cNvPr id="708"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709"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35</a:t>
            </a:fld>
            <a:endParaRPr dirty="0"/>
          </a:p>
        </p:txBody>
      </p:sp>
      <p:sp>
        <p:nvSpPr>
          <p:cNvPr id="710" name="https://txm.com/making-sense-problems-cynefin-framework/"/>
          <p:cNvSpPr txBox="1"/>
          <p:nvPr/>
        </p:nvSpPr>
        <p:spPr>
          <a:xfrm>
            <a:off x="198119" y="6307137"/>
            <a:ext cx="4480562"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000"/>
            </a:lvl1pPr>
          </a:lstStyle>
          <a:p>
            <a:r>
              <a:rPr dirty="0"/>
              <a:t>https://txm.com/making-sense-problems-cynefin-framework/</a:t>
            </a:r>
          </a:p>
        </p:txBody>
      </p:sp>
      <p:sp>
        <p:nvSpPr>
          <p:cNvPr id="711"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During a product’s development and evolution there may be elements of delivery spread across all the Cynefin domains at the same time.…"/>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rPr dirty="0"/>
              <a:t>During a product’s development and evolution there may be </a:t>
            </a:r>
            <a:r>
              <a:rPr b="1" dirty="0"/>
              <a:t>elements of delivery spread across </a:t>
            </a:r>
            <a:r>
              <a:rPr dirty="0"/>
              <a:t>all the Cynefin domains at the same time. </a:t>
            </a:r>
          </a:p>
          <a:p>
            <a:pPr>
              <a:buClr>
                <a:srgbClr val="101141"/>
              </a:buClr>
              <a:buChar char="•"/>
              <a:defRPr sz="2400"/>
            </a:pPr>
            <a:endParaRPr dirty="0"/>
          </a:p>
          <a:p>
            <a:pPr>
              <a:spcBef>
                <a:spcPts val="500"/>
              </a:spcBef>
              <a:buClr>
                <a:srgbClr val="101141"/>
              </a:buClr>
              <a:buChar char="•"/>
              <a:defRPr sz="2400"/>
            </a:pPr>
            <a:r>
              <a:rPr dirty="0"/>
              <a:t>There </a:t>
            </a:r>
            <a:r>
              <a:rPr b="1" dirty="0"/>
              <a:t>may be aspects of a large system that are simple</a:t>
            </a:r>
            <a:r>
              <a:rPr dirty="0"/>
              <a:t>, while </a:t>
            </a:r>
            <a:r>
              <a:rPr b="1" dirty="0"/>
              <a:t>others may be in the complicated domain</a:t>
            </a:r>
            <a:r>
              <a:rPr dirty="0"/>
              <a:t>; and there could also be areas where innovation is necessary and which require a move towards the complex or even towards the chaotic domain.</a:t>
            </a:r>
          </a:p>
        </p:txBody>
      </p:sp>
      <p:sp>
        <p:nvSpPr>
          <p:cNvPr id="714" name="A Note on…"/>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p>
            <a:pPr marL="264032" indent="-528065" defTabSz="704087">
              <a:lnSpc>
                <a:spcPts val="2700"/>
              </a:lnSpc>
              <a:defRPr sz="2541" b="1"/>
            </a:pPr>
            <a:r>
              <a:rPr dirty="0"/>
              <a:t>A Note on </a:t>
            </a:r>
          </a:p>
          <a:p>
            <a:pPr marL="264032" indent="-528065" defTabSz="704087">
              <a:lnSpc>
                <a:spcPts val="2700"/>
              </a:lnSpc>
              <a:defRPr sz="2541" b="1"/>
            </a:pPr>
            <a:r>
              <a:rPr dirty="0"/>
              <a:t>Cynefin identifies five domains:</a:t>
            </a:r>
          </a:p>
        </p:txBody>
      </p:sp>
      <p:sp>
        <p:nvSpPr>
          <p:cNvPr id="715"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716"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36</a:t>
            </a:fld>
            <a:endParaRPr dirty="0"/>
          </a:p>
        </p:txBody>
      </p:sp>
      <p:sp>
        <p:nvSpPr>
          <p:cNvPr id="717" name="https://txm.com/making-sense-problems-cynefin-framework/"/>
          <p:cNvSpPr txBox="1"/>
          <p:nvPr/>
        </p:nvSpPr>
        <p:spPr>
          <a:xfrm>
            <a:off x="4617719" y="6002337"/>
            <a:ext cx="4480561"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000"/>
            </a:lvl1pPr>
          </a:lstStyle>
          <a:p>
            <a:r>
              <a:rPr dirty="0"/>
              <a:t>https://txm.com/making-sense-problems-cynefin-framework/</a:t>
            </a:r>
          </a:p>
        </p:txBody>
      </p:sp>
      <p:sp>
        <p:nvSpPr>
          <p:cNvPr id="718"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Some Popular Iteration Models"/>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rPr dirty="0"/>
              <a:t>Some Popular Iteration Models</a:t>
            </a:r>
          </a:p>
        </p:txBody>
      </p:sp>
      <p:sp>
        <p:nvSpPr>
          <p:cNvPr id="763" name="Some Popular Iteration Models"/>
          <p:cNvSpPr txBox="1">
            <a:spLocks noGrp="1"/>
          </p:cNvSpPr>
          <p:nvPr>
            <p:ph type="title" idx="4294967295"/>
          </p:nvPr>
        </p:nvSpPr>
        <p:spPr>
          <a:xfrm>
            <a:off x="457200" y="274637"/>
            <a:ext cx="8229600" cy="1143001"/>
          </a:xfrm>
          <a:prstGeom prst="rect">
            <a:avLst/>
          </a:prstGeom>
        </p:spPr>
        <p:txBody>
          <a:bodyPr>
            <a:normAutofit fontScale="90000"/>
          </a:bodyPr>
          <a:lstStyle/>
          <a:p>
            <a:pPr>
              <a:defRPr sz="3600"/>
            </a:pPr>
            <a:r>
              <a:rPr dirty="0"/>
              <a:t>Some Popular Iteration Models</a:t>
            </a:r>
            <a:br>
              <a:rPr dirty="0"/>
            </a:br>
            <a:endParaRPr dirty="0"/>
          </a:p>
        </p:txBody>
      </p:sp>
      <p:sp>
        <p:nvSpPr>
          <p:cNvPr id="764"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765"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766"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37</a:t>
            </a:fld>
            <a:endParaRPr dirty="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 name="Spiral Risk Driven Customer driven Planning"/>
          <p:cNvSpPr txBox="1">
            <a:spLocks noGrp="1"/>
          </p:cNvSpPr>
          <p:nvPr>
            <p:ph type="body" sz="quarter" idx="4294967295"/>
          </p:nvPr>
        </p:nvSpPr>
        <p:spPr>
          <a:xfrm>
            <a:off x="304800" y="152399"/>
            <a:ext cx="6324600" cy="1143002"/>
          </a:xfrm>
          <a:prstGeom prst="rect">
            <a:avLst/>
          </a:prstGeom>
        </p:spPr>
        <p:txBody>
          <a:bodyPr anchor="ctr"/>
          <a:lstStyle>
            <a:lvl1pPr indent="-685800">
              <a:lnSpc>
                <a:spcPts val="3600"/>
              </a:lnSpc>
              <a:spcBef>
                <a:spcPts val="0"/>
              </a:spcBef>
              <a:buSzTx/>
              <a:buNone/>
              <a:defRPr sz="3600" b="1"/>
            </a:lvl1pPr>
          </a:lstStyle>
          <a:p>
            <a:r>
              <a:rPr dirty="0"/>
              <a:t>Spiral Risk Driven Customer driven Planning</a:t>
            </a:r>
          </a:p>
        </p:txBody>
      </p:sp>
      <p:sp>
        <p:nvSpPr>
          <p:cNvPr id="769"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77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771"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38</a:t>
            </a:fld>
            <a:endParaRPr dirty="0"/>
          </a:p>
        </p:txBody>
      </p:sp>
      <p:pic>
        <p:nvPicPr>
          <p:cNvPr id="772" name="image.png" descr="image.png"/>
          <p:cNvPicPr>
            <a:picLocks noChangeAspect="1"/>
          </p:cNvPicPr>
          <p:nvPr/>
        </p:nvPicPr>
        <p:blipFill>
          <a:blip r:embed="rId2"/>
          <a:stretch>
            <a:fillRect/>
          </a:stretch>
        </p:blipFill>
        <p:spPr>
          <a:xfrm>
            <a:off x="304800" y="1600200"/>
            <a:ext cx="4819650" cy="2330450"/>
          </a:xfrm>
          <a:prstGeom prst="rect">
            <a:avLst/>
          </a:prstGeom>
          <a:ln w="12700">
            <a:miter lim="400000"/>
          </a:ln>
        </p:spPr>
      </p:pic>
      <p:sp>
        <p:nvSpPr>
          <p:cNvPr id="773" name="Developed by Barry Boehm, 1986.…"/>
          <p:cNvSpPr txBox="1"/>
          <p:nvPr/>
        </p:nvSpPr>
        <p:spPr>
          <a:xfrm>
            <a:off x="5257800" y="1503362"/>
            <a:ext cx="3505200" cy="2971513"/>
          </a:xfrm>
          <a:prstGeom prst="rect">
            <a:avLst/>
          </a:prstGeom>
          <a:ln>
            <a:solidFill>
              <a:srgbClr val="4A7EBB"/>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marL="285750" indent="-285750">
              <a:buSzPct val="100000"/>
              <a:buFont typeface="Arial"/>
              <a:buChar char="•"/>
              <a:defRPr>
                <a:latin typeface="+mj-lt"/>
                <a:ea typeface="+mj-ea"/>
                <a:cs typeface="+mj-cs"/>
                <a:sym typeface="Calibri"/>
              </a:defRPr>
            </a:pPr>
            <a:r>
              <a:rPr dirty="0"/>
              <a:t>Developed by Barry Boehm, 1986.</a:t>
            </a:r>
          </a:p>
          <a:p>
            <a:pPr marL="285750" indent="-285750">
              <a:buSzPct val="100000"/>
              <a:buFont typeface="Arial"/>
              <a:buChar char="•"/>
              <a:defRPr>
                <a:latin typeface="+mj-lt"/>
                <a:ea typeface="+mj-ea"/>
                <a:cs typeface="+mj-cs"/>
                <a:sym typeface="Calibri"/>
              </a:defRPr>
            </a:pPr>
            <a:r>
              <a:rPr dirty="0"/>
              <a:t>Easier management of risks (Theme)</a:t>
            </a:r>
          </a:p>
          <a:p>
            <a:pPr marL="285750" indent="-285750">
              <a:buSzPct val="100000"/>
              <a:buFont typeface="Arial"/>
              <a:buChar char="•"/>
              <a:defRPr>
                <a:latin typeface="+mj-lt"/>
                <a:ea typeface="+mj-ea"/>
                <a:cs typeface="+mj-cs"/>
                <a:sym typeface="Calibri"/>
              </a:defRPr>
            </a:pPr>
            <a:r>
              <a:rPr dirty="0"/>
              <a:t>Mix of water fall and iterations</a:t>
            </a:r>
          </a:p>
          <a:p>
            <a:pPr marL="285750" indent="-285750">
              <a:buSzPct val="100000"/>
              <a:buFont typeface="Arial"/>
              <a:buChar char="•"/>
              <a:defRPr>
                <a:latin typeface="+mj-lt"/>
                <a:ea typeface="+mj-ea"/>
                <a:cs typeface="+mj-cs"/>
                <a:sym typeface="Calibri"/>
              </a:defRPr>
            </a:pPr>
            <a:r>
              <a:rPr dirty="0"/>
              <a:t>Y-Axis  represents Cost</a:t>
            </a:r>
          </a:p>
          <a:p>
            <a:pPr marL="285750" indent="-285750">
              <a:buSzPct val="100000"/>
              <a:buFont typeface="Arial"/>
              <a:buChar char="•"/>
              <a:defRPr>
                <a:latin typeface="+mj-lt"/>
                <a:ea typeface="+mj-ea"/>
                <a:cs typeface="+mj-cs"/>
                <a:sym typeface="Calibri"/>
              </a:defRPr>
            </a:pPr>
            <a:r>
              <a:rPr dirty="0"/>
              <a:t>X-Axis represents Review</a:t>
            </a:r>
          </a:p>
          <a:p>
            <a:pPr marL="285750" indent="-285750">
              <a:buSzPct val="100000"/>
              <a:buFont typeface="Arial"/>
              <a:buChar char="•"/>
              <a:defRPr>
                <a:latin typeface="+mj-lt"/>
                <a:ea typeface="+mj-ea"/>
                <a:cs typeface="+mj-cs"/>
                <a:sym typeface="Calibri"/>
              </a:defRPr>
            </a:pPr>
            <a:r>
              <a:rPr dirty="0"/>
              <a:t>Prototype-1, Prototype-2 ….</a:t>
            </a:r>
          </a:p>
          <a:p>
            <a:pPr marL="285750" indent="-285750">
              <a:buSzPct val="100000"/>
              <a:buFont typeface="Arial"/>
              <a:buChar char="•"/>
              <a:defRPr>
                <a:latin typeface="+mj-lt"/>
                <a:ea typeface="+mj-ea"/>
                <a:cs typeface="+mj-cs"/>
                <a:sym typeface="Calibri"/>
              </a:defRPr>
            </a:pPr>
            <a:r>
              <a:rPr dirty="0"/>
              <a:t>Operational Prototype</a:t>
            </a:r>
          </a:p>
          <a:p>
            <a:pPr marL="285750" indent="-285750">
              <a:buSzPct val="100000"/>
              <a:buFont typeface="Arial"/>
              <a:buChar char="•"/>
              <a:defRPr>
                <a:latin typeface="+mj-lt"/>
                <a:ea typeface="+mj-ea"/>
                <a:cs typeface="+mj-cs"/>
                <a:sym typeface="Calibri"/>
              </a:defRPr>
            </a:pPr>
            <a:r>
              <a:rPr dirty="0"/>
              <a:t>Final Release</a:t>
            </a:r>
          </a:p>
        </p:txBody>
      </p:sp>
      <p:sp>
        <p:nvSpPr>
          <p:cNvPr id="774" name="Four Phases…"/>
          <p:cNvSpPr/>
          <p:nvPr/>
        </p:nvSpPr>
        <p:spPr>
          <a:xfrm>
            <a:off x="1143000" y="4800600"/>
            <a:ext cx="6858000" cy="1511013"/>
          </a:xfrm>
          <a:prstGeom prst="rect">
            <a:avLst/>
          </a:prstGeom>
          <a:ln>
            <a:solidFill>
              <a:srgbClr val="4A7EBB"/>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a:latin typeface="+mj-lt"/>
                <a:ea typeface="+mj-ea"/>
                <a:cs typeface="+mj-cs"/>
                <a:sym typeface="Calibri"/>
              </a:defRPr>
            </a:pPr>
            <a:r>
              <a:rPr dirty="0"/>
              <a:t>Four Phases</a:t>
            </a:r>
          </a:p>
          <a:p>
            <a:pPr>
              <a:defRPr b="1">
                <a:latin typeface="+mj-lt"/>
                <a:ea typeface="+mj-ea"/>
                <a:cs typeface="+mj-cs"/>
                <a:sym typeface="Calibri"/>
              </a:defRPr>
            </a:pPr>
            <a:r>
              <a:rPr dirty="0"/>
              <a:t>Planning: </a:t>
            </a:r>
            <a:r>
              <a:rPr b="0" dirty="0"/>
              <a:t>Requirements Identification and Analysis</a:t>
            </a:r>
          </a:p>
          <a:p>
            <a:pPr>
              <a:defRPr b="1">
                <a:latin typeface="+mj-lt"/>
                <a:ea typeface="+mj-ea"/>
                <a:cs typeface="+mj-cs"/>
                <a:sym typeface="Calibri"/>
              </a:defRPr>
            </a:pPr>
            <a:r>
              <a:rPr dirty="0"/>
              <a:t>Risk Analysis: </a:t>
            </a:r>
            <a:r>
              <a:rPr b="0" dirty="0"/>
              <a:t>Risk identification, Prioritization and Mitigation</a:t>
            </a:r>
          </a:p>
          <a:p>
            <a:pPr>
              <a:defRPr b="1">
                <a:latin typeface="+mj-lt"/>
                <a:ea typeface="+mj-ea"/>
                <a:cs typeface="+mj-cs"/>
                <a:sym typeface="Calibri"/>
              </a:defRPr>
            </a:pPr>
            <a:r>
              <a:rPr dirty="0"/>
              <a:t>Engineering: </a:t>
            </a:r>
            <a:r>
              <a:rPr b="0" dirty="0"/>
              <a:t>Coding, Testing and Deployment</a:t>
            </a:r>
          </a:p>
          <a:p>
            <a:pPr>
              <a:defRPr b="1">
                <a:latin typeface="+mj-lt"/>
                <a:ea typeface="+mj-ea"/>
                <a:cs typeface="+mj-cs"/>
                <a:sym typeface="Calibri"/>
              </a:defRPr>
            </a:pPr>
            <a:r>
              <a:rPr dirty="0"/>
              <a:t>Evaluation: </a:t>
            </a:r>
            <a:r>
              <a:rPr b="0" dirty="0"/>
              <a:t>Review and plan for next iteration</a:t>
            </a:r>
          </a:p>
        </p:txBody>
      </p:sp>
      <p:sp>
        <p:nvSpPr>
          <p:cNvPr id="775" name="Ref: Agile Software Development with Shashi Shekhar,LinkedIn Learning"/>
          <p:cNvSpPr txBox="1"/>
          <p:nvPr/>
        </p:nvSpPr>
        <p:spPr>
          <a:xfrm>
            <a:off x="4090669" y="6323012"/>
            <a:ext cx="4861561" cy="2308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spcBef>
                <a:spcPts val="200"/>
              </a:spcBef>
              <a:defRPr sz="900"/>
            </a:lvl1pPr>
          </a:lstStyle>
          <a:p>
            <a:r>
              <a:rPr dirty="0"/>
              <a:t>Ref: Agile Software Development with Shashi Shekhar,LinkedIn Learning</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1990s, Rational Software developed the Rational Unified Process as a software process product.…"/>
          <p:cNvSpPr txBox="1">
            <a:spLocks noGrp="1"/>
          </p:cNvSpPr>
          <p:nvPr>
            <p:ph type="body" idx="4294967295"/>
          </p:nvPr>
        </p:nvSpPr>
        <p:spPr>
          <a:xfrm>
            <a:off x="304800" y="1493837"/>
            <a:ext cx="8229600" cy="4754563"/>
          </a:xfrm>
          <a:prstGeom prst="rect">
            <a:avLst/>
          </a:prstGeom>
        </p:spPr>
        <p:txBody>
          <a:bodyPr/>
          <a:lstStyle/>
          <a:p>
            <a:pPr marL="325754" indent="-325754" defTabSz="868680">
              <a:spcBef>
                <a:spcPts val="500"/>
              </a:spcBef>
              <a:buClr>
                <a:srgbClr val="101141"/>
              </a:buClr>
              <a:buChar char="•"/>
              <a:defRPr sz="2280"/>
            </a:pPr>
            <a:r>
              <a:rPr dirty="0"/>
              <a:t>1990s, Rational Software developed the Rational Unified Process as a software process product. </a:t>
            </a:r>
          </a:p>
          <a:p>
            <a:pPr marL="325754" indent="-325754" defTabSz="868680">
              <a:spcBef>
                <a:spcPts val="500"/>
              </a:spcBef>
              <a:buClr>
                <a:srgbClr val="101141"/>
              </a:buClr>
              <a:buChar char="•"/>
              <a:defRPr sz="2280"/>
            </a:pPr>
            <a:r>
              <a:rPr dirty="0"/>
              <a:t>IBM acquired Rational software in 2006 (</a:t>
            </a:r>
            <a:r>
              <a:rPr b="1" dirty="0"/>
              <a:t>era of OOAD,UML</a:t>
            </a:r>
            <a:r>
              <a:rPr dirty="0"/>
              <a:t>)</a:t>
            </a:r>
          </a:p>
          <a:p>
            <a:pPr marL="325754" indent="-325754" defTabSz="868680">
              <a:spcBef>
                <a:spcPts val="500"/>
              </a:spcBef>
              <a:buClr>
                <a:srgbClr val="101141"/>
              </a:buClr>
              <a:buChar char="•"/>
              <a:defRPr sz="2280"/>
            </a:pPr>
            <a:r>
              <a:rPr dirty="0"/>
              <a:t>Rational Unified Process, or RUP, was an attempt to come up with a comprehensive </a:t>
            </a:r>
            <a:r>
              <a:rPr b="1" dirty="0"/>
              <a:t>iterative software development</a:t>
            </a:r>
            <a:r>
              <a:rPr dirty="0"/>
              <a:t> process. </a:t>
            </a:r>
          </a:p>
          <a:p>
            <a:pPr marL="325754" indent="-325754" defTabSz="868680">
              <a:spcBef>
                <a:spcPts val="500"/>
              </a:spcBef>
              <a:buClr>
                <a:srgbClr val="101141"/>
              </a:buClr>
              <a:buChar char="•"/>
              <a:defRPr sz="2280"/>
            </a:pPr>
            <a:r>
              <a:rPr dirty="0"/>
              <a:t>RUP is essentially a </a:t>
            </a:r>
            <a:r>
              <a:rPr b="1" dirty="0"/>
              <a:t>large pool of knowledge</a:t>
            </a:r>
            <a:r>
              <a:rPr dirty="0"/>
              <a:t>. RUP consists of </a:t>
            </a:r>
            <a:r>
              <a:rPr b="1" dirty="0"/>
              <a:t>artifacts, processes, templates, phases</a:t>
            </a:r>
            <a:r>
              <a:rPr dirty="0"/>
              <a:t>, and disciplines. </a:t>
            </a:r>
          </a:p>
          <a:p>
            <a:pPr marL="325754" indent="-325754" defTabSz="868680">
              <a:spcBef>
                <a:spcPts val="500"/>
              </a:spcBef>
              <a:buClr>
                <a:srgbClr val="101141"/>
              </a:buClr>
              <a:buChar char="•"/>
              <a:defRPr sz="2280"/>
            </a:pPr>
            <a:r>
              <a:rPr dirty="0"/>
              <a:t>RUP is defined to be a </a:t>
            </a:r>
            <a:r>
              <a:rPr b="1" dirty="0"/>
              <a:t>customizable </a:t>
            </a:r>
            <a:r>
              <a:rPr dirty="0"/>
              <a:t>process that would work for building small, medium, and large software systems. </a:t>
            </a:r>
          </a:p>
        </p:txBody>
      </p:sp>
      <p:sp>
        <p:nvSpPr>
          <p:cNvPr id="778" name="Rational Unified Process (RUP)"/>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rPr dirty="0"/>
              <a:t>Rational Unified Process (RUP)</a:t>
            </a:r>
          </a:p>
        </p:txBody>
      </p:sp>
      <p:sp>
        <p:nvSpPr>
          <p:cNvPr id="779"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78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781"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39</a:t>
            </a:fld>
            <a:endParaRPr dirty="0"/>
          </a:p>
        </p:txBody>
      </p:sp>
      <p:sp>
        <p:nvSpPr>
          <p:cNvPr id="782" name="Ref: Agile Software Development with Shashi Shekhar,LinkedIn Learning"/>
          <p:cNvSpPr txBox="1"/>
          <p:nvPr/>
        </p:nvSpPr>
        <p:spPr>
          <a:xfrm>
            <a:off x="4090669" y="6170612"/>
            <a:ext cx="4861561" cy="2308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spcBef>
                <a:spcPts val="200"/>
              </a:spcBef>
              <a:defRPr sz="900"/>
            </a:lvl1pPr>
          </a:lstStyle>
          <a:p>
            <a:r>
              <a:rPr dirty="0"/>
              <a:t>Ref: Agile Software Development with Shashi Shekhar,LinkedIn Learning</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4BDF84-B560-AC70-B873-B710CE440FCB}"/>
              </a:ext>
            </a:extLst>
          </p:cNvPr>
          <p:cNvSpPr>
            <a:spLocks noGrp="1"/>
          </p:cNvSpPr>
          <p:nvPr>
            <p:ph type="title"/>
          </p:nvPr>
        </p:nvSpPr>
        <p:spPr>
          <a:xfrm>
            <a:off x="457200" y="274638"/>
            <a:ext cx="8229600" cy="887736"/>
          </a:xfrm>
        </p:spPr>
        <p:txBody>
          <a:bodyPr>
            <a:noAutofit/>
          </a:bodyPr>
          <a:lstStyle/>
          <a:p>
            <a:r>
              <a:rPr lang="en-US" sz="2400" dirty="0"/>
              <a:t>Module-2 - Agile Software Development </a:t>
            </a:r>
            <a:br>
              <a:rPr lang="en-US" sz="2400" dirty="0"/>
            </a:br>
            <a:r>
              <a:rPr lang="en-US" sz="2400" dirty="0"/>
              <a:t>: Key points from the Recorded Presentation</a:t>
            </a:r>
          </a:p>
        </p:txBody>
      </p:sp>
      <p:sp>
        <p:nvSpPr>
          <p:cNvPr id="4" name="Text Placeholder 3">
            <a:extLst>
              <a:ext uri="{FF2B5EF4-FFF2-40B4-BE49-F238E27FC236}">
                <a16:creationId xmlns:a16="http://schemas.microsoft.com/office/drawing/2014/main" id="{2094ACC0-AAAC-2D88-A37F-187C56209584}"/>
              </a:ext>
            </a:extLst>
          </p:cNvPr>
          <p:cNvSpPr>
            <a:spLocks noGrp="1"/>
          </p:cNvSpPr>
          <p:nvPr>
            <p:ph type="body" idx="1"/>
          </p:nvPr>
        </p:nvSpPr>
        <p:spPr/>
        <p:txBody>
          <a:bodyPr>
            <a:normAutofit fontScale="85000" lnSpcReduction="10000"/>
          </a:bodyPr>
          <a:lstStyle/>
          <a:p>
            <a:pPr>
              <a:buFont typeface="Arial" panose="020B0604020202020204" pitchFamily="34" charset="0"/>
              <a:buChar char="•"/>
            </a:pPr>
            <a:r>
              <a:rPr lang="en-US" sz="1800" dirty="0"/>
              <a:t>Agile is an iterative approach for flexible software development.</a:t>
            </a:r>
          </a:p>
          <a:p>
            <a:pPr>
              <a:buFont typeface="Arial" panose="020B0604020202020204" pitchFamily="34" charset="0"/>
              <a:buChar char="•"/>
            </a:pPr>
            <a:r>
              <a:rPr lang="en-US" sz="1800" dirty="0"/>
              <a:t>Key principles: Time-boxed iterations, continuous feedback, transparency, cross-functional teams.</a:t>
            </a:r>
          </a:p>
          <a:p>
            <a:pPr>
              <a:buFont typeface="Arial" panose="020B0604020202020204" pitchFamily="34" charset="0"/>
              <a:buChar char="•"/>
            </a:pPr>
            <a:r>
              <a:rPr lang="en-US" sz="1800" dirty="0"/>
              <a:t>Common Agile frameworks: SCRUM, Kanban(Lean) and Extreme Programming (XP).</a:t>
            </a:r>
          </a:p>
          <a:p>
            <a:pPr>
              <a:buFont typeface="Arial" panose="020B0604020202020204" pitchFamily="34" charset="0"/>
              <a:buChar char="•"/>
            </a:pPr>
            <a:r>
              <a:rPr lang="en-US" sz="1800" dirty="0"/>
              <a:t>Lean: Eliminate wastage, involve teams in decision-making.</a:t>
            </a:r>
          </a:p>
          <a:p>
            <a:pPr>
              <a:buFont typeface="Arial" panose="020B0604020202020204" pitchFamily="34" charset="0"/>
              <a:buChar char="•"/>
            </a:pPr>
            <a:r>
              <a:rPr lang="en-US" sz="1800" dirty="0"/>
              <a:t>XP: Customer-focused, dynamic self-organization, extensive testing, direct communication.</a:t>
            </a:r>
          </a:p>
          <a:p>
            <a:pPr>
              <a:buFont typeface="Arial" panose="020B0604020202020204" pitchFamily="34" charset="0"/>
              <a:buChar char="•"/>
            </a:pPr>
            <a:r>
              <a:rPr lang="en-US" sz="1800" dirty="0"/>
              <a:t>SCRUM: Project management framework with Product Owner and SCRUM Master roles.</a:t>
            </a:r>
          </a:p>
          <a:p>
            <a:pPr>
              <a:buFont typeface="Arial" panose="020B0604020202020204" pitchFamily="34" charset="0"/>
              <a:buChar char="•"/>
            </a:pPr>
            <a:r>
              <a:rPr lang="en-US" sz="1800" dirty="0"/>
              <a:t>Benefits: Shorter project cycles, adaptability to changing requirements.</a:t>
            </a:r>
          </a:p>
          <a:p>
            <a:pPr>
              <a:buFont typeface="Arial" panose="020B0604020202020204" pitchFamily="34" charset="0"/>
              <a:buChar char="•"/>
            </a:pPr>
            <a:r>
              <a:rPr lang="en-US" sz="1800" dirty="0"/>
              <a:t>Iterative Development: Refinement through fixed-length iterations.</a:t>
            </a:r>
          </a:p>
          <a:p>
            <a:pPr>
              <a:buFont typeface="Arial" panose="020B0604020202020204" pitchFamily="34" charset="0"/>
              <a:buChar char="•"/>
            </a:pPr>
            <a:r>
              <a:rPr lang="en-US" sz="1800" dirty="0"/>
              <a:t>Waterfall iterations less effective than Agile.</a:t>
            </a:r>
          </a:p>
          <a:p>
            <a:pPr>
              <a:buFont typeface="Arial" panose="020B0604020202020204" pitchFamily="34" charset="0"/>
              <a:buChar char="•"/>
            </a:pPr>
            <a:r>
              <a:rPr lang="en-US" sz="1800" dirty="0"/>
              <a:t>Risk-Driven Iterative Planning: Focus on high-risk items early on.</a:t>
            </a:r>
          </a:p>
          <a:p>
            <a:pPr>
              <a:buFont typeface="Arial" panose="020B0604020202020204" pitchFamily="34" charset="0"/>
              <a:buChar char="•"/>
            </a:pPr>
            <a:r>
              <a:rPr lang="en-US" sz="1800" dirty="0"/>
              <a:t>Agile Practices: Prioritized requirements, time-boxed schedules, iterative delivery.</a:t>
            </a:r>
          </a:p>
          <a:p>
            <a:pPr>
              <a:buFont typeface="Arial" panose="020B0604020202020204" pitchFamily="34" charset="0"/>
              <a:buChar char="•"/>
            </a:pPr>
            <a:r>
              <a:rPr lang="en-US" sz="1800" dirty="0"/>
              <a:t>Agile Summary: Customer and developer focus, iterative development, cross-functional teams.</a:t>
            </a:r>
          </a:p>
        </p:txBody>
      </p:sp>
      <p:sp>
        <p:nvSpPr>
          <p:cNvPr id="2" name="Slide Number Placeholder 1">
            <a:extLst>
              <a:ext uri="{FF2B5EF4-FFF2-40B4-BE49-F238E27FC236}">
                <a16:creationId xmlns:a16="http://schemas.microsoft.com/office/drawing/2014/main" id="{8553E21A-BAB6-00F9-3A07-23DDC4E7903A}"/>
              </a:ext>
            </a:extLst>
          </p:cNvPr>
          <p:cNvSpPr>
            <a:spLocks noGrp="1"/>
          </p:cNvSpPr>
          <p:nvPr>
            <p:ph type="sldNum" sz="quarter" idx="2"/>
          </p:nvPr>
        </p:nvSpPr>
        <p:spPr/>
        <p:txBody>
          <a:bodyPr/>
          <a:lstStyle/>
          <a:p>
            <a:fld id="{86CB4B4D-7CA3-9044-876B-883B54F8677D}" type="slidenum">
              <a:rPr lang="en-US" smtClean="0"/>
              <a:t>4</a:t>
            </a:fld>
            <a:endParaRPr lang="en-US"/>
          </a:p>
        </p:txBody>
      </p:sp>
    </p:spTree>
    <p:extLst>
      <p:ext uri="{BB962C8B-B14F-4D97-AF65-F5344CB8AC3E}">
        <p14:creationId xmlns:p14="http://schemas.microsoft.com/office/powerpoint/2010/main" val="140520591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4" name="image.png" descr="image.png"/>
          <p:cNvPicPr>
            <a:picLocks noChangeAspect="1"/>
          </p:cNvPicPr>
          <p:nvPr/>
        </p:nvPicPr>
        <p:blipFill>
          <a:blip r:embed="rId2"/>
          <a:stretch>
            <a:fillRect/>
          </a:stretch>
        </p:blipFill>
        <p:spPr>
          <a:xfrm>
            <a:off x="152400" y="2714625"/>
            <a:ext cx="6248400" cy="3727450"/>
          </a:xfrm>
          <a:prstGeom prst="rect">
            <a:avLst/>
          </a:prstGeom>
          <a:ln w="12700">
            <a:miter lim="400000"/>
          </a:ln>
        </p:spPr>
      </p:pic>
      <p:pic>
        <p:nvPicPr>
          <p:cNvPr id="785" name="image.png" descr="image.png"/>
          <p:cNvPicPr>
            <a:picLocks noChangeAspect="1"/>
          </p:cNvPicPr>
          <p:nvPr/>
        </p:nvPicPr>
        <p:blipFill>
          <a:blip r:embed="rId3"/>
          <a:stretch>
            <a:fillRect/>
          </a:stretch>
        </p:blipFill>
        <p:spPr>
          <a:xfrm>
            <a:off x="2433637" y="1576387"/>
            <a:ext cx="3814763" cy="1143001"/>
          </a:xfrm>
          <a:prstGeom prst="rect">
            <a:avLst/>
          </a:prstGeom>
          <a:ln w="12700">
            <a:miter lim="400000"/>
          </a:ln>
        </p:spPr>
      </p:pic>
      <p:sp>
        <p:nvSpPr>
          <p:cNvPr id="786"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787"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788"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40</a:t>
            </a:fld>
            <a:endParaRPr dirty="0"/>
          </a:p>
        </p:txBody>
      </p:sp>
      <p:sp>
        <p:nvSpPr>
          <p:cNvPr id="789" name="X-Axis: RUP Phases, Dynamic…"/>
          <p:cNvSpPr/>
          <p:nvPr/>
        </p:nvSpPr>
        <p:spPr>
          <a:xfrm>
            <a:off x="6629400" y="3733800"/>
            <a:ext cx="2247900" cy="1511013"/>
          </a:xfrm>
          <a:prstGeom prst="rect">
            <a:avLst/>
          </a:prstGeom>
          <a:ln>
            <a:solidFill>
              <a:srgbClr val="4A7EBB"/>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a:latin typeface="+mj-lt"/>
                <a:ea typeface="+mj-ea"/>
                <a:cs typeface="+mj-cs"/>
                <a:sym typeface="Calibri"/>
              </a:defRPr>
            </a:pPr>
            <a:r>
              <a:rPr dirty="0"/>
              <a:t>X-Axis: RUP Phases, Dynamic</a:t>
            </a:r>
          </a:p>
          <a:p>
            <a:pPr>
              <a:defRPr>
                <a:latin typeface="+mj-lt"/>
                <a:ea typeface="+mj-ea"/>
                <a:cs typeface="+mj-cs"/>
                <a:sym typeface="Calibri"/>
              </a:defRPr>
            </a:pPr>
            <a:endParaRPr dirty="0"/>
          </a:p>
          <a:p>
            <a:pPr>
              <a:defRPr>
                <a:latin typeface="+mj-lt"/>
                <a:ea typeface="+mj-ea"/>
                <a:cs typeface="+mj-cs"/>
                <a:sym typeface="Calibri"/>
              </a:defRPr>
            </a:pPr>
            <a:r>
              <a:rPr dirty="0"/>
              <a:t>Y-Axis: Organization Process, Static</a:t>
            </a:r>
          </a:p>
        </p:txBody>
      </p:sp>
      <p:sp>
        <p:nvSpPr>
          <p:cNvPr id="790" name="RUP Iterative Model"/>
          <p:cNvSpPr txBox="1"/>
          <p:nvPr/>
        </p:nvSpPr>
        <p:spPr>
          <a:xfrm>
            <a:off x="350520" y="446856"/>
            <a:ext cx="6233160" cy="5540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marL="342900" indent="-685800">
              <a:lnSpc>
                <a:spcPts val="3600"/>
              </a:lnSpc>
              <a:defRPr sz="3600" b="1"/>
            </a:lvl1pPr>
          </a:lstStyle>
          <a:p>
            <a:r>
              <a:rPr dirty="0"/>
              <a:t>RUP Iterative Model</a:t>
            </a:r>
          </a:p>
        </p:txBody>
      </p:sp>
      <p:sp>
        <p:nvSpPr>
          <p:cNvPr id="791" name="Ref: Agile Software Development with Shashi Shekhar,LinkedIn Learning"/>
          <p:cNvSpPr txBox="1"/>
          <p:nvPr/>
        </p:nvSpPr>
        <p:spPr>
          <a:xfrm>
            <a:off x="4090669" y="6170612"/>
            <a:ext cx="4861561" cy="2308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spcBef>
                <a:spcPts val="200"/>
              </a:spcBef>
              <a:defRPr sz="900"/>
            </a:lvl1pPr>
          </a:lstStyle>
          <a:p>
            <a:r>
              <a:rPr dirty="0"/>
              <a:t>Ref: Agile Software Development with Shashi Shekhar,LinkedIn Learning</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Early Agile  Methods"/>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rPr dirty="0"/>
              <a:t>Early Agile  Methods</a:t>
            </a:r>
          </a:p>
        </p:txBody>
      </p:sp>
      <p:sp>
        <p:nvSpPr>
          <p:cNvPr id="794" name="Early Agile Models"/>
          <p:cNvSpPr txBox="1">
            <a:spLocks noGrp="1"/>
          </p:cNvSpPr>
          <p:nvPr>
            <p:ph type="title" idx="4294967295"/>
          </p:nvPr>
        </p:nvSpPr>
        <p:spPr>
          <a:xfrm>
            <a:off x="457200" y="274637"/>
            <a:ext cx="8229600" cy="1143001"/>
          </a:xfrm>
          <a:prstGeom prst="rect">
            <a:avLst/>
          </a:prstGeom>
        </p:spPr>
        <p:txBody>
          <a:bodyPr/>
          <a:lstStyle/>
          <a:p>
            <a:r>
              <a:rPr dirty="0"/>
              <a:t>Early Agile Models</a:t>
            </a:r>
          </a:p>
        </p:txBody>
      </p:sp>
      <p:sp>
        <p:nvSpPr>
          <p:cNvPr id="795"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796"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797"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41</a:t>
            </a:fld>
            <a:endParaRPr dirty="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9" name="image.png" descr="image.png"/>
          <p:cNvPicPr>
            <a:picLocks noChangeAspect="1"/>
          </p:cNvPicPr>
          <p:nvPr/>
        </p:nvPicPr>
        <p:blipFill>
          <a:blip r:embed="rId2"/>
          <a:stretch>
            <a:fillRect/>
          </a:stretch>
        </p:blipFill>
        <p:spPr>
          <a:xfrm>
            <a:off x="196850" y="1530350"/>
            <a:ext cx="5867400" cy="1708150"/>
          </a:xfrm>
          <a:prstGeom prst="rect">
            <a:avLst/>
          </a:prstGeom>
          <a:ln w="12700">
            <a:miter lim="400000"/>
          </a:ln>
        </p:spPr>
      </p:pic>
      <p:sp>
        <p:nvSpPr>
          <p:cNvPr id="800" name="Dynamic System Development Method (DSDM)"/>
          <p:cNvSpPr txBox="1">
            <a:spLocks noGrp="1"/>
          </p:cNvSpPr>
          <p:nvPr>
            <p:ph type="body" sz="quarter" idx="4294967295"/>
          </p:nvPr>
        </p:nvSpPr>
        <p:spPr>
          <a:xfrm>
            <a:off x="304800" y="152399"/>
            <a:ext cx="6324600" cy="1143002"/>
          </a:xfrm>
          <a:prstGeom prst="rect">
            <a:avLst/>
          </a:prstGeom>
        </p:spPr>
        <p:txBody>
          <a:bodyPr anchor="ctr">
            <a:normAutofit fontScale="92500"/>
          </a:bodyPr>
          <a:lstStyle/>
          <a:p>
            <a:pPr marL="332613" indent="-665226" defTabSz="886968">
              <a:lnSpc>
                <a:spcPts val="3400"/>
              </a:lnSpc>
              <a:spcBef>
                <a:spcPts val="0"/>
              </a:spcBef>
              <a:buSzTx/>
              <a:buNone/>
              <a:defRPr sz="3492" b="1" u="sng"/>
            </a:pPr>
            <a:r>
              <a:rPr dirty="0"/>
              <a:t>D</a:t>
            </a:r>
            <a:r>
              <a:rPr u="none" dirty="0"/>
              <a:t>ynamic </a:t>
            </a:r>
            <a:r>
              <a:rPr dirty="0"/>
              <a:t>S</a:t>
            </a:r>
            <a:r>
              <a:rPr u="none" dirty="0"/>
              <a:t>ystem </a:t>
            </a:r>
            <a:r>
              <a:rPr dirty="0"/>
              <a:t>D</a:t>
            </a:r>
            <a:r>
              <a:rPr u="none" dirty="0"/>
              <a:t>evelopment </a:t>
            </a:r>
            <a:r>
              <a:rPr dirty="0"/>
              <a:t>M</a:t>
            </a:r>
            <a:r>
              <a:rPr u="none" dirty="0"/>
              <a:t>ethod (DSDM)</a:t>
            </a:r>
          </a:p>
        </p:txBody>
      </p:sp>
      <p:sp>
        <p:nvSpPr>
          <p:cNvPr id="801"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802"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803"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42</a:t>
            </a:fld>
            <a:endParaRPr dirty="0"/>
          </a:p>
        </p:txBody>
      </p:sp>
      <p:sp>
        <p:nvSpPr>
          <p:cNvPr id="804" name="Developed in 1994…"/>
          <p:cNvSpPr txBox="1"/>
          <p:nvPr/>
        </p:nvSpPr>
        <p:spPr>
          <a:xfrm>
            <a:off x="426719" y="3276600"/>
            <a:ext cx="7071361" cy="22175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marL="285750" indent="-285750">
              <a:buSzPct val="100000"/>
              <a:buFont typeface="Arial"/>
              <a:buChar char="•"/>
            </a:pPr>
            <a:r>
              <a:rPr dirty="0"/>
              <a:t>Developed in 1994</a:t>
            </a:r>
          </a:p>
          <a:p>
            <a:pPr marL="285750" indent="-285750">
              <a:buSzPct val="100000"/>
              <a:buFont typeface="Arial"/>
              <a:buChar char="•"/>
            </a:pPr>
            <a:r>
              <a:rPr dirty="0"/>
              <a:t>Era where organization slowly moving away from waterfall model</a:t>
            </a:r>
          </a:p>
          <a:p>
            <a:pPr marL="285750" indent="-285750">
              <a:buSzPct val="100000"/>
              <a:buFont typeface="Arial"/>
              <a:buChar char="•"/>
            </a:pPr>
            <a:r>
              <a:rPr dirty="0"/>
              <a:t>During this time RAD model came into existence</a:t>
            </a:r>
          </a:p>
          <a:p>
            <a:pPr marL="285750" indent="-285750">
              <a:buSzPct val="100000"/>
              <a:buFont typeface="Arial"/>
              <a:buChar char="•"/>
            </a:pPr>
            <a:r>
              <a:rPr dirty="0"/>
              <a:t>RAD approach is very agile but has no formal process</a:t>
            </a:r>
          </a:p>
          <a:p>
            <a:pPr marL="285750" indent="-285750">
              <a:buSzPct val="100000"/>
              <a:buFont typeface="Arial"/>
              <a:buChar char="•"/>
            </a:pPr>
            <a:r>
              <a:rPr dirty="0"/>
              <a:t>DSDM was formed by group of organizations</a:t>
            </a:r>
          </a:p>
          <a:p>
            <a:pPr marL="285750" indent="-285750">
              <a:buSzPct val="100000"/>
              <a:buFont typeface="Arial"/>
              <a:buChar char="•"/>
              <a:defRPr b="1"/>
            </a:pPr>
            <a:r>
              <a:rPr dirty="0"/>
              <a:t>Project development standard in Europe </a:t>
            </a:r>
            <a:r>
              <a:rPr b="0" dirty="0"/>
              <a:t>for several years</a:t>
            </a:r>
          </a:p>
          <a:p>
            <a:pPr marL="285750" indent="-285750">
              <a:buSzPct val="100000"/>
              <a:buFont typeface="Arial"/>
              <a:buChar char="•"/>
            </a:pPr>
            <a:r>
              <a:rPr dirty="0"/>
              <a:t>In 2016 DSDM is changed its name to </a:t>
            </a:r>
            <a:r>
              <a:rPr b="1" dirty="0"/>
              <a:t>Agile business consortium</a:t>
            </a:r>
          </a:p>
        </p:txBody>
      </p:sp>
      <p:sp>
        <p:nvSpPr>
          <p:cNvPr id="805" name="https://www.agilebusiness.org/"/>
          <p:cNvSpPr txBox="1"/>
          <p:nvPr/>
        </p:nvSpPr>
        <p:spPr>
          <a:xfrm>
            <a:off x="2820670" y="5486400"/>
            <a:ext cx="3179078"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5719" rIns="45719">
            <a:spAutoFit/>
          </a:bodyPr>
          <a:lstStyle>
            <a:lvl1pPr>
              <a:defRPr u="sng">
                <a:solidFill>
                  <a:srgbClr val="0000FF"/>
                </a:solidFill>
                <a:uFill>
                  <a:solidFill>
                    <a:srgbClr val="0000FF"/>
                  </a:solidFill>
                </a:uFill>
                <a:hlinkClick r:id="rId3"/>
              </a:defRPr>
            </a:lvl1pPr>
          </a:lstStyle>
          <a:p>
            <a:pPr>
              <a:defRPr u="none">
                <a:solidFill>
                  <a:srgbClr val="000000"/>
                </a:solidFill>
                <a:uFillTx/>
              </a:defRPr>
            </a:pPr>
            <a:r>
              <a:rPr u="sng" dirty="0">
                <a:solidFill>
                  <a:srgbClr val="0000FF"/>
                </a:solidFill>
                <a:uFill>
                  <a:solidFill>
                    <a:srgbClr val="0000FF"/>
                  </a:solidFill>
                </a:uFill>
                <a:hlinkClick r:id="rId3"/>
              </a:rPr>
              <a:t>https://www.agilebusiness.org/</a:t>
            </a:r>
          </a:p>
        </p:txBody>
      </p:sp>
      <p:pic>
        <p:nvPicPr>
          <p:cNvPr id="806" name="image.png" descr="image.png"/>
          <p:cNvPicPr>
            <a:picLocks noChangeAspect="1"/>
          </p:cNvPicPr>
          <p:nvPr/>
        </p:nvPicPr>
        <p:blipFill>
          <a:blip r:embed="rId4"/>
          <a:stretch>
            <a:fillRect/>
          </a:stretch>
        </p:blipFill>
        <p:spPr>
          <a:xfrm>
            <a:off x="6273800" y="1687512"/>
            <a:ext cx="2540000" cy="1546226"/>
          </a:xfrm>
          <a:prstGeom prst="rect">
            <a:avLst/>
          </a:prstGeom>
          <a:ln w="12700">
            <a:miter lim="400000"/>
          </a:ln>
        </p:spPr>
      </p:pic>
      <p:sp>
        <p:nvSpPr>
          <p:cNvPr id="807" name="Source:Agile Lynda.com, Agilebusiness.com"/>
          <p:cNvSpPr txBox="1"/>
          <p:nvPr/>
        </p:nvSpPr>
        <p:spPr>
          <a:xfrm>
            <a:off x="6446520" y="6246812"/>
            <a:ext cx="2423160" cy="2308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900"/>
            </a:lvl1pPr>
          </a:lstStyle>
          <a:p>
            <a:r>
              <a:rPr dirty="0"/>
              <a:t>Source:Agile Lynda.com, Agilebusiness.com</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 name="Lightweight Agile process…"/>
          <p:cNvSpPr txBox="1">
            <a:spLocks noGrp="1"/>
          </p:cNvSpPr>
          <p:nvPr>
            <p:ph type="body" idx="4294967295"/>
          </p:nvPr>
        </p:nvSpPr>
        <p:spPr>
          <a:xfrm>
            <a:off x="304800" y="1493837"/>
            <a:ext cx="8229600" cy="4754563"/>
          </a:xfrm>
          <a:prstGeom prst="rect">
            <a:avLst/>
          </a:prstGeom>
        </p:spPr>
        <p:txBody>
          <a:bodyPr/>
          <a:lstStyle/>
          <a:p>
            <a:pPr>
              <a:spcBef>
                <a:spcPts val="500"/>
              </a:spcBef>
              <a:buClr>
                <a:srgbClr val="101141"/>
              </a:buClr>
              <a:buChar char="•"/>
              <a:defRPr sz="2400"/>
            </a:pPr>
            <a:r>
              <a:rPr dirty="0"/>
              <a:t>Lightweight Agile process</a:t>
            </a:r>
          </a:p>
          <a:p>
            <a:pPr>
              <a:spcBef>
                <a:spcPts val="500"/>
              </a:spcBef>
              <a:buClr>
                <a:srgbClr val="101141"/>
              </a:buClr>
              <a:buChar char="•"/>
              <a:defRPr sz="2400"/>
            </a:pPr>
            <a:r>
              <a:rPr dirty="0"/>
              <a:t>Software is a collection of features</a:t>
            </a:r>
          </a:p>
          <a:p>
            <a:pPr>
              <a:spcBef>
                <a:spcPts val="500"/>
              </a:spcBef>
              <a:buClr>
                <a:srgbClr val="101141"/>
              </a:buClr>
              <a:buChar char="•"/>
              <a:defRPr sz="2400"/>
            </a:pPr>
            <a:r>
              <a:rPr dirty="0"/>
              <a:t>Software feature =“working functionality with business value”</a:t>
            </a:r>
          </a:p>
          <a:p>
            <a:pPr>
              <a:buClr>
                <a:srgbClr val="101141"/>
              </a:buClr>
              <a:buChar char="•"/>
              <a:defRPr sz="2400"/>
            </a:pPr>
            <a:endParaRPr dirty="0"/>
          </a:p>
          <a:p>
            <a:pPr>
              <a:buClr>
                <a:srgbClr val="101141"/>
              </a:buClr>
              <a:buChar char="•"/>
              <a:defRPr sz="2400"/>
            </a:pPr>
            <a:endParaRPr dirty="0"/>
          </a:p>
          <a:p>
            <a:pPr>
              <a:spcBef>
                <a:spcPts val="500"/>
              </a:spcBef>
              <a:buClr>
                <a:srgbClr val="101141"/>
              </a:buClr>
              <a:buChar char="•"/>
              <a:defRPr sz="2400"/>
            </a:pPr>
            <a:r>
              <a:rPr dirty="0"/>
              <a:t>Deliver working software (working feature)</a:t>
            </a:r>
          </a:p>
          <a:p>
            <a:pPr>
              <a:spcBef>
                <a:spcPts val="500"/>
              </a:spcBef>
              <a:buClr>
                <a:srgbClr val="101141"/>
              </a:buClr>
              <a:buChar char="•"/>
              <a:defRPr sz="2400"/>
            </a:pPr>
            <a:r>
              <a:rPr dirty="0"/>
              <a:t>Short iterative process with five activities </a:t>
            </a:r>
          </a:p>
          <a:p>
            <a:pPr marL="742950" lvl="1" indent="-285750">
              <a:spcBef>
                <a:spcPts val="0"/>
              </a:spcBef>
              <a:buChar char="•"/>
              <a:defRPr sz="1600" b="1"/>
            </a:pPr>
            <a:r>
              <a:rPr dirty="0"/>
              <a:t>Develop over all, Build Feature list, Plan by feature, Design by Feature Build by feature</a:t>
            </a:r>
          </a:p>
          <a:p>
            <a:pPr>
              <a:spcBef>
                <a:spcPts val="500"/>
              </a:spcBef>
              <a:buClr>
                <a:srgbClr val="101141"/>
              </a:buClr>
              <a:buChar char="•"/>
              <a:defRPr sz="2400"/>
            </a:pPr>
            <a:r>
              <a:rPr dirty="0"/>
              <a:t>FDD is used to build large banking systems successfully</a:t>
            </a:r>
          </a:p>
        </p:txBody>
      </p:sp>
      <p:sp>
        <p:nvSpPr>
          <p:cNvPr id="810" name="Feature Driven Development (FDD)"/>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rPr dirty="0"/>
              <a:t>Feature Driven Development (FDD)</a:t>
            </a:r>
          </a:p>
        </p:txBody>
      </p:sp>
      <p:sp>
        <p:nvSpPr>
          <p:cNvPr id="811"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812"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813"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43</a:t>
            </a:fld>
            <a:endParaRPr dirty="0"/>
          </a:p>
        </p:txBody>
      </p:sp>
      <p:sp>
        <p:nvSpPr>
          <p:cNvPr id="814" name="Feature Example:…"/>
          <p:cNvSpPr/>
          <p:nvPr/>
        </p:nvSpPr>
        <p:spPr>
          <a:xfrm>
            <a:off x="1523999" y="3048000"/>
            <a:ext cx="6172202" cy="926813"/>
          </a:xfrm>
          <a:prstGeom prst="rect">
            <a:avLst/>
          </a:prstGeom>
          <a:ln>
            <a:solidFill>
              <a:srgbClr val="4A7EBB"/>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b="1">
                <a:latin typeface="+mj-lt"/>
                <a:ea typeface="+mj-ea"/>
                <a:cs typeface="+mj-cs"/>
                <a:sym typeface="Calibri"/>
              </a:defRPr>
            </a:pPr>
            <a:r>
              <a:rPr dirty="0"/>
              <a:t>Feature Example:</a:t>
            </a:r>
          </a:p>
          <a:p>
            <a:pPr>
              <a:defRPr>
                <a:latin typeface="+mj-lt"/>
                <a:ea typeface="+mj-ea"/>
                <a:cs typeface="+mj-cs"/>
                <a:sym typeface="Calibri"/>
              </a:defRPr>
            </a:pPr>
            <a:r>
              <a:rPr dirty="0"/>
              <a:t>Calculate monthly interest on the account balance</a:t>
            </a:r>
          </a:p>
          <a:p>
            <a:pPr>
              <a:defRPr>
                <a:latin typeface="+mj-lt"/>
                <a:ea typeface="+mj-ea"/>
                <a:cs typeface="+mj-cs"/>
                <a:sym typeface="Calibri"/>
              </a:defRPr>
            </a:pPr>
            <a:r>
              <a:rPr dirty="0"/>
              <a:t>        (action)               (result)                 (object)</a:t>
            </a:r>
          </a:p>
        </p:txBody>
      </p:sp>
      <p:sp>
        <p:nvSpPr>
          <p:cNvPr id="815" name="Ref: Agile Software Development with Shashi Shekhar,LinkedIn Learning"/>
          <p:cNvSpPr txBox="1"/>
          <p:nvPr/>
        </p:nvSpPr>
        <p:spPr>
          <a:xfrm>
            <a:off x="4090669" y="6170612"/>
            <a:ext cx="4861561" cy="2308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spcBef>
                <a:spcPts val="200"/>
              </a:spcBef>
              <a:defRPr sz="900"/>
            </a:lvl1pPr>
          </a:lstStyle>
          <a:p>
            <a:r>
              <a:rPr dirty="0"/>
              <a:t>Ref: Agile Software Development with Shashi Shekhar,LinkedIn Learning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09">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80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80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80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81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809">
                                            <p:txEl>
                                              <p:pRg st="3" end="3"/>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p:tmAbs val="0"/>
                                  </p:iterate>
                                  <p:childTnLst>
                                    <p:set>
                                      <p:cBhvr>
                                        <p:cTn id="26" fill="hold"/>
                                        <p:tgtEl>
                                          <p:spTgt spid="80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80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809">
                                            <p:txEl>
                                              <p:pRg st="6" end="6"/>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iterate>
                                    <p:tmAbs val="0"/>
                                  </p:iterate>
                                  <p:childTnLst>
                                    <p:set>
                                      <p:cBhvr>
                                        <p:cTn id="37" fill="hold"/>
                                        <p:tgtEl>
                                          <p:spTgt spid="809">
                                            <p:txEl>
                                              <p:pRg st="7" end="7"/>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iterate>
                                    <p:tmAbs val="0"/>
                                  </p:iterate>
                                  <p:childTnLst>
                                    <p:set>
                                      <p:cBhvr>
                                        <p:cTn id="41" fill="hold"/>
                                        <p:tgtEl>
                                          <p:spTgt spid="80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 grpId="0" build="p" bldLvl="5" animBg="1" advAuto="0"/>
      <p:bldP spid="814" grpId="0"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7" name="Table"/>
          <p:cNvGraphicFramePr/>
          <p:nvPr/>
        </p:nvGraphicFramePr>
        <p:xfrm>
          <a:off x="1192212" y="1646237"/>
          <a:ext cx="7391400" cy="2673024"/>
        </p:xfrm>
        <a:graphic>
          <a:graphicData uri="http://schemas.openxmlformats.org/drawingml/2006/table">
            <a:tbl>
              <a:tblPr>
                <a:tableStyleId>{4C3C2611-4C71-4FC5-86AE-919BDF0F9419}</a:tableStyleId>
              </a:tblPr>
              <a:tblGrid>
                <a:gridCol w="1447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tblGrid>
              <a:tr h="365125">
                <a:tc>
                  <a:txBody>
                    <a:bodyPr/>
                    <a:lstStyle/>
                    <a:p>
                      <a:pPr algn="l">
                        <a:defRPr sz="1800"/>
                      </a:pPr>
                      <a:r>
                        <a:rPr dirty="0">
                          <a:latin typeface="+mj-lt"/>
                          <a:ea typeface="+mj-ea"/>
                          <a:cs typeface="+mj-cs"/>
                        </a:rPr>
                        <a:t>Life</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solidFill>
                            <a:srgbClr val="FFFF00"/>
                          </a:solidFill>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C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948A54"/>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B3A2C7"/>
                    </a:solidFill>
                  </a:tcPr>
                </a:tc>
                <a:extLst>
                  <a:ext uri="{0D108BD9-81ED-4DB2-BD59-A6C34878D82A}">
                    <a16:rowId xmlns:a16="http://schemas.microsoft.com/office/drawing/2014/main" val="10000"/>
                  </a:ext>
                </a:extLst>
              </a:tr>
              <a:tr h="641350">
                <a:tc>
                  <a:txBody>
                    <a:bodyPr/>
                    <a:lstStyle/>
                    <a:p>
                      <a:pPr algn="l">
                        <a:defRPr sz="1800"/>
                      </a:pPr>
                      <a:r>
                        <a:rPr dirty="0">
                          <a:latin typeface="+mj-lt"/>
                          <a:ea typeface="+mj-ea"/>
                          <a:cs typeface="+mj-cs"/>
                        </a:rPr>
                        <a:t>Essential Money</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solidFill>
                            <a:srgbClr val="FFFF00"/>
                          </a:solidFill>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C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948A54"/>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B3A2C7"/>
                    </a:solidFill>
                  </a:tcPr>
                </a:tc>
                <a:extLst>
                  <a:ext uri="{0D108BD9-81ED-4DB2-BD59-A6C34878D82A}">
                    <a16:rowId xmlns:a16="http://schemas.microsoft.com/office/drawing/2014/main" val="10001"/>
                  </a:ext>
                </a:extLst>
              </a:tr>
              <a:tr h="796925">
                <a:tc>
                  <a:txBody>
                    <a:bodyPr/>
                    <a:lstStyle/>
                    <a:p>
                      <a:pPr algn="l">
                        <a:defRPr sz="1800"/>
                      </a:pPr>
                      <a:r>
                        <a:rPr dirty="0">
                          <a:latin typeface="+mj-lt"/>
                          <a:ea typeface="+mj-ea"/>
                          <a:cs typeface="+mj-cs"/>
                        </a:rPr>
                        <a:t>Discretionary Money</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solidFill>
                            <a:srgbClr val="FFFF00"/>
                          </a:solidFill>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C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948A54"/>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B3A2C7"/>
                    </a:solidFill>
                  </a:tcPr>
                </a:tc>
                <a:extLst>
                  <a:ext uri="{0D108BD9-81ED-4DB2-BD59-A6C34878D82A}">
                    <a16:rowId xmlns:a16="http://schemas.microsoft.com/office/drawing/2014/main" val="10002"/>
                  </a:ext>
                </a:extLst>
              </a:tr>
              <a:tr h="365125">
                <a:tc>
                  <a:txBody>
                    <a:bodyPr/>
                    <a:lstStyle/>
                    <a:p>
                      <a:pPr algn="l">
                        <a:defRPr sz="1800"/>
                      </a:pPr>
                      <a:r>
                        <a:rPr dirty="0">
                          <a:latin typeface="+mj-lt"/>
                          <a:ea typeface="+mj-ea"/>
                          <a:cs typeface="+mj-cs"/>
                        </a:rPr>
                        <a:t>Comfort</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solidFill>
                            <a:srgbClr val="FFFF00"/>
                          </a:solidFill>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C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948A54"/>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B3A2C7"/>
                    </a:solidFill>
                  </a:tcPr>
                </a:tc>
                <a:extLst>
                  <a:ext uri="{0D108BD9-81ED-4DB2-BD59-A6C34878D82A}">
                    <a16:rowId xmlns:a16="http://schemas.microsoft.com/office/drawing/2014/main" val="10003"/>
                  </a:ext>
                </a:extLst>
              </a:tr>
              <a:tr h="503237">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dirty="0">
                          <a:latin typeface="+mj-lt"/>
                          <a:ea typeface="+mj-ea"/>
                          <a:cs typeface="+mj-cs"/>
                        </a:rPr>
                        <a:t>1-6</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dirty="0">
                          <a:latin typeface="+mj-lt"/>
                          <a:ea typeface="+mj-ea"/>
                          <a:cs typeface="+mj-cs"/>
                        </a:rPr>
                        <a:t>7-20</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dirty="0">
                          <a:latin typeface="+mj-lt"/>
                          <a:ea typeface="+mj-ea"/>
                          <a:cs typeface="+mj-cs"/>
                        </a:rPr>
                        <a:t>21-40</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dirty="0">
                          <a:latin typeface="+mj-lt"/>
                          <a:ea typeface="+mj-ea"/>
                          <a:cs typeface="+mj-cs"/>
                        </a:rPr>
                        <a:t>41-80</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dirty="0">
                          <a:latin typeface="+mj-lt"/>
                          <a:ea typeface="+mj-ea"/>
                          <a:cs typeface="+mj-cs"/>
                        </a:rPr>
                        <a:t>81-200</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dirty="0">
                          <a:latin typeface="+mj-lt"/>
                          <a:ea typeface="+mj-ea"/>
                          <a:cs typeface="+mj-cs"/>
                        </a:rPr>
                        <a:t>Large</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bl>
          </a:graphicData>
        </a:graphic>
      </p:graphicFrame>
      <p:sp>
        <p:nvSpPr>
          <p:cNvPr id="818" name="Crystal Method- Selecting a Model"/>
          <p:cNvSpPr txBox="1">
            <a:spLocks noGrp="1"/>
          </p:cNvSpPr>
          <p:nvPr>
            <p:ph type="body" sz="quarter" idx="4294967295"/>
          </p:nvPr>
        </p:nvSpPr>
        <p:spPr>
          <a:xfrm>
            <a:off x="304800" y="152399"/>
            <a:ext cx="6324600" cy="1143002"/>
          </a:xfrm>
          <a:prstGeom prst="rect">
            <a:avLst/>
          </a:prstGeom>
        </p:spPr>
        <p:txBody>
          <a:bodyPr anchor="ctr"/>
          <a:lstStyle>
            <a:lvl1pPr indent="-685800">
              <a:lnSpc>
                <a:spcPts val="3600"/>
              </a:lnSpc>
              <a:spcBef>
                <a:spcPts val="0"/>
              </a:spcBef>
              <a:buSzTx/>
              <a:buNone/>
              <a:defRPr sz="3600" b="1"/>
            </a:lvl1pPr>
          </a:lstStyle>
          <a:p>
            <a:r>
              <a:rPr dirty="0"/>
              <a:t>Crystal Method- Selecting a Model</a:t>
            </a:r>
          </a:p>
        </p:txBody>
      </p:sp>
      <p:sp>
        <p:nvSpPr>
          <p:cNvPr id="819"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82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821"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44</a:t>
            </a:fld>
            <a:endParaRPr dirty="0"/>
          </a:p>
        </p:txBody>
      </p:sp>
      <p:sp>
        <p:nvSpPr>
          <p:cNvPr id="822" name="Team Size"/>
          <p:cNvSpPr txBox="1"/>
          <p:nvPr/>
        </p:nvSpPr>
        <p:spPr>
          <a:xfrm>
            <a:off x="4160520" y="4318000"/>
            <a:ext cx="22707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lgn="ctr"/>
          </a:lstStyle>
          <a:p>
            <a:r>
              <a:rPr dirty="0"/>
              <a:t>Team Size</a:t>
            </a:r>
          </a:p>
        </p:txBody>
      </p:sp>
      <p:sp>
        <p:nvSpPr>
          <p:cNvPr id="823" name="Criticality"/>
          <p:cNvSpPr txBox="1"/>
          <p:nvPr/>
        </p:nvSpPr>
        <p:spPr>
          <a:xfrm>
            <a:off x="121920" y="2819400"/>
            <a:ext cx="11277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r>
              <a:rPr dirty="0"/>
              <a:t>Criticality</a:t>
            </a:r>
          </a:p>
        </p:txBody>
      </p:sp>
      <p:sp>
        <p:nvSpPr>
          <p:cNvPr id="824" name="Different crystal methodologies based on team size.…"/>
          <p:cNvSpPr txBox="1"/>
          <p:nvPr/>
        </p:nvSpPr>
        <p:spPr>
          <a:xfrm>
            <a:off x="204787" y="4800600"/>
            <a:ext cx="8382001" cy="1834119"/>
          </a:xfrm>
          <a:prstGeom prst="rect">
            <a:avLst/>
          </a:prstGeom>
          <a:ln>
            <a:solidFill>
              <a:schemeClr val="accent1"/>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marL="285750" indent="-285750">
              <a:buSzPct val="100000"/>
              <a:buFont typeface="Arial"/>
              <a:buChar char="•"/>
              <a:defRPr sz="1600" b="1">
                <a:latin typeface="+mj-lt"/>
                <a:ea typeface="+mj-ea"/>
                <a:cs typeface="+mj-cs"/>
                <a:sym typeface="Calibri"/>
              </a:defRPr>
            </a:pPr>
            <a:r>
              <a:rPr dirty="0"/>
              <a:t>Different crystal methodologies based on team size.</a:t>
            </a:r>
          </a:p>
          <a:p>
            <a:pPr marL="285750" indent="-285750">
              <a:buSzPct val="100000"/>
              <a:buFont typeface="Arial"/>
              <a:buChar char="•"/>
              <a:defRPr sz="1600" b="1">
                <a:latin typeface="+mj-lt"/>
                <a:ea typeface="+mj-ea"/>
                <a:cs typeface="+mj-cs"/>
                <a:sym typeface="Calibri"/>
              </a:defRPr>
            </a:pPr>
            <a:r>
              <a:rPr dirty="0"/>
              <a:t>If Criticality increases tweak the process to address the extra risk</a:t>
            </a:r>
          </a:p>
          <a:p>
            <a:pPr marL="285750" indent="-285750">
              <a:defRPr sz="1600">
                <a:latin typeface="+mj-lt"/>
                <a:ea typeface="+mj-ea"/>
                <a:cs typeface="+mj-cs"/>
                <a:sym typeface="Calibri"/>
              </a:defRPr>
            </a:pPr>
            <a:r>
              <a:rPr dirty="0"/>
              <a:t>Comfort: System malfunction</a:t>
            </a:r>
          </a:p>
          <a:p>
            <a:pPr marL="285750" indent="-285750">
              <a:defRPr sz="1600">
                <a:latin typeface="+mj-lt"/>
                <a:ea typeface="+mj-ea"/>
                <a:cs typeface="+mj-cs"/>
                <a:sym typeface="Calibri"/>
              </a:defRPr>
            </a:pPr>
            <a:r>
              <a:rPr dirty="0"/>
              <a:t>Discretionary Money: Extra savings</a:t>
            </a:r>
          </a:p>
          <a:p>
            <a:pPr marL="285750" indent="-285750">
              <a:defRPr sz="1600">
                <a:latin typeface="+mj-lt"/>
                <a:ea typeface="+mj-ea"/>
                <a:cs typeface="+mj-cs"/>
                <a:sym typeface="Calibri"/>
              </a:defRPr>
            </a:pPr>
            <a:r>
              <a:rPr dirty="0"/>
              <a:t>Essential Money: Revenue loss </a:t>
            </a:r>
          </a:p>
          <a:p>
            <a:pPr marL="285750" indent="-285750">
              <a:defRPr sz="1600">
                <a:latin typeface="+mj-lt"/>
                <a:ea typeface="+mj-ea"/>
                <a:cs typeface="+mj-cs"/>
                <a:sym typeface="Calibri"/>
              </a:defRPr>
            </a:pPr>
            <a:r>
              <a:rPr dirty="0"/>
              <a:t>Life: Loss of life , Critical software</a:t>
            </a:r>
          </a:p>
        </p:txBody>
      </p:sp>
      <p:sp>
        <p:nvSpPr>
          <p:cNvPr id="825" name="Crystal methods are people-centric, light-weight, and highly flexible. Focus on People, Interactions,Colloborations.…"/>
          <p:cNvSpPr/>
          <p:nvPr/>
        </p:nvSpPr>
        <p:spPr>
          <a:xfrm>
            <a:off x="3657600" y="5334000"/>
            <a:ext cx="4572001" cy="1072119"/>
          </a:xfrm>
          <a:prstGeom prst="rect">
            <a:avLst/>
          </a:prstGeom>
          <a:ln>
            <a:solidFill>
              <a:srgbClr val="4A7EBB"/>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marL="285750" indent="-285750">
              <a:buSzPct val="100000"/>
              <a:buFont typeface="Arial"/>
              <a:buChar char="•"/>
              <a:defRPr sz="1600">
                <a:latin typeface="+mj-lt"/>
                <a:ea typeface="+mj-ea"/>
                <a:cs typeface="+mj-cs"/>
                <a:sym typeface="Calibri"/>
              </a:defRPr>
            </a:pPr>
            <a:r>
              <a:rPr dirty="0"/>
              <a:t>Crystal methods are people-centric, light-weight, and highly flexible. Focus on People, Interactions,Colloborations.</a:t>
            </a:r>
          </a:p>
          <a:p>
            <a:pPr marL="285750" indent="-285750">
              <a:buSzPct val="100000"/>
              <a:buFont typeface="Arial"/>
              <a:buChar char="•"/>
              <a:defRPr sz="1600">
                <a:latin typeface="+mj-lt"/>
                <a:ea typeface="+mj-ea"/>
                <a:cs typeface="+mj-cs"/>
                <a:sym typeface="Calibri"/>
              </a:defRPr>
            </a:pPr>
            <a:r>
              <a:rPr dirty="0"/>
              <a:t>Developed by Alistair Cockburn , 1991</a:t>
            </a:r>
          </a:p>
        </p:txBody>
      </p:sp>
      <p:sp>
        <p:nvSpPr>
          <p:cNvPr id="826" name="Ref: Agile Software Development with Shashi Shekhar,LinkedIn Learning"/>
          <p:cNvSpPr txBox="1"/>
          <p:nvPr/>
        </p:nvSpPr>
        <p:spPr>
          <a:xfrm>
            <a:off x="4090669" y="6323012"/>
            <a:ext cx="4861561" cy="2308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spcBef>
                <a:spcPts val="200"/>
              </a:spcBef>
              <a:defRPr sz="900"/>
            </a:lvl1pPr>
          </a:lstStyle>
          <a:p>
            <a:r>
              <a:rPr dirty="0"/>
              <a:t>Ref: Agile Software Development with Shashi Shekhar,LinkedIn Learning</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Thank you"/>
          <p:cNvSpPr txBox="1">
            <a:spLocks noGrp="1"/>
          </p:cNvSpPr>
          <p:nvPr>
            <p:ph type="body" idx="4294967295"/>
          </p:nvPr>
        </p:nvSpPr>
        <p:spPr>
          <a:xfrm>
            <a:off x="304800" y="1493837"/>
            <a:ext cx="8229600" cy="4525963"/>
          </a:xfrm>
          <a:prstGeom prst="rect">
            <a:avLst/>
          </a:prstGeom>
        </p:spPr>
        <p:txBody>
          <a:bodyPr/>
          <a:lstStyle/>
          <a:p>
            <a:pPr>
              <a:buSzTx/>
              <a:buNone/>
              <a:defRPr sz="2400"/>
            </a:pPr>
            <a:endParaRPr dirty="0"/>
          </a:p>
          <a:p>
            <a:pPr>
              <a:buSzTx/>
              <a:buNone/>
              <a:defRPr sz="2400"/>
            </a:pPr>
            <a:endParaRPr dirty="0"/>
          </a:p>
          <a:p>
            <a:pPr>
              <a:buSzTx/>
              <a:buNone/>
              <a:defRPr sz="2400"/>
            </a:pPr>
            <a:endParaRPr dirty="0"/>
          </a:p>
          <a:p>
            <a:pPr algn="ctr">
              <a:spcBef>
                <a:spcPts val="500"/>
              </a:spcBef>
              <a:buSzTx/>
              <a:buNone/>
              <a:defRPr sz="2400"/>
            </a:pPr>
            <a:r>
              <a:rPr dirty="0"/>
              <a:t>Thank you</a:t>
            </a:r>
          </a:p>
        </p:txBody>
      </p:sp>
      <p:sp>
        <p:nvSpPr>
          <p:cNvPr id="829"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83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831"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45</a:t>
            </a:fld>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0B6A-7072-3619-8039-B300DC8461AB}"/>
              </a:ext>
            </a:extLst>
          </p:cNvPr>
          <p:cNvSpPr>
            <a:spLocks noGrp="1"/>
          </p:cNvSpPr>
          <p:nvPr>
            <p:ph type="title"/>
          </p:nvPr>
        </p:nvSpPr>
        <p:spPr/>
        <p:txBody>
          <a:bodyPr>
            <a:normAutofit/>
          </a:bodyPr>
          <a:lstStyle/>
          <a:p>
            <a:r>
              <a:rPr lang="en-US" sz="3600"/>
              <a:t>Q&amp;A</a:t>
            </a:r>
          </a:p>
        </p:txBody>
      </p:sp>
      <p:sp>
        <p:nvSpPr>
          <p:cNvPr id="3" name="Text Placeholder 2">
            <a:extLst>
              <a:ext uri="{FF2B5EF4-FFF2-40B4-BE49-F238E27FC236}">
                <a16:creationId xmlns:a16="http://schemas.microsoft.com/office/drawing/2014/main" id="{5341BBEC-1490-5A0A-6310-C4BF7FFB144F}"/>
              </a:ext>
            </a:extLst>
          </p:cNvPr>
          <p:cNvSpPr>
            <a:spLocks noGrp="1"/>
          </p:cNvSpPr>
          <p:nvPr>
            <p:ph type="body" idx="1"/>
          </p:nvPr>
        </p:nvSpPr>
        <p:spPr/>
        <p:txBody>
          <a:bodyPr/>
          <a:lstStyle/>
          <a:p>
            <a:r>
              <a:rPr lang="en-US"/>
              <a:t> Set0</a:t>
            </a:r>
          </a:p>
        </p:txBody>
      </p:sp>
      <p:sp>
        <p:nvSpPr>
          <p:cNvPr id="4" name="Slide Number Placeholder 3">
            <a:extLst>
              <a:ext uri="{FF2B5EF4-FFF2-40B4-BE49-F238E27FC236}">
                <a16:creationId xmlns:a16="http://schemas.microsoft.com/office/drawing/2014/main" id="{3E54263F-B608-6F56-059C-E629C7BDEFA6}"/>
              </a:ext>
            </a:extLst>
          </p:cNvPr>
          <p:cNvSpPr>
            <a:spLocks noGrp="1"/>
          </p:cNvSpPr>
          <p:nvPr>
            <p:ph type="sldNum" sz="quarter" idx="2"/>
          </p:nvPr>
        </p:nvSpPr>
        <p:spPr/>
        <p:txBody>
          <a:bodyPr/>
          <a:lstStyle/>
          <a:p>
            <a:fld id="{86CB4B4D-7CA3-9044-876B-883B54F8677D}" type="slidenum">
              <a:rPr lang="en-US" smtClean="0"/>
              <a:t>5</a:t>
            </a:fld>
            <a:endParaRPr lang="en-US"/>
          </a:p>
        </p:txBody>
      </p:sp>
    </p:spTree>
    <p:extLst>
      <p:ext uri="{BB962C8B-B14F-4D97-AF65-F5344CB8AC3E}">
        <p14:creationId xmlns:p14="http://schemas.microsoft.com/office/powerpoint/2010/main" val="278736692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Project Life cycle models"/>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t>Project Life cycle models</a:t>
            </a:r>
          </a:p>
        </p:txBody>
      </p:sp>
      <p:sp>
        <p:nvSpPr>
          <p:cNvPr id="434"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435"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436"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7</a:t>
            </a:fld>
            <a:endParaRPr/>
          </a:p>
        </p:txBody>
      </p:sp>
      <p:sp>
        <p:nvSpPr>
          <p:cNvPr id="428" name="Module-2 Topics"/>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rPr lang="en-US"/>
              <a:t>Project Life Cycle Models</a:t>
            </a:r>
          </a:p>
        </p:txBody>
      </p:sp>
      <p:sp>
        <p:nvSpPr>
          <p:cNvPr id="429"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43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3" name="TextBox 2">
            <a:extLst>
              <a:ext uri="{FF2B5EF4-FFF2-40B4-BE49-F238E27FC236}">
                <a16:creationId xmlns:a16="http://schemas.microsoft.com/office/drawing/2014/main" id="{11CF2DC2-AE0E-B261-2AE6-E6839FC908E8}"/>
              </a:ext>
            </a:extLst>
          </p:cNvPr>
          <p:cNvSpPr txBox="1"/>
          <p:nvPr/>
        </p:nvSpPr>
        <p:spPr>
          <a:xfrm>
            <a:off x="-129312" y="926069"/>
            <a:ext cx="86868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b="0" i="0">
                <a:solidFill>
                  <a:srgbClr val="343434"/>
                </a:solidFill>
                <a:effectLst/>
                <a:latin typeface="Times New Roman" panose="02020603050405020304" pitchFamily="18" charset="0"/>
                <a:cs typeface="Times New Roman" panose="02020603050405020304" pitchFamily="18" charset="0"/>
              </a:rPr>
              <a:t>Different development approaches add features and increase fidelity in different ways.</a:t>
            </a:r>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E6A68F-AB3D-1A3A-93F2-D725696ADB98}"/>
              </a:ext>
            </a:extLst>
          </p:cNvPr>
          <p:cNvPicPr>
            <a:picLocks noChangeAspect="1"/>
          </p:cNvPicPr>
          <p:nvPr/>
        </p:nvPicPr>
        <p:blipFill>
          <a:blip r:embed="rId2"/>
          <a:stretch>
            <a:fillRect/>
          </a:stretch>
        </p:blipFill>
        <p:spPr>
          <a:xfrm>
            <a:off x="322580" y="1840174"/>
            <a:ext cx="5651500" cy="4462644"/>
          </a:xfrm>
          <a:prstGeom prst="rect">
            <a:avLst/>
          </a:prstGeom>
        </p:spPr>
      </p:pic>
      <p:sp>
        <p:nvSpPr>
          <p:cNvPr id="6" name="TextBox 5">
            <a:extLst>
              <a:ext uri="{FF2B5EF4-FFF2-40B4-BE49-F238E27FC236}">
                <a16:creationId xmlns:a16="http://schemas.microsoft.com/office/drawing/2014/main" id="{972D7A66-48E0-A032-4999-CFCB0427D4E8}"/>
              </a:ext>
            </a:extLst>
          </p:cNvPr>
          <p:cNvSpPr txBox="1"/>
          <p:nvPr/>
        </p:nvSpPr>
        <p:spPr>
          <a:xfrm>
            <a:off x="4572000" y="6247841"/>
            <a:ext cx="3794761"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800" b="0" i="0" u="none" strike="noStrike">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Ref: Beginning Software Engineering</a:t>
            </a:r>
            <a:r>
              <a:rPr lang="en-US" sz="800" u="none" strike="noStrike">
                <a:solidFill>
                  <a:schemeClr val="tx1"/>
                </a:solidFill>
                <a:latin typeface="Times New Roman" panose="02020603050405020304" pitchFamily="18" charset="0"/>
                <a:cs typeface="Times New Roman" panose="02020603050405020304" pitchFamily="18" charset="0"/>
              </a:rPr>
              <a:t> by </a:t>
            </a:r>
            <a:r>
              <a:rPr lang="en-US" sz="800" b="0" i="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Rod Stephens</a:t>
            </a:r>
            <a:endParaRPr lang="en-US" sz="800" b="0" i="0">
              <a:solidFill>
                <a:schemeClr val="tx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D11A673-0E26-320D-7A63-CB509C966943}"/>
              </a:ext>
            </a:extLst>
          </p:cNvPr>
          <p:cNvSpPr txBox="1"/>
          <p:nvPr/>
        </p:nvSpPr>
        <p:spPr>
          <a:xfrm>
            <a:off x="5974080" y="1993385"/>
            <a:ext cx="3169920"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t>Cost, Requirements-Fixed, Single Delivery</a:t>
            </a:r>
          </a:p>
        </p:txBody>
      </p:sp>
      <p:sp>
        <p:nvSpPr>
          <p:cNvPr id="9" name="TextBox 8">
            <a:extLst>
              <a:ext uri="{FF2B5EF4-FFF2-40B4-BE49-F238E27FC236}">
                <a16:creationId xmlns:a16="http://schemas.microsoft.com/office/drawing/2014/main" id="{51AD0A16-EC19-031B-A09C-8CC41C529A83}"/>
              </a:ext>
            </a:extLst>
          </p:cNvPr>
          <p:cNvSpPr txBox="1"/>
          <p:nvPr/>
        </p:nvSpPr>
        <p:spPr>
          <a:xfrm>
            <a:off x="5974080" y="3099893"/>
            <a:ext cx="316992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dirty="0"/>
              <a:t>Accuracy/Correctness, final single delivery</a:t>
            </a:r>
          </a:p>
          <a:p>
            <a:r>
              <a:rPr lang="en-US" sz="1200" dirty="0"/>
              <a:t>Intermediate delivery – may no be usable</a:t>
            </a:r>
          </a:p>
          <a:p>
            <a:r>
              <a:rPr lang="en-US" sz="1200" b="1" dirty="0"/>
              <a:t>Example</a:t>
            </a:r>
            <a:r>
              <a:rPr lang="en-US" sz="1200" dirty="0"/>
              <a:t>: Customized outfit/coat, Website</a:t>
            </a:r>
          </a:p>
        </p:txBody>
      </p:sp>
      <p:sp>
        <p:nvSpPr>
          <p:cNvPr id="10" name="TextBox 9">
            <a:extLst>
              <a:ext uri="{FF2B5EF4-FFF2-40B4-BE49-F238E27FC236}">
                <a16:creationId xmlns:a16="http://schemas.microsoft.com/office/drawing/2014/main" id="{8DF53C59-CED3-10E3-EFF5-9F4EAC7A9B06}"/>
              </a:ext>
            </a:extLst>
          </p:cNvPr>
          <p:cNvSpPr txBox="1"/>
          <p:nvPr/>
        </p:nvSpPr>
        <p:spPr>
          <a:xfrm>
            <a:off x="5974080" y="1679522"/>
            <a:ext cx="316992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u="sng"/>
              <a:t>Goals/Characteristics</a:t>
            </a:r>
          </a:p>
        </p:txBody>
      </p:sp>
      <p:sp>
        <p:nvSpPr>
          <p:cNvPr id="11" name="TextBox 10">
            <a:extLst>
              <a:ext uri="{FF2B5EF4-FFF2-40B4-BE49-F238E27FC236}">
                <a16:creationId xmlns:a16="http://schemas.microsoft.com/office/drawing/2014/main" id="{FE9D231B-CA57-C560-9B9A-52DC65EB4E04}"/>
              </a:ext>
            </a:extLst>
          </p:cNvPr>
          <p:cNvSpPr txBox="1"/>
          <p:nvPr/>
        </p:nvSpPr>
        <p:spPr>
          <a:xfrm>
            <a:off x="5974080" y="4348059"/>
            <a:ext cx="316992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dirty="0"/>
              <a:t>Accuracy/Correctness, Multiple Delivery,</a:t>
            </a:r>
          </a:p>
          <a:p>
            <a:r>
              <a:rPr lang="en-US" sz="1200" dirty="0"/>
              <a:t>Intermediate delivery –usable</a:t>
            </a:r>
          </a:p>
          <a:p>
            <a:r>
              <a:rPr lang="en-US" sz="1200" b="1" dirty="0"/>
              <a:t>Example</a:t>
            </a:r>
            <a:r>
              <a:rPr lang="en-US" sz="1200" dirty="0"/>
              <a:t>: Visit to a restaurant</a:t>
            </a:r>
          </a:p>
        </p:txBody>
      </p:sp>
      <p:sp>
        <p:nvSpPr>
          <p:cNvPr id="12" name="TextBox 11">
            <a:extLst>
              <a:ext uri="{FF2B5EF4-FFF2-40B4-BE49-F238E27FC236}">
                <a16:creationId xmlns:a16="http://schemas.microsoft.com/office/drawing/2014/main" id="{D51DA722-CCD6-F490-90DC-45383557EDAC}"/>
              </a:ext>
            </a:extLst>
          </p:cNvPr>
          <p:cNvSpPr txBox="1"/>
          <p:nvPr/>
        </p:nvSpPr>
        <p:spPr>
          <a:xfrm>
            <a:off x="1973580" y="1426621"/>
            <a:ext cx="316992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1400"/>
              <a:t>Timeline</a:t>
            </a:r>
          </a:p>
        </p:txBody>
      </p:sp>
      <p:cxnSp>
        <p:nvCxnSpPr>
          <p:cNvPr id="14" name="Straight Arrow Connector 13">
            <a:extLst>
              <a:ext uri="{FF2B5EF4-FFF2-40B4-BE49-F238E27FC236}">
                <a16:creationId xmlns:a16="http://schemas.microsoft.com/office/drawing/2014/main" id="{A1EC33B6-4EEE-D487-F7FD-006ED0C07138}"/>
              </a:ext>
            </a:extLst>
          </p:cNvPr>
          <p:cNvCxnSpPr/>
          <p:nvPr/>
        </p:nvCxnSpPr>
        <p:spPr>
          <a:xfrm>
            <a:off x="762000" y="1679522"/>
            <a:ext cx="4940300"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 name="TextBox 14">
            <a:extLst>
              <a:ext uri="{FF2B5EF4-FFF2-40B4-BE49-F238E27FC236}">
                <a16:creationId xmlns:a16="http://schemas.microsoft.com/office/drawing/2014/main" id="{E62D10F8-3F7A-8EB3-335B-8F8D051392A4}"/>
              </a:ext>
            </a:extLst>
          </p:cNvPr>
          <p:cNvSpPr txBox="1"/>
          <p:nvPr/>
        </p:nvSpPr>
        <p:spPr>
          <a:xfrm>
            <a:off x="5974080" y="5382119"/>
            <a:ext cx="316992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dirty="0"/>
              <a:t>Accuracy/Correctness, Multiple Delivery,</a:t>
            </a:r>
          </a:p>
          <a:p>
            <a:r>
              <a:rPr lang="en-US" sz="1200" dirty="0"/>
              <a:t>Intermediate delivery –usable</a:t>
            </a:r>
          </a:p>
          <a:p>
            <a:r>
              <a:rPr lang="en-US" sz="1200" b="1" dirty="0"/>
              <a:t>Example</a:t>
            </a:r>
            <a:r>
              <a:rPr lang="en-US" sz="1200" dirty="0"/>
              <a:t>: Game: Treasure Hunt with clues</a:t>
            </a:r>
          </a:p>
        </p:txBody>
      </p:sp>
    </p:spTree>
    <p:extLst>
      <p:ext uri="{BB962C8B-B14F-4D97-AF65-F5344CB8AC3E}">
        <p14:creationId xmlns:p14="http://schemas.microsoft.com/office/powerpoint/2010/main" val="259751752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8</a:t>
            </a:fld>
            <a:endParaRPr/>
          </a:p>
        </p:txBody>
      </p:sp>
      <p:sp>
        <p:nvSpPr>
          <p:cNvPr id="465" name="Agile Life Cycle Models"/>
          <p:cNvSpPr txBox="1">
            <a:spLocks noGrp="1"/>
          </p:cNvSpPr>
          <p:nvPr>
            <p:ph type="title" idx="4294967295"/>
          </p:nvPr>
        </p:nvSpPr>
        <p:spPr>
          <a:xfrm>
            <a:off x="457200" y="92074"/>
            <a:ext cx="8229600" cy="1508126"/>
          </a:xfrm>
          <a:prstGeom prst="rect">
            <a:avLst/>
          </a:prstGeom>
        </p:spPr>
        <p:txBody>
          <a:bodyPr>
            <a:noAutofit/>
          </a:bodyPr>
          <a:lstStyle/>
          <a:p>
            <a:r>
              <a:t>Agile Life Cycle Models</a:t>
            </a:r>
          </a:p>
        </p:txBody>
      </p:sp>
      <p:sp>
        <p:nvSpPr>
          <p:cNvPr id="466" name="Iterative…"/>
          <p:cNvSpPr txBox="1">
            <a:spLocks noGrp="1"/>
          </p:cNvSpPr>
          <p:nvPr>
            <p:ph type="body" idx="4294967295"/>
          </p:nvPr>
        </p:nvSpPr>
        <p:spPr>
          <a:xfrm>
            <a:off x="457200" y="1600200"/>
            <a:ext cx="8229600" cy="5257800"/>
          </a:xfrm>
          <a:prstGeom prst="rect">
            <a:avLst/>
          </a:prstGeom>
        </p:spPr>
        <p:txBody>
          <a:bodyPr>
            <a:noAutofit/>
          </a:bodyPr>
          <a:lstStyle/>
          <a:p>
            <a:pPr marL="257175" indent="-257175">
              <a:buChar char="•"/>
              <a:defRPr sz="2400"/>
            </a:pPr>
            <a:r>
              <a:t>Iterative</a:t>
            </a:r>
          </a:p>
          <a:p>
            <a:pPr marL="257175" indent="-257175">
              <a:buChar char="•"/>
              <a:defRPr sz="2400"/>
            </a:pPr>
            <a:r>
              <a:t>Flow-Based</a:t>
            </a:r>
          </a:p>
        </p:txBody>
      </p:sp>
      <p:sp>
        <p:nvSpPr>
          <p:cNvPr id="467"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468"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Agile/Adaptive Life Cycle-Iteration Based Agile"/>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t>Agile/Adaptive Life Cycle-Iteration Based Agile</a:t>
            </a:r>
          </a:p>
        </p:txBody>
      </p:sp>
      <p:sp>
        <p:nvSpPr>
          <p:cNvPr id="471"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20/02/24</a:t>
            </a:r>
            <a:endParaRPr dirty="0"/>
          </a:p>
        </p:txBody>
      </p:sp>
      <p:sp>
        <p:nvSpPr>
          <p:cNvPr id="472"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S2-23_SEZG544 </a:t>
            </a:r>
            <a:r>
              <a:rPr dirty="0"/>
              <a:t>- Agile Software Process</a:t>
            </a:r>
          </a:p>
        </p:txBody>
      </p:sp>
      <p:sp>
        <p:nvSpPr>
          <p:cNvPr id="473"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9</a:t>
            </a:fld>
            <a:endParaRPr/>
          </a:p>
        </p:txBody>
      </p:sp>
      <p:sp>
        <p:nvSpPr>
          <p:cNvPr id="475" name="Ref: Agile Practice Guide (ENGLISH) by Project Management Institute Published by Project Management Institute, 2017 (Agile methodologies)I"/>
          <p:cNvSpPr txBox="1"/>
          <p:nvPr/>
        </p:nvSpPr>
        <p:spPr>
          <a:xfrm>
            <a:off x="1264919" y="6170612"/>
            <a:ext cx="7604761" cy="2308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900"/>
            </a:lvl1pPr>
          </a:lstStyle>
          <a:p>
            <a:r>
              <a:rPr dirty="0" err="1"/>
              <a:t>Re</a:t>
            </a:r>
            <a:r>
              <a:rPr lang="en-US" dirty="0" err="1"/>
              <a:t>.</a:t>
            </a:r>
            <a:r>
              <a:rPr dirty="0" err="1"/>
              <a:t>f</a:t>
            </a:r>
            <a:r>
              <a:rPr dirty="0"/>
              <a:t>: Agile Practice Guide (ENGLISH) by Project Management Institute Published by Project Management Institute, 2017 (Agile methodologies)I</a:t>
            </a:r>
          </a:p>
        </p:txBody>
      </p:sp>
      <p:grpSp>
        <p:nvGrpSpPr>
          <p:cNvPr id="478" name="Image Gallery"/>
          <p:cNvGrpSpPr/>
          <p:nvPr/>
        </p:nvGrpSpPr>
        <p:grpSpPr>
          <a:xfrm>
            <a:off x="643662" y="1944687"/>
            <a:ext cx="6404855" cy="3088269"/>
            <a:chOff x="0" y="0"/>
            <a:chExt cx="6404854" cy="3088268"/>
          </a:xfrm>
        </p:grpSpPr>
        <p:pic>
          <p:nvPicPr>
            <p:cNvPr id="476" name="Iteration based agile.PNG" descr="Iteration based agile.PNG"/>
            <p:cNvPicPr>
              <a:picLocks noChangeAspect="1"/>
            </p:cNvPicPr>
            <p:nvPr/>
          </p:nvPicPr>
          <p:blipFill>
            <a:blip r:embed="rId2"/>
            <a:srcRect l="3389" r="3389"/>
            <a:stretch>
              <a:fillRect/>
            </a:stretch>
          </p:blipFill>
          <p:spPr>
            <a:xfrm>
              <a:off x="0" y="0"/>
              <a:ext cx="6404855" cy="2325921"/>
            </a:xfrm>
            <a:prstGeom prst="rect">
              <a:avLst/>
            </a:prstGeom>
            <a:ln w="12700" cap="flat">
              <a:noFill/>
              <a:miter lim="400000"/>
            </a:ln>
            <a:effectLst/>
          </p:spPr>
        </p:pic>
        <p:sp>
          <p:nvSpPr>
            <p:cNvPr id="477" name="Fixed Time box : 1-4 weeks equal duration for each iteration Goals and Characteristics: Value, Multiple deliveries"/>
            <p:cNvSpPr/>
            <p:nvPr/>
          </p:nvSpPr>
          <p:spPr>
            <a:xfrm>
              <a:off x="0" y="2402120"/>
              <a:ext cx="6404855" cy="686149"/>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76200" tIns="76200" rIns="76200" bIns="76200" numCol="1" anchor="t">
              <a:noAutofit/>
            </a:bodyPr>
            <a:lstStyle/>
            <a:p>
              <a:pPr>
                <a:defRPr>
                  <a:latin typeface="+mj-lt"/>
                  <a:ea typeface="+mj-ea"/>
                  <a:cs typeface="+mj-cs"/>
                  <a:sym typeface="Calibri"/>
                </a:defRPr>
              </a:pPr>
              <a:r>
                <a:t>Fixed Time box : 1-4 weeks equal duration for each iteration</a:t>
              </a:r>
              <a:br>
                <a:rPr/>
              </a:br>
              <a:r>
                <a:t>Goals and Characteristics: Value, Multiple deliveries</a:t>
              </a:r>
            </a:p>
          </p:txBody>
        </p:sp>
      </p:grpSp>
      <p:sp>
        <p:nvSpPr>
          <p:cNvPr id="3" name="TextBox 2">
            <a:extLst>
              <a:ext uri="{FF2B5EF4-FFF2-40B4-BE49-F238E27FC236}">
                <a16:creationId xmlns:a16="http://schemas.microsoft.com/office/drawing/2014/main" id="{7FC5E977-AF52-3F9F-8CD6-F3191E1DBF3B}"/>
              </a:ext>
            </a:extLst>
          </p:cNvPr>
          <p:cNvSpPr txBox="1"/>
          <p:nvPr/>
        </p:nvSpPr>
        <p:spPr>
          <a:xfrm>
            <a:off x="350519" y="1253220"/>
            <a:ext cx="820049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500"/>
              </a:spcBef>
              <a:buClr>
                <a:srgbClr val="101141"/>
              </a:buClr>
              <a:buChar char="•"/>
              <a:defRPr sz="2400"/>
            </a:pPr>
            <a:r>
              <a:rPr lang="en-US" dirty="0"/>
              <a:t>The project life cycle that is </a:t>
            </a:r>
            <a:r>
              <a:rPr lang="en-US" b="1" dirty="0"/>
              <a:t>iterative and incremental</a:t>
            </a:r>
          </a:p>
        </p:txBody>
      </p:sp>
      <p:sp>
        <p:nvSpPr>
          <p:cNvPr id="474" name="Plan"/>
          <p:cNvSpPr txBox="1"/>
          <p:nvPr/>
        </p:nvSpPr>
        <p:spPr>
          <a:xfrm>
            <a:off x="643662" y="1783227"/>
            <a:ext cx="609601" cy="322918"/>
          </a:xfrm>
          <a:prstGeom prst="rect">
            <a:avLst/>
          </a:prstGeom>
          <a:ln>
            <a:solidFill>
              <a:schemeClr val="accent1"/>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600"/>
            </a:lvl1pPr>
          </a:lstStyle>
          <a:p>
            <a:r>
              <a:rPr dirty="0"/>
              <a:t>Plan</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E7270EECA3B4590EA796146CEF107" ma:contentTypeVersion="8" ma:contentTypeDescription="Create a new document." ma:contentTypeScope="" ma:versionID="b0f384c632b3b84b24f5eaa77f8c4688">
  <xsd:schema xmlns:xsd="http://www.w3.org/2001/XMLSchema" xmlns:xs="http://www.w3.org/2001/XMLSchema" xmlns:p="http://schemas.microsoft.com/office/2006/metadata/properties" xmlns:ns2="dc7f2d29-e4a3-434f-906a-70b1fc2df21c" targetNamespace="http://schemas.microsoft.com/office/2006/metadata/properties" ma:root="true" ma:fieldsID="2d0da2ec4db5b1b7b86945963a0ebaba" ns2:_="">
    <xsd:import namespace="dc7f2d29-e4a3-434f-906a-70b1fc2df21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f2d29-e4a3-434f-906a-70b1fc2d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15E10C-9506-471A-A83F-0EB03C9D75D7}"/>
</file>

<file path=customXml/itemProps2.xml><?xml version="1.0" encoding="utf-8"?>
<ds:datastoreItem xmlns:ds="http://schemas.openxmlformats.org/officeDocument/2006/customXml" ds:itemID="{231FDF71-0F93-43EB-852A-56E25C7690A9}"/>
</file>

<file path=customXml/itemProps3.xml><?xml version="1.0" encoding="utf-8"?>
<ds:datastoreItem xmlns:ds="http://schemas.openxmlformats.org/officeDocument/2006/customXml" ds:itemID="{A30E5D58-D1E4-4DEA-B150-1C917EB99830}"/>
</file>

<file path=docProps/app.xml><?xml version="1.0" encoding="utf-8"?>
<Properties xmlns="http://schemas.openxmlformats.org/officeDocument/2006/extended-properties" xmlns:vt="http://schemas.openxmlformats.org/officeDocument/2006/docPropsVTypes">
  <TotalTime>4057</TotalTime>
  <Words>3233</Words>
  <Application>Microsoft Office PowerPoint</Application>
  <PresentationFormat>On-screen Show (4:3)</PresentationFormat>
  <Paragraphs>454</Paragraphs>
  <Slides>45</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45</vt:i4>
      </vt:variant>
    </vt:vector>
  </HeadingPairs>
  <TitlesOfParts>
    <vt:vector size="51" baseType="lpstr">
      <vt:lpstr>Arial</vt:lpstr>
      <vt:lpstr>Calibri</vt:lpstr>
      <vt:lpstr>Times New Roman</vt:lpstr>
      <vt:lpstr>Office Theme</vt:lpstr>
      <vt:lpstr>1_Office Theme</vt:lpstr>
      <vt:lpstr>2_Office Theme</vt:lpstr>
      <vt:lpstr>BITS Pilani presentation</vt:lpstr>
      <vt:lpstr>PowerPoint Presentation</vt:lpstr>
      <vt:lpstr>PowerPoint Presentation</vt:lpstr>
      <vt:lpstr>Module-2 - Agile Software Development  : Key points from the Recorded Presentation</vt:lpstr>
      <vt:lpstr>Q&amp;A</vt:lpstr>
      <vt:lpstr>PowerPoint Presentation</vt:lpstr>
      <vt:lpstr>PowerPoint Presentation</vt:lpstr>
      <vt:lpstr>Agile Life Cycle Models</vt:lpstr>
      <vt:lpstr>PowerPoint Presentation</vt:lpstr>
      <vt:lpstr>PowerPoint Presentation</vt:lpstr>
      <vt:lpstr>Popular Early* Iterative  and Agile Models</vt:lpstr>
      <vt:lpstr>PowerPoint Presentation</vt:lpstr>
      <vt:lpstr>PowerPoint Presentation</vt:lpstr>
      <vt:lpstr>Decision Making Models</vt:lpstr>
      <vt:lpstr>PowerPoint Presentation</vt:lpstr>
      <vt:lpstr>Cynefin framework - A Leader’s Framework for Decision Making </vt:lpstr>
      <vt:lpstr>Agile Suitability Filter</vt:lpstr>
      <vt:lpstr>PowerPoint Presentation</vt:lpstr>
      <vt:lpstr>Mindset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Life Cycles Characteristics</vt:lpstr>
      <vt:lpstr>Delivery Environments and Agile Suitability </vt:lpstr>
      <vt:lpstr>PowerPoint Presentation</vt:lpstr>
      <vt:lpstr>PowerPoint Presentation</vt:lpstr>
      <vt:lpstr>PowerPoint Presentation</vt:lpstr>
      <vt:lpstr>PowerPoint Presentation</vt:lpstr>
      <vt:lpstr>PowerPoint Presentation</vt:lpstr>
      <vt:lpstr>PowerPoint Presentation</vt:lpstr>
      <vt:lpstr>Some Popular Iteration Models </vt:lpstr>
      <vt:lpstr>PowerPoint Presentation</vt:lpstr>
      <vt:lpstr>PowerPoint Presentation</vt:lpstr>
      <vt:lpstr>PowerPoint Presentation</vt:lpstr>
      <vt:lpstr>Early Agile Models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Krishnamurthy Anantharaman</dc:creator>
  <cp:lastModifiedBy>K ANANTHARAMAN .</cp:lastModifiedBy>
  <cp:revision>5</cp:revision>
  <dcterms:modified xsi:type="dcterms:W3CDTF">2024-02-02T15:07:51Z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0x010100EF5E7270EECA3B4590EA796146CEF107</vt:lpwstr>
  </property>
</Properties>
</file>