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4CF7B5-9582-4F31-8CEB-A82F57456F79}" v="2" dt="2024-03-01T15:54:37.666"/>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6"/>
  </p:normalViewPr>
  <p:slideViewPr>
    <p:cSldViewPr snapToGrid="0">
      <p:cViewPr varScale="1">
        <p:scale>
          <a:sx n="53" d="100"/>
          <a:sy n="53" d="100"/>
        </p:scale>
        <p:origin x="166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68"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ustomXml" Target="../customXml/item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 ANANTHARAMAN ." userId="657a97e1-2ce3-4dca-9a02-0407d9519339" providerId="ADAL" clId="{8F4CF7B5-9582-4F31-8CEB-A82F57456F79}"/>
    <pc:docChg chg="modSld">
      <pc:chgData name="K ANANTHARAMAN ." userId="657a97e1-2ce3-4dca-9a02-0407d9519339" providerId="ADAL" clId="{8F4CF7B5-9582-4F31-8CEB-A82F57456F79}" dt="2024-03-01T15:54:37.666" v="2"/>
      <pc:docMkLst>
        <pc:docMk/>
      </pc:docMkLst>
      <pc:sldChg chg="modSp mod">
        <pc:chgData name="K ANANTHARAMAN ." userId="657a97e1-2ce3-4dca-9a02-0407d9519339" providerId="ADAL" clId="{8F4CF7B5-9582-4F31-8CEB-A82F57456F79}" dt="2024-03-01T15:54:37.666" v="2"/>
        <pc:sldMkLst>
          <pc:docMk/>
          <pc:sldMk cId="0" sldId="256"/>
        </pc:sldMkLst>
        <pc:spChg chg="mod">
          <ac:chgData name="K ANANTHARAMAN ." userId="657a97e1-2ce3-4dca-9a02-0407d9519339" providerId="ADAL" clId="{8F4CF7B5-9582-4F31-8CEB-A82F57456F79}" dt="2024-03-01T15:53:14.790" v="0" actId="1076"/>
          <ac:spMkLst>
            <pc:docMk/>
            <pc:sldMk cId="0" sldId="256"/>
            <ac:spMk id="218" creationId="{00000000-0000-0000-0000-000000000000}"/>
          </ac:spMkLst>
        </pc:spChg>
        <pc:spChg chg="mod">
          <ac:chgData name="K ANANTHARAMAN ." userId="657a97e1-2ce3-4dca-9a02-0407d9519339" providerId="ADAL" clId="{8F4CF7B5-9582-4F31-8CEB-A82F57456F79}" dt="2024-03-01T15:54:37.666" v="2"/>
          <ac:spMkLst>
            <pc:docMk/>
            <pc:sldMk cId="0" sldId="256"/>
            <ac:spMk id="219" creationId="{00000000-0000-0000-0000-000000000000}"/>
          </ac:spMkLst>
        </pc:spChg>
        <pc:spChg chg="mod">
          <ac:chgData name="K ANANTHARAMAN ." userId="657a97e1-2ce3-4dca-9a02-0407d9519339" providerId="ADAL" clId="{8F4CF7B5-9582-4F31-8CEB-A82F57456F79}" dt="2024-03-01T15:53:51.099" v="1"/>
          <ac:spMkLst>
            <pc:docMk/>
            <pc:sldMk cId="0" sldId="256"/>
            <ac:spMk id="220" creationId="{00000000-0000-0000-0000-000000000000}"/>
          </ac:spMkLst>
        </pc:spChg>
      </pc:sldChg>
      <pc:sldChg chg="modSp">
        <pc:chgData name="K ANANTHARAMAN ." userId="657a97e1-2ce3-4dca-9a02-0407d9519339" providerId="ADAL" clId="{8F4CF7B5-9582-4F31-8CEB-A82F57456F79}" dt="2024-03-01T15:54:37.666" v="2"/>
        <pc:sldMkLst>
          <pc:docMk/>
          <pc:sldMk cId="0" sldId="257"/>
        </pc:sldMkLst>
        <pc:spChg chg="mod">
          <ac:chgData name="K ANANTHARAMAN ." userId="657a97e1-2ce3-4dca-9a02-0407d9519339" providerId="ADAL" clId="{8F4CF7B5-9582-4F31-8CEB-A82F57456F79}" dt="2024-03-01T15:54:37.666" v="2"/>
          <ac:spMkLst>
            <pc:docMk/>
            <pc:sldMk cId="0" sldId="257"/>
            <ac:spMk id="224" creationId="{00000000-0000-0000-0000-000000000000}"/>
          </ac:spMkLst>
        </pc:spChg>
        <pc:spChg chg="mod">
          <ac:chgData name="K ANANTHARAMAN ." userId="657a97e1-2ce3-4dca-9a02-0407d9519339" providerId="ADAL" clId="{8F4CF7B5-9582-4F31-8CEB-A82F57456F79}" dt="2024-03-01T15:53:51.099" v="1"/>
          <ac:spMkLst>
            <pc:docMk/>
            <pc:sldMk cId="0" sldId="257"/>
            <ac:spMk id="225" creationId="{00000000-0000-0000-0000-000000000000}"/>
          </ac:spMkLst>
        </pc:spChg>
      </pc:sldChg>
      <pc:sldChg chg="modSp">
        <pc:chgData name="K ANANTHARAMAN ." userId="657a97e1-2ce3-4dca-9a02-0407d9519339" providerId="ADAL" clId="{8F4CF7B5-9582-4F31-8CEB-A82F57456F79}" dt="2024-03-01T15:54:37.666" v="2"/>
        <pc:sldMkLst>
          <pc:docMk/>
          <pc:sldMk cId="0" sldId="258"/>
        </pc:sldMkLst>
        <pc:spChg chg="mod">
          <ac:chgData name="K ANANTHARAMAN ." userId="657a97e1-2ce3-4dca-9a02-0407d9519339" providerId="ADAL" clId="{8F4CF7B5-9582-4F31-8CEB-A82F57456F79}" dt="2024-03-01T15:54:37.666" v="2"/>
          <ac:spMkLst>
            <pc:docMk/>
            <pc:sldMk cId="0" sldId="258"/>
            <ac:spMk id="230" creationId="{00000000-0000-0000-0000-000000000000}"/>
          </ac:spMkLst>
        </pc:spChg>
        <pc:spChg chg="mod">
          <ac:chgData name="K ANANTHARAMAN ." userId="657a97e1-2ce3-4dca-9a02-0407d9519339" providerId="ADAL" clId="{8F4CF7B5-9582-4F31-8CEB-A82F57456F79}" dt="2024-03-01T15:53:51.099" v="1"/>
          <ac:spMkLst>
            <pc:docMk/>
            <pc:sldMk cId="0" sldId="258"/>
            <ac:spMk id="231" creationId="{00000000-0000-0000-0000-000000000000}"/>
          </ac:spMkLst>
        </pc:spChg>
      </pc:sldChg>
      <pc:sldChg chg="modSp">
        <pc:chgData name="K ANANTHARAMAN ." userId="657a97e1-2ce3-4dca-9a02-0407d9519339" providerId="ADAL" clId="{8F4CF7B5-9582-4F31-8CEB-A82F57456F79}" dt="2024-03-01T15:54:37.666" v="2"/>
        <pc:sldMkLst>
          <pc:docMk/>
          <pc:sldMk cId="0" sldId="259"/>
        </pc:sldMkLst>
        <pc:spChg chg="mod">
          <ac:chgData name="K ANANTHARAMAN ." userId="657a97e1-2ce3-4dca-9a02-0407d9519339" providerId="ADAL" clId="{8F4CF7B5-9582-4F31-8CEB-A82F57456F79}" dt="2024-03-01T15:54:37.666" v="2"/>
          <ac:spMkLst>
            <pc:docMk/>
            <pc:sldMk cId="0" sldId="259"/>
            <ac:spMk id="236" creationId="{00000000-0000-0000-0000-000000000000}"/>
          </ac:spMkLst>
        </pc:spChg>
        <pc:spChg chg="mod">
          <ac:chgData name="K ANANTHARAMAN ." userId="657a97e1-2ce3-4dca-9a02-0407d9519339" providerId="ADAL" clId="{8F4CF7B5-9582-4F31-8CEB-A82F57456F79}" dt="2024-03-01T15:53:51.099" v="1"/>
          <ac:spMkLst>
            <pc:docMk/>
            <pc:sldMk cId="0" sldId="259"/>
            <ac:spMk id="237" creationId="{00000000-0000-0000-0000-000000000000}"/>
          </ac:spMkLst>
        </pc:spChg>
      </pc:sldChg>
      <pc:sldChg chg="modSp">
        <pc:chgData name="K ANANTHARAMAN ." userId="657a97e1-2ce3-4dca-9a02-0407d9519339" providerId="ADAL" clId="{8F4CF7B5-9582-4F31-8CEB-A82F57456F79}" dt="2024-03-01T15:54:37.666" v="2"/>
        <pc:sldMkLst>
          <pc:docMk/>
          <pc:sldMk cId="0" sldId="260"/>
        </pc:sldMkLst>
        <pc:spChg chg="mod">
          <ac:chgData name="K ANANTHARAMAN ." userId="657a97e1-2ce3-4dca-9a02-0407d9519339" providerId="ADAL" clId="{8F4CF7B5-9582-4F31-8CEB-A82F57456F79}" dt="2024-03-01T15:54:37.666" v="2"/>
          <ac:spMkLst>
            <pc:docMk/>
            <pc:sldMk cId="0" sldId="260"/>
            <ac:spMk id="247" creationId="{00000000-0000-0000-0000-000000000000}"/>
          </ac:spMkLst>
        </pc:spChg>
        <pc:spChg chg="mod">
          <ac:chgData name="K ANANTHARAMAN ." userId="657a97e1-2ce3-4dca-9a02-0407d9519339" providerId="ADAL" clId="{8F4CF7B5-9582-4F31-8CEB-A82F57456F79}" dt="2024-03-01T15:53:51.099" v="1"/>
          <ac:spMkLst>
            <pc:docMk/>
            <pc:sldMk cId="0" sldId="260"/>
            <ac:spMk id="248" creationId="{00000000-0000-0000-0000-000000000000}"/>
          </ac:spMkLst>
        </pc:spChg>
      </pc:sldChg>
      <pc:sldChg chg="modSp">
        <pc:chgData name="K ANANTHARAMAN ." userId="657a97e1-2ce3-4dca-9a02-0407d9519339" providerId="ADAL" clId="{8F4CF7B5-9582-4F31-8CEB-A82F57456F79}" dt="2024-03-01T15:54:37.666" v="2"/>
        <pc:sldMkLst>
          <pc:docMk/>
          <pc:sldMk cId="0" sldId="261"/>
        </pc:sldMkLst>
        <pc:spChg chg="mod">
          <ac:chgData name="K ANANTHARAMAN ." userId="657a97e1-2ce3-4dca-9a02-0407d9519339" providerId="ADAL" clId="{8F4CF7B5-9582-4F31-8CEB-A82F57456F79}" dt="2024-03-01T15:54:37.666" v="2"/>
          <ac:spMkLst>
            <pc:docMk/>
            <pc:sldMk cId="0" sldId="261"/>
            <ac:spMk id="253" creationId="{00000000-0000-0000-0000-000000000000}"/>
          </ac:spMkLst>
        </pc:spChg>
        <pc:spChg chg="mod">
          <ac:chgData name="K ANANTHARAMAN ." userId="657a97e1-2ce3-4dca-9a02-0407d9519339" providerId="ADAL" clId="{8F4CF7B5-9582-4F31-8CEB-A82F57456F79}" dt="2024-03-01T15:53:51.099" v="1"/>
          <ac:spMkLst>
            <pc:docMk/>
            <pc:sldMk cId="0" sldId="261"/>
            <ac:spMk id="254" creationId="{00000000-0000-0000-0000-000000000000}"/>
          </ac:spMkLst>
        </pc:spChg>
      </pc:sldChg>
      <pc:sldChg chg="modSp">
        <pc:chgData name="K ANANTHARAMAN ." userId="657a97e1-2ce3-4dca-9a02-0407d9519339" providerId="ADAL" clId="{8F4CF7B5-9582-4F31-8CEB-A82F57456F79}" dt="2024-03-01T15:54:37.666" v="2"/>
        <pc:sldMkLst>
          <pc:docMk/>
          <pc:sldMk cId="0" sldId="262"/>
        </pc:sldMkLst>
        <pc:spChg chg="mod">
          <ac:chgData name="K ANANTHARAMAN ." userId="657a97e1-2ce3-4dca-9a02-0407d9519339" providerId="ADAL" clId="{8F4CF7B5-9582-4F31-8CEB-A82F57456F79}" dt="2024-03-01T15:54:37.666" v="2"/>
          <ac:spMkLst>
            <pc:docMk/>
            <pc:sldMk cId="0" sldId="262"/>
            <ac:spMk id="264" creationId="{00000000-0000-0000-0000-000000000000}"/>
          </ac:spMkLst>
        </pc:spChg>
        <pc:spChg chg="mod">
          <ac:chgData name="K ANANTHARAMAN ." userId="657a97e1-2ce3-4dca-9a02-0407d9519339" providerId="ADAL" clId="{8F4CF7B5-9582-4F31-8CEB-A82F57456F79}" dt="2024-03-01T15:53:51.099" v="1"/>
          <ac:spMkLst>
            <pc:docMk/>
            <pc:sldMk cId="0" sldId="262"/>
            <ac:spMk id="265" creationId="{00000000-0000-0000-0000-000000000000}"/>
          </ac:spMkLst>
        </pc:spChg>
      </pc:sldChg>
      <pc:sldChg chg="modSp">
        <pc:chgData name="K ANANTHARAMAN ." userId="657a97e1-2ce3-4dca-9a02-0407d9519339" providerId="ADAL" clId="{8F4CF7B5-9582-4F31-8CEB-A82F57456F79}" dt="2024-03-01T15:54:37.666" v="2"/>
        <pc:sldMkLst>
          <pc:docMk/>
          <pc:sldMk cId="0" sldId="263"/>
        </pc:sldMkLst>
        <pc:spChg chg="mod">
          <ac:chgData name="K ANANTHARAMAN ." userId="657a97e1-2ce3-4dca-9a02-0407d9519339" providerId="ADAL" clId="{8F4CF7B5-9582-4F31-8CEB-A82F57456F79}" dt="2024-03-01T15:54:37.666" v="2"/>
          <ac:spMkLst>
            <pc:docMk/>
            <pc:sldMk cId="0" sldId="263"/>
            <ac:spMk id="272" creationId="{00000000-0000-0000-0000-000000000000}"/>
          </ac:spMkLst>
        </pc:spChg>
        <pc:spChg chg="mod">
          <ac:chgData name="K ANANTHARAMAN ." userId="657a97e1-2ce3-4dca-9a02-0407d9519339" providerId="ADAL" clId="{8F4CF7B5-9582-4F31-8CEB-A82F57456F79}" dt="2024-03-01T15:53:51.099" v="1"/>
          <ac:spMkLst>
            <pc:docMk/>
            <pc:sldMk cId="0" sldId="263"/>
            <ac:spMk id="273" creationId="{00000000-0000-0000-0000-000000000000}"/>
          </ac:spMkLst>
        </pc:spChg>
      </pc:sldChg>
      <pc:sldChg chg="modSp">
        <pc:chgData name="K ANANTHARAMAN ." userId="657a97e1-2ce3-4dca-9a02-0407d9519339" providerId="ADAL" clId="{8F4CF7B5-9582-4F31-8CEB-A82F57456F79}" dt="2024-03-01T15:54:37.666" v="2"/>
        <pc:sldMkLst>
          <pc:docMk/>
          <pc:sldMk cId="0" sldId="264"/>
        </pc:sldMkLst>
        <pc:spChg chg="mod">
          <ac:chgData name="K ANANTHARAMAN ." userId="657a97e1-2ce3-4dca-9a02-0407d9519339" providerId="ADAL" clId="{8F4CF7B5-9582-4F31-8CEB-A82F57456F79}" dt="2024-03-01T15:54:37.666" v="2"/>
          <ac:spMkLst>
            <pc:docMk/>
            <pc:sldMk cId="0" sldId="264"/>
            <ac:spMk id="287" creationId="{00000000-0000-0000-0000-000000000000}"/>
          </ac:spMkLst>
        </pc:spChg>
        <pc:spChg chg="mod">
          <ac:chgData name="K ANANTHARAMAN ." userId="657a97e1-2ce3-4dca-9a02-0407d9519339" providerId="ADAL" clId="{8F4CF7B5-9582-4F31-8CEB-A82F57456F79}" dt="2024-03-01T15:53:51.099" v="1"/>
          <ac:spMkLst>
            <pc:docMk/>
            <pc:sldMk cId="0" sldId="264"/>
            <ac:spMk id="288" creationId="{00000000-0000-0000-0000-000000000000}"/>
          </ac:spMkLst>
        </pc:spChg>
      </pc:sldChg>
      <pc:sldChg chg="modSp">
        <pc:chgData name="K ANANTHARAMAN ." userId="657a97e1-2ce3-4dca-9a02-0407d9519339" providerId="ADAL" clId="{8F4CF7B5-9582-4F31-8CEB-A82F57456F79}" dt="2024-03-01T15:54:37.666" v="2"/>
        <pc:sldMkLst>
          <pc:docMk/>
          <pc:sldMk cId="0" sldId="265"/>
        </pc:sldMkLst>
        <pc:spChg chg="mod">
          <ac:chgData name="K ANANTHARAMAN ." userId="657a97e1-2ce3-4dca-9a02-0407d9519339" providerId="ADAL" clId="{8F4CF7B5-9582-4F31-8CEB-A82F57456F79}" dt="2024-03-01T15:54:37.666" v="2"/>
          <ac:spMkLst>
            <pc:docMk/>
            <pc:sldMk cId="0" sldId="265"/>
            <ac:spMk id="292" creationId="{00000000-0000-0000-0000-000000000000}"/>
          </ac:spMkLst>
        </pc:spChg>
        <pc:spChg chg="mod">
          <ac:chgData name="K ANANTHARAMAN ." userId="657a97e1-2ce3-4dca-9a02-0407d9519339" providerId="ADAL" clId="{8F4CF7B5-9582-4F31-8CEB-A82F57456F79}" dt="2024-03-01T15:53:51.099" v="1"/>
          <ac:spMkLst>
            <pc:docMk/>
            <pc:sldMk cId="0" sldId="265"/>
            <ac:spMk id="293" creationId="{00000000-0000-0000-0000-000000000000}"/>
          </ac:spMkLst>
        </pc:spChg>
      </pc:sldChg>
      <pc:sldChg chg="modSp">
        <pc:chgData name="K ANANTHARAMAN ." userId="657a97e1-2ce3-4dca-9a02-0407d9519339" providerId="ADAL" clId="{8F4CF7B5-9582-4F31-8CEB-A82F57456F79}" dt="2024-03-01T15:54:37.666" v="2"/>
        <pc:sldMkLst>
          <pc:docMk/>
          <pc:sldMk cId="0" sldId="266"/>
        </pc:sldMkLst>
        <pc:spChg chg="mod">
          <ac:chgData name="K ANANTHARAMAN ." userId="657a97e1-2ce3-4dca-9a02-0407d9519339" providerId="ADAL" clId="{8F4CF7B5-9582-4F31-8CEB-A82F57456F79}" dt="2024-03-01T15:54:37.666" v="2"/>
          <ac:spMkLst>
            <pc:docMk/>
            <pc:sldMk cId="0" sldId="266"/>
            <ac:spMk id="298" creationId="{00000000-0000-0000-0000-000000000000}"/>
          </ac:spMkLst>
        </pc:spChg>
        <pc:spChg chg="mod">
          <ac:chgData name="K ANANTHARAMAN ." userId="657a97e1-2ce3-4dca-9a02-0407d9519339" providerId="ADAL" clId="{8F4CF7B5-9582-4F31-8CEB-A82F57456F79}" dt="2024-03-01T15:53:51.099" v="1"/>
          <ac:spMkLst>
            <pc:docMk/>
            <pc:sldMk cId="0" sldId="266"/>
            <ac:spMk id="299" creationId="{00000000-0000-0000-0000-000000000000}"/>
          </ac:spMkLst>
        </pc:spChg>
      </pc:sldChg>
      <pc:sldChg chg="modSp">
        <pc:chgData name="K ANANTHARAMAN ." userId="657a97e1-2ce3-4dca-9a02-0407d9519339" providerId="ADAL" clId="{8F4CF7B5-9582-4F31-8CEB-A82F57456F79}" dt="2024-03-01T15:54:37.666" v="2"/>
        <pc:sldMkLst>
          <pc:docMk/>
          <pc:sldMk cId="0" sldId="267"/>
        </pc:sldMkLst>
        <pc:spChg chg="mod">
          <ac:chgData name="K ANANTHARAMAN ." userId="657a97e1-2ce3-4dca-9a02-0407d9519339" providerId="ADAL" clId="{8F4CF7B5-9582-4F31-8CEB-A82F57456F79}" dt="2024-03-01T15:54:37.666" v="2"/>
          <ac:spMkLst>
            <pc:docMk/>
            <pc:sldMk cId="0" sldId="267"/>
            <ac:spMk id="304" creationId="{00000000-0000-0000-0000-000000000000}"/>
          </ac:spMkLst>
        </pc:spChg>
        <pc:spChg chg="mod">
          <ac:chgData name="K ANANTHARAMAN ." userId="657a97e1-2ce3-4dca-9a02-0407d9519339" providerId="ADAL" clId="{8F4CF7B5-9582-4F31-8CEB-A82F57456F79}" dt="2024-03-01T15:53:51.099" v="1"/>
          <ac:spMkLst>
            <pc:docMk/>
            <pc:sldMk cId="0" sldId="267"/>
            <ac:spMk id="305" creationId="{00000000-0000-0000-0000-000000000000}"/>
          </ac:spMkLst>
        </pc:spChg>
      </pc:sldChg>
      <pc:sldChg chg="modSp">
        <pc:chgData name="K ANANTHARAMAN ." userId="657a97e1-2ce3-4dca-9a02-0407d9519339" providerId="ADAL" clId="{8F4CF7B5-9582-4F31-8CEB-A82F57456F79}" dt="2024-03-01T15:54:37.666" v="2"/>
        <pc:sldMkLst>
          <pc:docMk/>
          <pc:sldMk cId="0" sldId="268"/>
        </pc:sldMkLst>
        <pc:spChg chg="mod">
          <ac:chgData name="K ANANTHARAMAN ." userId="657a97e1-2ce3-4dca-9a02-0407d9519339" providerId="ADAL" clId="{8F4CF7B5-9582-4F31-8CEB-A82F57456F79}" dt="2024-03-01T15:54:37.666" v="2"/>
          <ac:spMkLst>
            <pc:docMk/>
            <pc:sldMk cId="0" sldId="268"/>
            <ac:spMk id="310" creationId="{00000000-0000-0000-0000-000000000000}"/>
          </ac:spMkLst>
        </pc:spChg>
        <pc:spChg chg="mod">
          <ac:chgData name="K ANANTHARAMAN ." userId="657a97e1-2ce3-4dca-9a02-0407d9519339" providerId="ADAL" clId="{8F4CF7B5-9582-4F31-8CEB-A82F57456F79}" dt="2024-03-01T15:53:51.099" v="1"/>
          <ac:spMkLst>
            <pc:docMk/>
            <pc:sldMk cId="0" sldId="268"/>
            <ac:spMk id="311" creationId="{00000000-0000-0000-0000-000000000000}"/>
          </ac:spMkLst>
        </pc:spChg>
      </pc:sldChg>
      <pc:sldChg chg="modSp">
        <pc:chgData name="K ANANTHARAMAN ." userId="657a97e1-2ce3-4dca-9a02-0407d9519339" providerId="ADAL" clId="{8F4CF7B5-9582-4F31-8CEB-A82F57456F79}" dt="2024-03-01T15:54:37.666" v="2"/>
        <pc:sldMkLst>
          <pc:docMk/>
          <pc:sldMk cId="0" sldId="269"/>
        </pc:sldMkLst>
        <pc:spChg chg="mod">
          <ac:chgData name="K ANANTHARAMAN ." userId="657a97e1-2ce3-4dca-9a02-0407d9519339" providerId="ADAL" clId="{8F4CF7B5-9582-4F31-8CEB-A82F57456F79}" dt="2024-03-01T15:54:37.666" v="2"/>
          <ac:spMkLst>
            <pc:docMk/>
            <pc:sldMk cId="0" sldId="269"/>
            <ac:spMk id="317" creationId="{00000000-0000-0000-0000-000000000000}"/>
          </ac:spMkLst>
        </pc:spChg>
        <pc:spChg chg="mod">
          <ac:chgData name="K ANANTHARAMAN ." userId="657a97e1-2ce3-4dca-9a02-0407d9519339" providerId="ADAL" clId="{8F4CF7B5-9582-4F31-8CEB-A82F57456F79}" dt="2024-03-01T15:53:51.099" v="1"/>
          <ac:spMkLst>
            <pc:docMk/>
            <pc:sldMk cId="0" sldId="269"/>
            <ac:spMk id="318" creationId="{00000000-0000-0000-0000-000000000000}"/>
          </ac:spMkLst>
        </pc:spChg>
      </pc:sldChg>
      <pc:sldChg chg="modSp">
        <pc:chgData name="K ANANTHARAMAN ." userId="657a97e1-2ce3-4dca-9a02-0407d9519339" providerId="ADAL" clId="{8F4CF7B5-9582-4F31-8CEB-A82F57456F79}" dt="2024-03-01T15:54:37.666" v="2"/>
        <pc:sldMkLst>
          <pc:docMk/>
          <pc:sldMk cId="0" sldId="270"/>
        </pc:sldMkLst>
        <pc:spChg chg="mod">
          <ac:chgData name="K ANANTHARAMAN ." userId="657a97e1-2ce3-4dca-9a02-0407d9519339" providerId="ADAL" clId="{8F4CF7B5-9582-4F31-8CEB-A82F57456F79}" dt="2024-03-01T15:54:37.666" v="2"/>
          <ac:spMkLst>
            <pc:docMk/>
            <pc:sldMk cId="0" sldId="270"/>
            <ac:spMk id="332" creationId="{00000000-0000-0000-0000-000000000000}"/>
          </ac:spMkLst>
        </pc:spChg>
        <pc:spChg chg="mod">
          <ac:chgData name="K ANANTHARAMAN ." userId="657a97e1-2ce3-4dca-9a02-0407d9519339" providerId="ADAL" clId="{8F4CF7B5-9582-4F31-8CEB-A82F57456F79}" dt="2024-03-01T15:53:51.099" v="1"/>
          <ac:spMkLst>
            <pc:docMk/>
            <pc:sldMk cId="0" sldId="270"/>
            <ac:spMk id="333" creationId="{00000000-0000-0000-0000-000000000000}"/>
          </ac:spMkLst>
        </pc:spChg>
      </pc:sldChg>
      <pc:sldChg chg="modSp">
        <pc:chgData name="K ANANTHARAMAN ." userId="657a97e1-2ce3-4dca-9a02-0407d9519339" providerId="ADAL" clId="{8F4CF7B5-9582-4F31-8CEB-A82F57456F79}" dt="2024-03-01T15:54:37.666" v="2"/>
        <pc:sldMkLst>
          <pc:docMk/>
          <pc:sldMk cId="0" sldId="271"/>
        </pc:sldMkLst>
        <pc:spChg chg="mod">
          <ac:chgData name="K ANANTHARAMAN ." userId="657a97e1-2ce3-4dca-9a02-0407d9519339" providerId="ADAL" clId="{8F4CF7B5-9582-4F31-8CEB-A82F57456F79}" dt="2024-03-01T15:54:37.666" v="2"/>
          <ac:spMkLst>
            <pc:docMk/>
            <pc:sldMk cId="0" sldId="271"/>
            <ac:spMk id="340" creationId="{00000000-0000-0000-0000-000000000000}"/>
          </ac:spMkLst>
        </pc:spChg>
        <pc:spChg chg="mod">
          <ac:chgData name="K ANANTHARAMAN ." userId="657a97e1-2ce3-4dca-9a02-0407d9519339" providerId="ADAL" clId="{8F4CF7B5-9582-4F31-8CEB-A82F57456F79}" dt="2024-03-01T15:53:51.099" v="1"/>
          <ac:spMkLst>
            <pc:docMk/>
            <pc:sldMk cId="0" sldId="271"/>
            <ac:spMk id="341" creationId="{00000000-0000-0000-0000-000000000000}"/>
          </ac:spMkLst>
        </pc:spChg>
      </pc:sldChg>
      <pc:sldChg chg="modSp">
        <pc:chgData name="K ANANTHARAMAN ." userId="657a97e1-2ce3-4dca-9a02-0407d9519339" providerId="ADAL" clId="{8F4CF7B5-9582-4F31-8CEB-A82F57456F79}" dt="2024-03-01T15:54:37.666" v="2"/>
        <pc:sldMkLst>
          <pc:docMk/>
          <pc:sldMk cId="0" sldId="272"/>
        </pc:sldMkLst>
        <pc:spChg chg="mod">
          <ac:chgData name="K ANANTHARAMAN ." userId="657a97e1-2ce3-4dca-9a02-0407d9519339" providerId="ADAL" clId="{8F4CF7B5-9582-4F31-8CEB-A82F57456F79}" dt="2024-03-01T15:54:37.666" v="2"/>
          <ac:spMkLst>
            <pc:docMk/>
            <pc:sldMk cId="0" sldId="272"/>
            <ac:spMk id="351" creationId="{00000000-0000-0000-0000-000000000000}"/>
          </ac:spMkLst>
        </pc:spChg>
        <pc:spChg chg="mod">
          <ac:chgData name="K ANANTHARAMAN ." userId="657a97e1-2ce3-4dca-9a02-0407d9519339" providerId="ADAL" clId="{8F4CF7B5-9582-4F31-8CEB-A82F57456F79}" dt="2024-03-01T15:53:51.099" v="1"/>
          <ac:spMkLst>
            <pc:docMk/>
            <pc:sldMk cId="0" sldId="272"/>
            <ac:spMk id="352" creationId="{00000000-0000-0000-0000-000000000000}"/>
          </ac:spMkLst>
        </pc:spChg>
      </pc:sldChg>
      <pc:sldChg chg="modSp">
        <pc:chgData name="K ANANTHARAMAN ." userId="657a97e1-2ce3-4dca-9a02-0407d9519339" providerId="ADAL" clId="{8F4CF7B5-9582-4F31-8CEB-A82F57456F79}" dt="2024-03-01T15:54:37.666" v="2"/>
        <pc:sldMkLst>
          <pc:docMk/>
          <pc:sldMk cId="0" sldId="273"/>
        </pc:sldMkLst>
        <pc:spChg chg="mod">
          <ac:chgData name="K ANANTHARAMAN ." userId="657a97e1-2ce3-4dca-9a02-0407d9519339" providerId="ADAL" clId="{8F4CF7B5-9582-4F31-8CEB-A82F57456F79}" dt="2024-03-01T15:54:37.666" v="2"/>
          <ac:spMkLst>
            <pc:docMk/>
            <pc:sldMk cId="0" sldId="273"/>
            <ac:spMk id="358" creationId="{00000000-0000-0000-0000-000000000000}"/>
          </ac:spMkLst>
        </pc:spChg>
        <pc:spChg chg="mod">
          <ac:chgData name="K ANANTHARAMAN ." userId="657a97e1-2ce3-4dca-9a02-0407d9519339" providerId="ADAL" clId="{8F4CF7B5-9582-4F31-8CEB-A82F57456F79}" dt="2024-03-01T15:53:51.099" v="1"/>
          <ac:spMkLst>
            <pc:docMk/>
            <pc:sldMk cId="0" sldId="273"/>
            <ac:spMk id="359" creationId="{00000000-0000-0000-0000-000000000000}"/>
          </ac:spMkLst>
        </pc:spChg>
      </pc:sldChg>
      <pc:sldChg chg="modSp">
        <pc:chgData name="K ANANTHARAMAN ." userId="657a97e1-2ce3-4dca-9a02-0407d9519339" providerId="ADAL" clId="{8F4CF7B5-9582-4F31-8CEB-A82F57456F79}" dt="2024-03-01T15:54:37.666" v="2"/>
        <pc:sldMkLst>
          <pc:docMk/>
          <pc:sldMk cId="0" sldId="274"/>
        </pc:sldMkLst>
        <pc:spChg chg="mod">
          <ac:chgData name="K ANANTHARAMAN ." userId="657a97e1-2ce3-4dca-9a02-0407d9519339" providerId="ADAL" clId="{8F4CF7B5-9582-4F31-8CEB-A82F57456F79}" dt="2024-03-01T15:54:37.666" v="2"/>
          <ac:spMkLst>
            <pc:docMk/>
            <pc:sldMk cId="0" sldId="274"/>
            <ac:spMk id="365" creationId="{00000000-0000-0000-0000-000000000000}"/>
          </ac:spMkLst>
        </pc:spChg>
        <pc:spChg chg="mod">
          <ac:chgData name="K ANANTHARAMAN ." userId="657a97e1-2ce3-4dca-9a02-0407d9519339" providerId="ADAL" clId="{8F4CF7B5-9582-4F31-8CEB-A82F57456F79}" dt="2024-03-01T15:53:51.099" v="1"/>
          <ac:spMkLst>
            <pc:docMk/>
            <pc:sldMk cId="0" sldId="274"/>
            <ac:spMk id="366" creationId="{00000000-0000-0000-0000-000000000000}"/>
          </ac:spMkLst>
        </pc:spChg>
      </pc:sldChg>
      <pc:sldChg chg="modSp">
        <pc:chgData name="K ANANTHARAMAN ." userId="657a97e1-2ce3-4dca-9a02-0407d9519339" providerId="ADAL" clId="{8F4CF7B5-9582-4F31-8CEB-A82F57456F79}" dt="2024-03-01T15:54:37.666" v="2"/>
        <pc:sldMkLst>
          <pc:docMk/>
          <pc:sldMk cId="0" sldId="275"/>
        </pc:sldMkLst>
        <pc:spChg chg="mod">
          <ac:chgData name="K ANANTHARAMAN ." userId="657a97e1-2ce3-4dca-9a02-0407d9519339" providerId="ADAL" clId="{8F4CF7B5-9582-4F31-8CEB-A82F57456F79}" dt="2024-03-01T15:54:37.666" v="2"/>
          <ac:spMkLst>
            <pc:docMk/>
            <pc:sldMk cId="0" sldId="275"/>
            <ac:spMk id="374" creationId="{00000000-0000-0000-0000-000000000000}"/>
          </ac:spMkLst>
        </pc:spChg>
        <pc:spChg chg="mod">
          <ac:chgData name="K ANANTHARAMAN ." userId="657a97e1-2ce3-4dca-9a02-0407d9519339" providerId="ADAL" clId="{8F4CF7B5-9582-4F31-8CEB-A82F57456F79}" dt="2024-03-01T15:53:51.099" v="1"/>
          <ac:spMkLst>
            <pc:docMk/>
            <pc:sldMk cId="0" sldId="275"/>
            <ac:spMk id="375" creationId="{00000000-0000-0000-0000-000000000000}"/>
          </ac:spMkLst>
        </pc:spChg>
      </pc:sldChg>
      <pc:sldChg chg="modSp">
        <pc:chgData name="K ANANTHARAMAN ." userId="657a97e1-2ce3-4dca-9a02-0407d9519339" providerId="ADAL" clId="{8F4CF7B5-9582-4F31-8CEB-A82F57456F79}" dt="2024-03-01T15:54:37.666" v="2"/>
        <pc:sldMkLst>
          <pc:docMk/>
          <pc:sldMk cId="0" sldId="276"/>
        </pc:sldMkLst>
        <pc:spChg chg="mod">
          <ac:chgData name="K ANANTHARAMAN ." userId="657a97e1-2ce3-4dca-9a02-0407d9519339" providerId="ADAL" clId="{8F4CF7B5-9582-4F31-8CEB-A82F57456F79}" dt="2024-03-01T15:54:37.666" v="2"/>
          <ac:spMkLst>
            <pc:docMk/>
            <pc:sldMk cId="0" sldId="276"/>
            <ac:spMk id="381" creationId="{00000000-0000-0000-0000-000000000000}"/>
          </ac:spMkLst>
        </pc:spChg>
        <pc:spChg chg="mod">
          <ac:chgData name="K ANANTHARAMAN ." userId="657a97e1-2ce3-4dca-9a02-0407d9519339" providerId="ADAL" clId="{8F4CF7B5-9582-4F31-8CEB-A82F57456F79}" dt="2024-03-01T15:53:51.099" v="1"/>
          <ac:spMkLst>
            <pc:docMk/>
            <pc:sldMk cId="0" sldId="276"/>
            <ac:spMk id="382" creationId="{00000000-0000-0000-0000-000000000000}"/>
          </ac:spMkLst>
        </pc:spChg>
      </pc:sldChg>
      <pc:sldChg chg="modSp">
        <pc:chgData name="K ANANTHARAMAN ." userId="657a97e1-2ce3-4dca-9a02-0407d9519339" providerId="ADAL" clId="{8F4CF7B5-9582-4F31-8CEB-A82F57456F79}" dt="2024-03-01T15:54:37.666" v="2"/>
        <pc:sldMkLst>
          <pc:docMk/>
          <pc:sldMk cId="0" sldId="277"/>
        </pc:sldMkLst>
        <pc:spChg chg="mod">
          <ac:chgData name="K ANANTHARAMAN ." userId="657a97e1-2ce3-4dca-9a02-0407d9519339" providerId="ADAL" clId="{8F4CF7B5-9582-4F31-8CEB-A82F57456F79}" dt="2024-03-01T15:54:37.666" v="2"/>
          <ac:spMkLst>
            <pc:docMk/>
            <pc:sldMk cId="0" sldId="277"/>
            <ac:spMk id="414" creationId="{00000000-0000-0000-0000-000000000000}"/>
          </ac:spMkLst>
        </pc:spChg>
        <pc:spChg chg="mod">
          <ac:chgData name="K ANANTHARAMAN ." userId="657a97e1-2ce3-4dca-9a02-0407d9519339" providerId="ADAL" clId="{8F4CF7B5-9582-4F31-8CEB-A82F57456F79}" dt="2024-03-01T15:53:51.099" v="1"/>
          <ac:spMkLst>
            <pc:docMk/>
            <pc:sldMk cId="0" sldId="277"/>
            <ac:spMk id="415" creationId="{00000000-0000-0000-0000-000000000000}"/>
          </ac:spMkLst>
        </pc:spChg>
      </pc:sldChg>
      <pc:sldChg chg="modSp">
        <pc:chgData name="K ANANTHARAMAN ." userId="657a97e1-2ce3-4dca-9a02-0407d9519339" providerId="ADAL" clId="{8F4CF7B5-9582-4F31-8CEB-A82F57456F79}" dt="2024-03-01T15:54:37.666" v="2"/>
        <pc:sldMkLst>
          <pc:docMk/>
          <pc:sldMk cId="0" sldId="278"/>
        </pc:sldMkLst>
        <pc:spChg chg="mod">
          <ac:chgData name="K ANANTHARAMAN ." userId="657a97e1-2ce3-4dca-9a02-0407d9519339" providerId="ADAL" clId="{8F4CF7B5-9582-4F31-8CEB-A82F57456F79}" dt="2024-03-01T15:54:37.666" v="2"/>
          <ac:spMkLst>
            <pc:docMk/>
            <pc:sldMk cId="0" sldId="278"/>
            <ac:spMk id="421" creationId="{00000000-0000-0000-0000-000000000000}"/>
          </ac:spMkLst>
        </pc:spChg>
        <pc:spChg chg="mod">
          <ac:chgData name="K ANANTHARAMAN ." userId="657a97e1-2ce3-4dca-9a02-0407d9519339" providerId="ADAL" clId="{8F4CF7B5-9582-4F31-8CEB-A82F57456F79}" dt="2024-03-01T15:53:51.099" v="1"/>
          <ac:spMkLst>
            <pc:docMk/>
            <pc:sldMk cId="0" sldId="278"/>
            <ac:spMk id="422" creationId="{00000000-0000-0000-0000-000000000000}"/>
          </ac:spMkLst>
        </pc:spChg>
      </pc:sldChg>
      <pc:sldChg chg="modSp">
        <pc:chgData name="K ANANTHARAMAN ." userId="657a97e1-2ce3-4dca-9a02-0407d9519339" providerId="ADAL" clId="{8F4CF7B5-9582-4F31-8CEB-A82F57456F79}" dt="2024-03-01T15:54:37.666" v="2"/>
        <pc:sldMkLst>
          <pc:docMk/>
          <pc:sldMk cId="0" sldId="279"/>
        </pc:sldMkLst>
        <pc:spChg chg="mod">
          <ac:chgData name="K ANANTHARAMAN ." userId="657a97e1-2ce3-4dca-9a02-0407d9519339" providerId="ADAL" clId="{8F4CF7B5-9582-4F31-8CEB-A82F57456F79}" dt="2024-03-01T15:54:37.666" v="2"/>
          <ac:spMkLst>
            <pc:docMk/>
            <pc:sldMk cId="0" sldId="279"/>
            <ac:spMk id="428" creationId="{00000000-0000-0000-0000-000000000000}"/>
          </ac:spMkLst>
        </pc:spChg>
        <pc:spChg chg="mod">
          <ac:chgData name="K ANANTHARAMAN ." userId="657a97e1-2ce3-4dca-9a02-0407d9519339" providerId="ADAL" clId="{8F4CF7B5-9582-4F31-8CEB-A82F57456F79}" dt="2024-03-01T15:53:51.099" v="1"/>
          <ac:spMkLst>
            <pc:docMk/>
            <pc:sldMk cId="0" sldId="279"/>
            <ac:spMk id="429" creationId="{00000000-0000-0000-0000-000000000000}"/>
          </ac:spMkLst>
        </pc:spChg>
      </pc:sldChg>
      <pc:sldChg chg="modSp">
        <pc:chgData name="K ANANTHARAMAN ." userId="657a97e1-2ce3-4dca-9a02-0407d9519339" providerId="ADAL" clId="{8F4CF7B5-9582-4F31-8CEB-A82F57456F79}" dt="2024-03-01T15:54:37.666" v="2"/>
        <pc:sldMkLst>
          <pc:docMk/>
          <pc:sldMk cId="0" sldId="280"/>
        </pc:sldMkLst>
        <pc:spChg chg="mod">
          <ac:chgData name="K ANANTHARAMAN ." userId="657a97e1-2ce3-4dca-9a02-0407d9519339" providerId="ADAL" clId="{8F4CF7B5-9582-4F31-8CEB-A82F57456F79}" dt="2024-03-01T15:54:37.666" v="2"/>
          <ac:spMkLst>
            <pc:docMk/>
            <pc:sldMk cId="0" sldId="280"/>
            <ac:spMk id="435" creationId="{00000000-0000-0000-0000-000000000000}"/>
          </ac:spMkLst>
        </pc:spChg>
        <pc:spChg chg="mod">
          <ac:chgData name="K ANANTHARAMAN ." userId="657a97e1-2ce3-4dca-9a02-0407d9519339" providerId="ADAL" clId="{8F4CF7B5-9582-4F31-8CEB-A82F57456F79}" dt="2024-03-01T15:53:51.099" v="1"/>
          <ac:spMkLst>
            <pc:docMk/>
            <pc:sldMk cId="0" sldId="280"/>
            <ac:spMk id="436" creationId="{00000000-0000-0000-0000-000000000000}"/>
          </ac:spMkLst>
        </pc:spChg>
      </pc:sldChg>
      <pc:sldChg chg="modSp">
        <pc:chgData name="K ANANTHARAMAN ." userId="657a97e1-2ce3-4dca-9a02-0407d9519339" providerId="ADAL" clId="{8F4CF7B5-9582-4F31-8CEB-A82F57456F79}" dt="2024-03-01T15:54:37.666" v="2"/>
        <pc:sldMkLst>
          <pc:docMk/>
          <pc:sldMk cId="0" sldId="281"/>
        </pc:sldMkLst>
        <pc:spChg chg="mod">
          <ac:chgData name="K ANANTHARAMAN ." userId="657a97e1-2ce3-4dca-9a02-0407d9519339" providerId="ADAL" clId="{8F4CF7B5-9582-4F31-8CEB-A82F57456F79}" dt="2024-03-01T15:54:37.666" v="2"/>
          <ac:spMkLst>
            <pc:docMk/>
            <pc:sldMk cId="0" sldId="281"/>
            <ac:spMk id="442" creationId="{00000000-0000-0000-0000-000000000000}"/>
          </ac:spMkLst>
        </pc:spChg>
        <pc:spChg chg="mod">
          <ac:chgData name="K ANANTHARAMAN ." userId="657a97e1-2ce3-4dca-9a02-0407d9519339" providerId="ADAL" clId="{8F4CF7B5-9582-4F31-8CEB-A82F57456F79}" dt="2024-03-01T15:53:51.099" v="1"/>
          <ac:spMkLst>
            <pc:docMk/>
            <pc:sldMk cId="0" sldId="281"/>
            <ac:spMk id="443" creationId="{00000000-0000-0000-0000-000000000000}"/>
          </ac:spMkLst>
        </pc:spChg>
      </pc:sldChg>
      <pc:sldChg chg="modSp">
        <pc:chgData name="K ANANTHARAMAN ." userId="657a97e1-2ce3-4dca-9a02-0407d9519339" providerId="ADAL" clId="{8F4CF7B5-9582-4F31-8CEB-A82F57456F79}" dt="2024-03-01T15:54:37.666" v="2"/>
        <pc:sldMkLst>
          <pc:docMk/>
          <pc:sldMk cId="0" sldId="282"/>
        </pc:sldMkLst>
        <pc:spChg chg="mod">
          <ac:chgData name="K ANANTHARAMAN ." userId="657a97e1-2ce3-4dca-9a02-0407d9519339" providerId="ADAL" clId="{8F4CF7B5-9582-4F31-8CEB-A82F57456F79}" dt="2024-03-01T15:54:37.666" v="2"/>
          <ac:spMkLst>
            <pc:docMk/>
            <pc:sldMk cId="0" sldId="282"/>
            <ac:spMk id="449" creationId="{00000000-0000-0000-0000-000000000000}"/>
          </ac:spMkLst>
        </pc:spChg>
        <pc:spChg chg="mod">
          <ac:chgData name="K ANANTHARAMAN ." userId="657a97e1-2ce3-4dca-9a02-0407d9519339" providerId="ADAL" clId="{8F4CF7B5-9582-4F31-8CEB-A82F57456F79}" dt="2024-03-01T15:53:51.099" v="1"/>
          <ac:spMkLst>
            <pc:docMk/>
            <pc:sldMk cId="0" sldId="282"/>
            <ac:spMk id="450" creationId="{00000000-0000-0000-0000-000000000000}"/>
          </ac:spMkLst>
        </pc:spChg>
      </pc:sldChg>
      <pc:sldChg chg="modSp">
        <pc:chgData name="K ANANTHARAMAN ." userId="657a97e1-2ce3-4dca-9a02-0407d9519339" providerId="ADAL" clId="{8F4CF7B5-9582-4F31-8CEB-A82F57456F79}" dt="2024-03-01T15:54:37.666" v="2"/>
        <pc:sldMkLst>
          <pc:docMk/>
          <pc:sldMk cId="0" sldId="283"/>
        </pc:sldMkLst>
        <pc:spChg chg="mod">
          <ac:chgData name="K ANANTHARAMAN ." userId="657a97e1-2ce3-4dca-9a02-0407d9519339" providerId="ADAL" clId="{8F4CF7B5-9582-4F31-8CEB-A82F57456F79}" dt="2024-03-01T15:54:37.666" v="2"/>
          <ac:spMkLst>
            <pc:docMk/>
            <pc:sldMk cId="0" sldId="283"/>
            <ac:spMk id="456" creationId="{00000000-0000-0000-0000-000000000000}"/>
          </ac:spMkLst>
        </pc:spChg>
        <pc:spChg chg="mod">
          <ac:chgData name="K ANANTHARAMAN ." userId="657a97e1-2ce3-4dca-9a02-0407d9519339" providerId="ADAL" clId="{8F4CF7B5-9582-4F31-8CEB-A82F57456F79}" dt="2024-03-01T15:53:51.099" v="1"/>
          <ac:spMkLst>
            <pc:docMk/>
            <pc:sldMk cId="0" sldId="283"/>
            <ac:spMk id="457" creationId="{00000000-0000-0000-0000-000000000000}"/>
          </ac:spMkLst>
        </pc:spChg>
      </pc:sldChg>
      <pc:sldChg chg="modSp">
        <pc:chgData name="K ANANTHARAMAN ." userId="657a97e1-2ce3-4dca-9a02-0407d9519339" providerId="ADAL" clId="{8F4CF7B5-9582-4F31-8CEB-A82F57456F79}" dt="2024-03-01T15:54:37.666" v="2"/>
        <pc:sldMkLst>
          <pc:docMk/>
          <pc:sldMk cId="0" sldId="284"/>
        </pc:sldMkLst>
        <pc:spChg chg="mod">
          <ac:chgData name="K ANANTHARAMAN ." userId="657a97e1-2ce3-4dca-9a02-0407d9519339" providerId="ADAL" clId="{8F4CF7B5-9582-4F31-8CEB-A82F57456F79}" dt="2024-03-01T15:54:37.666" v="2"/>
          <ac:spMkLst>
            <pc:docMk/>
            <pc:sldMk cId="0" sldId="284"/>
            <ac:spMk id="463" creationId="{00000000-0000-0000-0000-000000000000}"/>
          </ac:spMkLst>
        </pc:spChg>
        <pc:spChg chg="mod">
          <ac:chgData name="K ANANTHARAMAN ." userId="657a97e1-2ce3-4dca-9a02-0407d9519339" providerId="ADAL" clId="{8F4CF7B5-9582-4F31-8CEB-A82F57456F79}" dt="2024-03-01T15:53:51.099" v="1"/>
          <ac:spMkLst>
            <pc:docMk/>
            <pc:sldMk cId="0" sldId="284"/>
            <ac:spMk id="464" creationId="{00000000-0000-0000-0000-000000000000}"/>
          </ac:spMkLst>
        </pc:spChg>
      </pc:sldChg>
      <pc:sldChg chg="modSp">
        <pc:chgData name="K ANANTHARAMAN ." userId="657a97e1-2ce3-4dca-9a02-0407d9519339" providerId="ADAL" clId="{8F4CF7B5-9582-4F31-8CEB-A82F57456F79}" dt="2024-03-01T15:54:37.666" v="2"/>
        <pc:sldMkLst>
          <pc:docMk/>
          <pc:sldMk cId="0" sldId="285"/>
        </pc:sldMkLst>
        <pc:spChg chg="mod">
          <ac:chgData name="K ANANTHARAMAN ." userId="657a97e1-2ce3-4dca-9a02-0407d9519339" providerId="ADAL" clId="{8F4CF7B5-9582-4F31-8CEB-A82F57456F79}" dt="2024-03-01T15:54:37.666" v="2"/>
          <ac:spMkLst>
            <pc:docMk/>
            <pc:sldMk cId="0" sldId="285"/>
            <ac:spMk id="472" creationId="{00000000-0000-0000-0000-000000000000}"/>
          </ac:spMkLst>
        </pc:spChg>
        <pc:spChg chg="mod">
          <ac:chgData name="K ANANTHARAMAN ." userId="657a97e1-2ce3-4dca-9a02-0407d9519339" providerId="ADAL" clId="{8F4CF7B5-9582-4F31-8CEB-A82F57456F79}" dt="2024-03-01T15:53:51.099" v="1"/>
          <ac:spMkLst>
            <pc:docMk/>
            <pc:sldMk cId="0" sldId="285"/>
            <ac:spMk id="473" creationId="{00000000-0000-0000-0000-000000000000}"/>
          </ac:spMkLst>
        </pc:spChg>
      </pc:sldChg>
      <pc:sldChg chg="modSp">
        <pc:chgData name="K ANANTHARAMAN ." userId="657a97e1-2ce3-4dca-9a02-0407d9519339" providerId="ADAL" clId="{8F4CF7B5-9582-4F31-8CEB-A82F57456F79}" dt="2024-03-01T15:54:37.666" v="2"/>
        <pc:sldMkLst>
          <pc:docMk/>
          <pc:sldMk cId="0" sldId="286"/>
        </pc:sldMkLst>
        <pc:spChg chg="mod">
          <ac:chgData name="K ANANTHARAMAN ." userId="657a97e1-2ce3-4dca-9a02-0407d9519339" providerId="ADAL" clId="{8F4CF7B5-9582-4F31-8CEB-A82F57456F79}" dt="2024-03-01T15:54:37.666" v="2"/>
          <ac:spMkLst>
            <pc:docMk/>
            <pc:sldMk cId="0" sldId="286"/>
            <ac:spMk id="479" creationId="{00000000-0000-0000-0000-000000000000}"/>
          </ac:spMkLst>
        </pc:spChg>
        <pc:spChg chg="mod">
          <ac:chgData name="K ANANTHARAMAN ." userId="657a97e1-2ce3-4dca-9a02-0407d9519339" providerId="ADAL" clId="{8F4CF7B5-9582-4F31-8CEB-A82F57456F79}" dt="2024-03-01T15:53:51.099" v="1"/>
          <ac:spMkLst>
            <pc:docMk/>
            <pc:sldMk cId="0" sldId="286"/>
            <ac:spMk id="480" creationId="{00000000-0000-0000-0000-000000000000}"/>
          </ac:spMkLst>
        </pc:spChg>
      </pc:sldChg>
      <pc:sldChg chg="modSp">
        <pc:chgData name="K ANANTHARAMAN ." userId="657a97e1-2ce3-4dca-9a02-0407d9519339" providerId="ADAL" clId="{8F4CF7B5-9582-4F31-8CEB-A82F57456F79}" dt="2024-03-01T15:54:37.666" v="2"/>
        <pc:sldMkLst>
          <pc:docMk/>
          <pc:sldMk cId="0" sldId="287"/>
        </pc:sldMkLst>
        <pc:spChg chg="mod">
          <ac:chgData name="K ANANTHARAMAN ." userId="657a97e1-2ce3-4dca-9a02-0407d9519339" providerId="ADAL" clId="{8F4CF7B5-9582-4F31-8CEB-A82F57456F79}" dt="2024-03-01T15:54:37.666" v="2"/>
          <ac:spMkLst>
            <pc:docMk/>
            <pc:sldMk cId="0" sldId="287"/>
            <ac:spMk id="486" creationId="{00000000-0000-0000-0000-000000000000}"/>
          </ac:spMkLst>
        </pc:spChg>
        <pc:spChg chg="mod">
          <ac:chgData name="K ANANTHARAMAN ." userId="657a97e1-2ce3-4dca-9a02-0407d9519339" providerId="ADAL" clId="{8F4CF7B5-9582-4F31-8CEB-A82F57456F79}" dt="2024-03-01T15:53:51.099" v="1"/>
          <ac:spMkLst>
            <pc:docMk/>
            <pc:sldMk cId="0" sldId="287"/>
            <ac:spMk id="487" creationId="{00000000-0000-0000-0000-000000000000}"/>
          </ac:spMkLst>
        </pc:spChg>
      </pc:sldChg>
      <pc:sldChg chg="modSp">
        <pc:chgData name="K ANANTHARAMAN ." userId="657a97e1-2ce3-4dca-9a02-0407d9519339" providerId="ADAL" clId="{8F4CF7B5-9582-4F31-8CEB-A82F57456F79}" dt="2024-03-01T15:54:37.666" v="2"/>
        <pc:sldMkLst>
          <pc:docMk/>
          <pc:sldMk cId="0" sldId="288"/>
        </pc:sldMkLst>
        <pc:spChg chg="mod">
          <ac:chgData name="K ANANTHARAMAN ." userId="657a97e1-2ce3-4dca-9a02-0407d9519339" providerId="ADAL" clId="{8F4CF7B5-9582-4F31-8CEB-A82F57456F79}" dt="2024-03-01T15:54:37.666" v="2"/>
          <ac:spMkLst>
            <pc:docMk/>
            <pc:sldMk cId="0" sldId="288"/>
            <ac:spMk id="493" creationId="{00000000-0000-0000-0000-000000000000}"/>
          </ac:spMkLst>
        </pc:spChg>
        <pc:spChg chg="mod">
          <ac:chgData name="K ANANTHARAMAN ." userId="657a97e1-2ce3-4dca-9a02-0407d9519339" providerId="ADAL" clId="{8F4CF7B5-9582-4F31-8CEB-A82F57456F79}" dt="2024-03-01T15:53:51.099" v="1"/>
          <ac:spMkLst>
            <pc:docMk/>
            <pc:sldMk cId="0" sldId="288"/>
            <ac:spMk id="494" creationId="{00000000-0000-0000-0000-000000000000}"/>
          </ac:spMkLst>
        </pc:spChg>
      </pc:sldChg>
      <pc:sldChg chg="modSp">
        <pc:chgData name="K ANANTHARAMAN ." userId="657a97e1-2ce3-4dca-9a02-0407d9519339" providerId="ADAL" clId="{8F4CF7B5-9582-4F31-8CEB-A82F57456F79}" dt="2024-03-01T15:54:37.666" v="2"/>
        <pc:sldMkLst>
          <pc:docMk/>
          <pc:sldMk cId="0" sldId="289"/>
        </pc:sldMkLst>
        <pc:spChg chg="mod">
          <ac:chgData name="K ANANTHARAMAN ." userId="657a97e1-2ce3-4dca-9a02-0407d9519339" providerId="ADAL" clId="{8F4CF7B5-9582-4F31-8CEB-A82F57456F79}" dt="2024-03-01T15:54:37.666" v="2"/>
          <ac:spMkLst>
            <pc:docMk/>
            <pc:sldMk cId="0" sldId="289"/>
            <ac:spMk id="500" creationId="{00000000-0000-0000-0000-000000000000}"/>
          </ac:spMkLst>
        </pc:spChg>
        <pc:spChg chg="mod">
          <ac:chgData name="K ANANTHARAMAN ." userId="657a97e1-2ce3-4dca-9a02-0407d9519339" providerId="ADAL" clId="{8F4CF7B5-9582-4F31-8CEB-A82F57456F79}" dt="2024-03-01T15:53:51.099" v="1"/>
          <ac:spMkLst>
            <pc:docMk/>
            <pc:sldMk cId="0" sldId="289"/>
            <ac:spMk id="501" creationId="{00000000-0000-0000-0000-000000000000}"/>
          </ac:spMkLst>
        </pc:spChg>
      </pc:sldChg>
      <pc:sldChg chg="modSp">
        <pc:chgData name="K ANANTHARAMAN ." userId="657a97e1-2ce3-4dca-9a02-0407d9519339" providerId="ADAL" clId="{8F4CF7B5-9582-4F31-8CEB-A82F57456F79}" dt="2024-03-01T15:54:37.666" v="2"/>
        <pc:sldMkLst>
          <pc:docMk/>
          <pc:sldMk cId="0" sldId="290"/>
        </pc:sldMkLst>
        <pc:spChg chg="mod">
          <ac:chgData name="K ANANTHARAMAN ." userId="657a97e1-2ce3-4dca-9a02-0407d9519339" providerId="ADAL" clId="{8F4CF7B5-9582-4F31-8CEB-A82F57456F79}" dt="2024-03-01T15:54:37.666" v="2"/>
          <ac:spMkLst>
            <pc:docMk/>
            <pc:sldMk cId="0" sldId="290"/>
            <ac:spMk id="507" creationId="{00000000-0000-0000-0000-000000000000}"/>
          </ac:spMkLst>
        </pc:spChg>
        <pc:spChg chg="mod">
          <ac:chgData name="K ANANTHARAMAN ." userId="657a97e1-2ce3-4dca-9a02-0407d9519339" providerId="ADAL" clId="{8F4CF7B5-9582-4F31-8CEB-A82F57456F79}" dt="2024-03-01T15:53:51.099" v="1"/>
          <ac:spMkLst>
            <pc:docMk/>
            <pc:sldMk cId="0" sldId="290"/>
            <ac:spMk id="508" creationId="{00000000-0000-0000-0000-000000000000}"/>
          </ac:spMkLst>
        </pc:spChg>
      </pc:sldChg>
      <pc:sldChg chg="modSp">
        <pc:chgData name="K ANANTHARAMAN ." userId="657a97e1-2ce3-4dca-9a02-0407d9519339" providerId="ADAL" clId="{8F4CF7B5-9582-4F31-8CEB-A82F57456F79}" dt="2024-03-01T15:54:37.666" v="2"/>
        <pc:sldMkLst>
          <pc:docMk/>
          <pc:sldMk cId="0" sldId="291"/>
        </pc:sldMkLst>
        <pc:spChg chg="mod">
          <ac:chgData name="K ANANTHARAMAN ." userId="657a97e1-2ce3-4dca-9a02-0407d9519339" providerId="ADAL" clId="{8F4CF7B5-9582-4F31-8CEB-A82F57456F79}" dt="2024-03-01T15:54:37.666" v="2"/>
          <ac:spMkLst>
            <pc:docMk/>
            <pc:sldMk cId="0" sldId="291"/>
            <ac:spMk id="514" creationId="{00000000-0000-0000-0000-000000000000}"/>
          </ac:spMkLst>
        </pc:spChg>
        <pc:spChg chg="mod">
          <ac:chgData name="K ANANTHARAMAN ." userId="657a97e1-2ce3-4dca-9a02-0407d9519339" providerId="ADAL" clId="{8F4CF7B5-9582-4F31-8CEB-A82F57456F79}" dt="2024-03-01T15:53:51.099" v="1"/>
          <ac:spMkLst>
            <pc:docMk/>
            <pc:sldMk cId="0" sldId="291"/>
            <ac:spMk id="515" creationId="{00000000-0000-0000-0000-000000000000}"/>
          </ac:spMkLst>
        </pc:spChg>
      </pc:sldChg>
      <pc:sldChg chg="modSp">
        <pc:chgData name="K ANANTHARAMAN ." userId="657a97e1-2ce3-4dca-9a02-0407d9519339" providerId="ADAL" clId="{8F4CF7B5-9582-4F31-8CEB-A82F57456F79}" dt="2024-03-01T15:54:37.666" v="2"/>
        <pc:sldMkLst>
          <pc:docMk/>
          <pc:sldMk cId="0" sldId="292"/>
        </pc:sldMkLst>
        <pc:spChg chg="mod">
          <ac:chgData name="K ANANTHARAMAN ." userId="657a97e1-2ce3-4dca-9a02-0407d9519339" providerId="ADAL" clId="{8F4CF7B5-9582-4F31-8CEB-A82F57456F79}" dt="2024-03-01T15:54:37.666" v="2"/>
          <ac:spMkLst>
            <pc:docMk/>
            <pc:sldMk cId="0" sldId="292"/>
            <ac:spMk id="521" creationId="{00000000-0000-0000-0000-000000000000}"/>
          </ac:spMkLst>
        </pc:spChg>
        <pc:spChg chg="mod">
          <ac:chgData name="K ANANTHARAMAN ." userId="657a97e1-2ce3-4dca-9a02-0407d9519339" providerId="ADAL" clId="{8F4CF7B5-9582-4F31-8CEB-A82F57456F79}" dt="2024-03-01T15:53:51.099" v="1"/>
          <ac:spMkLst>
            <pc:docMk/>
            <pc:sldMk cId="0" sldId="292"/>
            <ac:spMk id="522" creationId="{00000000-0000-0000-0000-000000000000}"/>
          </ac:spMkLst>
        </pc:spChg>
      </pc:sldChg>
      <pc:sldChg chg="modSp">
        <pc:chgData name="K ANANTHARAMAN ." userId="657a97e1-2ce3-4dca-9a02-0407d9519339" providerId="ADAL" clId="{8F4CF7B5-9582-4F31-8CEB-A82F57456F79}" dt="2024-03-01T15:54:37.666" v="2"/>
        <pc:sldMkLst>
          <pc:docMk/>
          <pc:sldMk cId="0" sldId="293"/>
        </pc:sldMkLst>
        <pc:spChg chg="mod">
          <ac:chgData name="K ANANTHARAMAN ." userId="657a97e1-2ce3-4dca-9a02-0407d9519339" providerId="ADAL" clId="{8F4CF7B5-9582-4F31-8CEB-A82F57456F79}" dt="2024-03-01T15:54:37.666" v="2"/>
          <ac:spMkLst>
            <pc:docMk/>
            <pc:sldMk cId="0" sldId="293"/>
            <ac:spMk id="529" creationId="{00000000-0000-0000-0000-000000000000}"/>
          </ac:spMkLst>
        </pc:spChg>
        <pc:spChg chg="mod">
          <ac:chgData name="K ANANTHARAMAN ." userId="657a97e1-2ce3-4dca-9a02-0407d9519339" providerId="ADAL" clId="{8F4CF7B5-9582-4F31-8CEB-A82F57456F79}" dt="2024-03-01T15:53:51.099" v="1"/>
          <ac:spMkLst>
            <pc:docMk/>
            <pc:sldMk cId="0" sldId="293"/>
            <ac:spMk id="530" creationId="{00000000-0000-0000-0000-000000000000}"/>
          </ac:spMkLst>
        </pc:spChg>
      </pc:sldChg>
      <pc:sldChg chg="modSp">
        <pc:chgData name="K ANANTHARAMAN ." userId="657a97e1-2ce3-4dca-9a02-0407d9519339" providerId="ADAL" clId="{8F4CF7B5-9582-4F31-8CEB-A82F57456F79}" dt="2024-03-01T15:54:37.666" v="2"/>
        <pc:sldMkLst>
          <pc:docMk/>
          <pc:sldMk cId="0" sldId="294"/>
        </pc:sldMkLst>
        <pc:spChg chg="mod">
          <ac:chgData name="K ANANTHARAMAN ." userId="657a97e1-2ce3-4dca-9a02-0407d9519339" providerId="ADAL" clId="{8F4CF7B5-9582-4F31-8CEB-A82F57456F79}" dt="2024-03-01T15:54:37.666" v="2"/>
          <ac:spMkLst>
            <pc:docMk/>
            <pc:sldMk cId="0" sldId="294"/>
            <ac:spMk id="536" creationId="{00000000-0000-0000-0000-000000000000}"/>
          </ac:spMkLst>
        </pc:spChg>
        <pc:spChg chg="mod">
          <ac:chgData name="K ANANTHARAMAN ." userId="657a97e1-2ce3-4dca-9a02-0407d9519339" providerId="ADAL" clId="{8F4CF7B5-9582-4F31-8CEB-A82F57456F79}" dt="2024-03-01T15:53:51.099" v="1"/>
          <ac:spMkLst>
            <pc:docMk/>
            <pc:sldMk cId="0" sldId="294"/>
            <ac:spMk id="537" creationId="{00000000-0000-0000-0000-000000000000}"/>
          </ac:spMkLst>
        </pc:spChg>
      </pc:sldChg>
      <pc:sldChg chg="modSp">
        <pc:chgData name="K ANANTHARAMAN ." userId="657a97e1-2ce3-4dca-9a02-0407d9519339" providerId="ADAL" clId="{8F4CF7B5-9582-4F31-8CEB-A82F57456F79}" dt="2024-03-01T15:54:37.666" v="2"/>
        <pc:sldMkLst>
          <pc:docMk/>
          <pc:sldMk cId="0" sldId="295"/>
        </pc:sldMkLst>
        <pc:spChg chg="mod">
          <ac:chgData name="K ANANTHARAMAN ." userId="657a97e1-2ce3-4dca-9a02-0407d9519339" providerId="ADAL" clId="{8F4CF7B5-9582-4F31-8CEB-A82F57456F79}" dt="2024-03-01T15:54:37.666" v="2"/>
          <ac:spMkLst>
            <pc:docMk/>
            <pc:sldMk cId="0" sldId="295"/>
            <ac:spMk id="562" creationId="{00000000-0000-0000-0000-000000000000}"/>
          </ac:spMkLst>
        </pc:spChg>
        <pc:spChg chg="mod">
          <ac:chgData name="K ANANTHARAMAN ." userId="657a97e1-2ce3-4dca-9a02-0407d9519339" providerId="ADAL" clId="{8F4CF7B5-9582-4F31-8CEB-A82F57456F79}" dt="2024-03-01T15:53:51.099" v="1"/>
          <ac:spMkLst>
            <pc:docMk/>
            <pc:sldMk cId="0" sldId="295"/>
            <ac:spMk id="563" creationId="{00000000-0000-0000-0000-000000000000}"/>
          </ac:spMkLst>
        </pc:spChg>
      </pc:sldChg>
      <pc:sldChg chg="modSp">
        <pc:chgData name="K ANANTHARAMAN ." userId="657a97e1-2ce3-4dca-9a02-0407d9519339" providerId="ADAL" clId="{8F4CF7B5-9582-4F31-8CEB-A82F57456F79}" dt="2024-03-01T15:54:37.666" v="2"/>
        <pc:sldMkLst>
          <pc:docMk/>
          <pc:sldMk cId="0" sldId="296"/>
        </pc:sldMkLst>
        <pc:spChg chg="mod">
          <ac:chgData name="K ANANTHARAMAN ." userId="657a97e1-2ce3-4dca-9a02-0407d9519339" providerId="ADAL" clId="{8F4CF7B5-9582-4F31-8CEB-A82F57456F79}" dt="2024-03-01T15:54:37.666" v="2"/>
          <ac:spMkLst>
            <pc:docMk/>
            <pc:sldMk cId="0" sldId="296"/>
            <ac:spMk id="568" creationId="{00000000-0000-0000-0000-000000000000}"/>
          </ac:spMkLst>
        </pc:spChg>
        <pc:spChg chg="mod">
          <ac:chgData name="K ANANTHARAMAN ." userId="657a97e1-2ce3-4dca-9a02-0407d9519339" providerId="ADAL" clId="{8F4CF7B5-9582-4F31-8CEB-A82F57456F79}" dt="2024-03-01T15:53:51.099" v="1"/>
          <ac:spMkLst>
            <pc:docMk/>
            <pc:sldMk cId="0" sldId="296"/>
            <ac:spMk id="569" creationId="{00000000-0000-0000-0000-000000000000}"/>
          </ac:spMkLst>
        </pc:spChg>
      </pc:sldChg>
      <pc:sldChg chg="modSp">
        <pc:chgData name="K ANANTHARAMAN ." userId="657a97e1-2ce3-4dca-9a02-0407d9519339" providerId="ADAL" clId="{8F4CF7B5-9582-4F31-8CEB-A82F57456F79}" dt="2024-03-01T15:54:37.666" v="2"/>
        <pc:sldMkLst>
          <pc:docMk/>
          <pc:sldMk cId="0" sldId="297"/>
        </pc:sldMkLst>
        <pc:spChg chg="mod">
          <ac:chgData name="K ANANTHARAMAN ." userId="657a97e1-2ce3-4dca-9a02-0407d9519339" providerId="ADAL" clId="{8F4CF7B5-9582-4F31-8CEB-A82F57456F79}" dt="2024-03-01T15:54:37.666" v="2"/>
          <ac:spMkLst>
            <pc:docMk/>
            <pc:sldMk cId="0" sldId="297"/>
            <ac:spMk id="583" creationId="{00000000-0000-0000-0000-000000000000}"/>
          </ac:spMkLst>
        </pc:spChg>
        <pc:spChg chg="mod">
          <ac:chgData name="K ANANTHARAMAN ." userId="657a97e1-2ce3-4dca-9a02-0407d9519339" providerId="ADAL" clId="{8F4CF7B5-9582-4F31-8CEB-A82F57456F79}" dt="2024-03-01T15:53:51.099" v="1"/>
          <ac:spMkLst>
            <pc:docMk/>
            <pc:sldMk cId="0" sldId="297"/>
            <ac:spMk id="584" creationId="{00000000-0000-0000-0000-000000000000}"/>
          </ac:spMkLst>
        </pc:spChg>
      </pc:sldChg>
      <pc:sldChg chg="modSp">
        <pc:chgData name="K ANANTHARAMAN ." userId="657a97e1-2ce3-4dca-9a02-0407d9519339" providerId="ADAL" clId="{8F4CF7B5-9582-4F31-8CEB-A82F57456F79}" dt="2024-03-01T15:54:37.666" v="2"/>
        <pc:sldMkLst>
          <pc:docMk/>
          <pc:sldMk cId="0" sldId="298"/>
        </pc:sldMkLst>
        <pc:spChg chg="mod">
          <ac:chgData name="K ANANTHARAMAN ." userId="657a97e1-2ce3-4dca-9a02-0407d9519339" providerId="ADAL" clId="{8F4CF7B5-9582-4F31-8CEB-A82F57456F79}" dt="2024-03-01T15:54:37.666" v="2"/>
          <ac:spMkLst>
            <pc:docMk/>
            <pc:sldMk cId="0" sldId="298"/>
            <ac:spMk id="589" creationId="{00000000-0000-0000-0000-000000000000}"/>
          </ac:spMkLst>
        </pc:spChg>
        <pc:spChg chg="mod">
          <ac:chgData name="K ANANTHARAMAN ." userId="657a97e1-2ce3-4dca-9a02-0407d9519339" providerId="ADAL" clId="{8F4CF7B5-9582-4F31-8CEB-A82F57456F79}" dt="2024-03-01T15:53:51.099" v="1"/>
          <ac:spMkLst>
            <pc:docMk/>
            <pc:sldMk cId="0" sldId="298"/>
            <ac:spMk id="590" creationId="{00000000-0000-0000-0000-000000000000}"/>
          </ac:spMkLst>
        </pc:spChg>
      </pc:sldChg>
      <pc:sldChg chg="modSp">
        <pc:chgData name="K ANANTHARAMAN ." userId="657a97e1-2ce3-4dca-9a02-0407d9519339" providerId="ADAL" clId="{8F4CF7B5-9582-4F31-8CEB-A82F57456F79}" dt="2024-03-01T15:54:37.666" v="2"/>
        <pc:sldMkLst>
          <pc:docMk/>
          <pc:sldMk cId="0" sldId="299"/>
        </pc:sldMkLst>
        <pc:spChg chg="mod">
          <ac:chgData name="K ANANTHARAMAN ." userId="657a97e1-2ce3-4dca-9a02-0407d9519339" providerId="ADAL" clId="{8F4CF7B5-9582-4F31-8CEB-A82F57456F79}" dt="2024-03-01T15:54:37.666" v="2"/>
          <ac:spMkLst>
            <pc:docMk/>
            <pc:sldMk cId="0" sldId="299"/>
            <ac:spMk id="599" creationId="{00000000-0000-0000-0000-000000000000}"/>
          </ac:spMkLst>
        </pc:spChg>
        <pc:spChg chg="mod">
          <ac:chgData name="K ANANTHARAMAN ." userId="657a97e1-2ce3-4dca-9a02-0407d9519339" providerId="ADAL" clId="{8F4CF7B5-9582-4F31-8CEB-A82F57456F79}" dt="2024-03-01T15:53:51.099" v="1"/>
          <ac:spMkLst>
            <pc:docMk/>
            <pc:sldMk cId="0" sldId="299"/>
            <ac:spMk id="600" creationId="{00000000-0000-0000-0000-000000000000}"/>
          </ac:spMkLst>
        </pc:spChg>
      </pc:sldChg>
      <pc:sldChg chg="modSp">
        <pc:chgData name="K ANANTHARAMAN ." userId="657a97e1-2ce3-4dca-9a02-0407d9519339" providerId="ADAL" clId="{8F4CF7B5-9582-4F31-8CEB-A82F57456F79}" dt="2024-03-01T15:54:37.666" v="2"/>
        <pc:sldMkLst>
          <pc:docMk/>
          <pc:sldMk cId="0" sldId="300"/>
        </pc:sldMkLst>
        <pc:spChg chg="mod">
          <ac:chgData name="K ANANTHARAMAN ." userId="657a97e1-2ce3-4dca-9a02-0407d9519339" providerId="ADAL" clId="{8F4CF7B5-9582-4F31-8CEB-A82F57456F79}" dt="2024-03-01T15:54:37.666" v="2"/>
          <ac:spMkLst>
            <pc:docMk/>
            <pc:sldMk cId="0" sldId="300"/>
            <ac:spMk id="607" creationId="{00000000-0000-0000-0000-000000000000}"/>
          </ac:spMkLst>
        </pc:spChg>
        <pc:spChg chg="mod">
          <ac:chgData name="K ANANTHARAMAN ." userId="657a97e1-2ce3-4dca-9a02-0407d9519339" providerId="ADAL" clId="{8F4CF7B5-9582-4F31-8CEB-A82F57456F79}" dt="2024-03-01T15:53:51.099" v="1"/>
          <ac:spMkLst>
            <pc:docMk/>
            <pc:sldMk cId="0" sldId="300"/>
            <ac:spMk id="608" creationId="{00000000-0000-0000-0000-000000000000}"/>
          </ac:spMkLst>
        </pc:spChg>
      </pc:sldChg>
      <pc:sldChg chg="modSp">
        <pc:chgData name="K ANANTHARAMAN ." userId="657a97e1-2ce3-4dca-9a02-0407d9519339" providerId="ADAL" clId="{8F4CF7B5-9582-4F31-8CEB-A82F57456F79}" dt="2024-03-01T15:54:37.666" v="2"/>
        <pc:sldMkLst>
          <pc:docMk/>
          <pc:sldMk cId="0" sldId="301"/>
        </pc:sldMkLst>
        <pc:spChg chg="mod">
          <ac:chgData name="K ANANTHARAMAN ." userId="657a97e1-2ce3-4dca-9a02-0407d9519339" providerId="ADAL" clId="{8F4CF7B5-9582-4F31-8CEB-A82F57456F79}" dt="2024-03-01T15:54:37.666" v="2"/>
          <ac:spMkLst>
            <pc:docMk/>
            <pc:sldMk cId="0" sldId="301"/>
            <ac:spMk id="614" creationId="{00000000-0000-0000-0000-000000000000}"/>
          </ac:spMkLst>
        </pc:spChg>
        <pc:spChg chg="mod">
          <ac:chgData name="K ANANTHARAMAN ." userId="657a97e1-2ce3-4dca-9a02-0407d9519339" providerId="ADAL" clId="{8F4CF7B5-9582-4F31-8CEB-A82F57456F79}" dt="2024-03-01T15:53:51.099" v="1"/>
          <ac:spMkLst>
            <pc:docMk/>
            <pc:sldMk cId="0" sldId="301"/>
            <ac:spMk id="615" creationId="{00000000-0000-0000-0000-000000000000}"/>
          </ac:spMkLst>
        </pc:spChg>
      </pc:sldChg>
      <pc:sldChg chg="modSp">
        <pc:chgData name="K ANANTHARAMAN ." userId="657a97e1-2ce3-4dca-9a02-0407d9519339" providerId="ADAL" clId="{8F4CF7B5-9582-4F31-8CEB-A82F57456F79}" dt="2024-03-01T15:54:37.666" v="2"/>
        <pc:sldMkLst>
          <pc:docMk/>
          <pc:sldMk cId="0" sldId="302"/>
        </pc:sldMkLst>
        <pc:spChg chg="mod">
          <ac:chgData name="K ANANTHARAMAN ." userId="657a97e1-2ce3-4dca-9a02-0407d9519339" providerId="ADAL" clId="{8F4CF7B5-9582-4F31-8CEB-A82F57456F79}" dt="2024-03-01T15:54:37.666" v="2"/>
          <ac:spMkLst>
            <pc:docMk/>
            <pc:sldMk cId="0" sldId="302"/>
            <ac:spMk id="620" creationId="{00000000-0000-0000-0000-000000000000}"/>
          </ac:spMkLst>
        </pc:spChg>
        <pc:spChg chg="mod">
          <ac:chgData name="K ANANTHARAMAN ." userId="657a97e1-2ce3-4dca-9a02-0407d9519339" providerId="ADAL" clId="{8F4CF7B5-9582-4F31-8CEB-A82F57456F79}" dt="2024-03-01T15:53:51.099" v="1"/>
          <ac:spMkLst>
            <pc:docMk/>
            <pc:sldMk cId="0" sldId="302"/>
            <ac:spMk id="621" creationId="{00000000-0000-0000-0000-000000000000}"/>
          </ac:spMkLst>
        </pc:spChg>
      </pc:sldChg>
      <pc:sldChg chg="modSp">
        <pc:chgData name="K ANANTHARAMAN ." userId="657a97e1-2ce3-4dca-9a02-0407d9519339" providerId="ADAL" clId="{8F4CF7B5-9582-4F31-8CEB-A82F57456F79}" dt="2024-03-01T15:54:37.666" v="2"/>
        <pc:sldMkLst>
          <pc:docMk/>
          <pc:sldMk cId="0" sldId="303"/>
        </pc:sldMkLst>
        <pc:spChg chg="mod">
          <ac:chgData name="K ANANTHARAMAN ." userId="657a97e1-2ce3-4dca-9a02-0407d9519339" providerId="ADAL" clId="{8F4CF7B5-9582-4F31-8CEB-A82F57456F79}" dt="2024-03-01T15:54:37.666" v="2"/>
          <ac:spMkLst>
            <pc:docMk/>
            <pc:sldMk cId="0" sldId="303"/>
            <ac:spMk id="627" creationId="{00000000-0000-0000-0000-000000000000}"/>
          </ac:spMkLst>
        </pc:spChg>
        <pc:spChg chg="mod">
          <ac:chgData name="K ANANTHARAMAN ." userId="657a97e1-2ce3-4dca-9a02-0407d9519339" providerId="ADAL" clId="{8F4CF7B5-9582-4F31-8CEB-A82F57456F79}" dt="2024-03-01T15:53:51.099" v="1"/>
          <ac:spMkLst>
            <pc:docMk/>
            <pc:sldMk cId="0" sldId="303"/>
            <ac:spMk id="628" creationId="{00000000-0000-0000-0000-000000000000}"/>
          </ac:spMkLst>
        </pc:spChg>
      </pc:sldChg>
      <pc:sldChg chg="modSp">
        <pc:chgData name="K ANANTHARAMAN ." userId="657a97e1-2ce3-4dca-9a02-0407d9519339" providerId="ADAL" clId="{8F4CF7B5-9582-4F31-8CEB-A82F57456F79}" dt="2024-03-01T15:54:37.666" v="2"/>
        <pc:sldMkLst>
          <pc:docMk/>
          <pc:sldMk cId="0" sldId="304"/>
        </pc:sldMkLst>
        <pc:spChg chg="mod">
          <ac:chgData name="K ANANTHARAMAN ." userId="657a97e1-2ce3-4dca-9a02-0407d9519339" providerId="ADAL" clId="{8F4CF7B5-9582-4F31-8CEB-A82F57456F79}" dt="2024-03-01T15:54:37.666" v="2"/>
          <ac:spMkLst>
            <pc:docMk/>
            <pc:sldMk cId="0" sldId="304"/>
            <ac:spMk id="633" creationId="{00000000-0000-0000-0000-000000000000}"/>
          </ac:spMkLst>
        </pc:spChg>
        <pc:spChg chg="mod">
          <ac:chgData name="K ANANTHARAMAN ." userId="657a97e1-2ce3-4dca-9a02-0407d9519339" providerId="ADAL" clId="{8F4CF7B5-9582-4F31-8CEB-A82F57456F79}" dt="2024-03-01T15:53:51.099" v="1"/>
          <ac:spMkLst>
            <pc:docMk/>
            <pc:sldMk cId="0" sldId="304"/>
            <ac:spMk id="634" creationId="{00000000-0000-0000-0000-000000000000}"/>
          </ac:spMkLst>
        </pc:spChg>
      </pc:sldChg>
      <pc:sldChg chg="modSp">
        <pc:chgData name="K ANANTHARAMAN ." userId="657a97e1-2ce3-4dca-9a02-0407d9519339" providerId="ADAL" clId="{8F4CF7B5-9582-4F31-8CEB-A82F57456F79}" dt="2024-03-01T15:54:37.666" v="2"/>
        <pc:sldMkLst>
          <pc:docMk/>
          <pc:sldMk cId="0" sldId="305"/>
        </pc:sldMkLst>
        <pc:spChg chg="mod">
          <ac:chgData name="K ANANTHARAMAN ." userId="657a97e1-2ce3-4dca-9a02-0407d9519339" providerId="ADAL" clId="{8F4CF7B5-9582-4F31-8CEB-A82F57456F79}" dt="2024-03-01T15:54:37.666" v="2"/>
          <ac:spMkLst>
            <pc:docMk/>
            <pc:sldMk cId="0" sldId="305"/>
            <ac:spMk id="639" creationId="{00000000-0000-0000-0000-000000000000}"/>
          </ac:spMkLst>
        </pc:spChg>
        <pc:spChg chg="mod">
          <ac:chgData name="K ANANTHARAMAN ." userId="657a97e1-2ce3-4dca-9a02-0407d9519339" providerId="ADAL" clId="{8F4CF7B5-9582-4F31-8CEB-A82F57456F79}" dt="2024-03-01T15:53:51.099" v="1"/>
          <ac:spMkLst>
            <pc:docMk/>
            <pc:sldMk cId="0" sldId="305"/>
            <ac:spMk id="640" creationId="{00000000-0000-0000-0000-000000000000}"/>
          </ac:spMkLst>
        </pc:spChg>
      </pc:sldChg>
      <pc:sldChg chg="modSp">
        <pc:chgData name="K ANANTHARAMAN ." userId="657a97e1-2ce3-4dca-9a02-0407d9519339" providerId="ADAL" clId="{8F4CF7B5-9582-4F31-8CEB-A82F57456F79}" dt="2024-03-01T15:54:37.666" v="2"/>
        <pc:sldMkLst>
          <pc:docMk/>
          <pc:sldMk cId="0" sldId="306"/>
        </pc:sldMkLst>
        <pc:spChg chg="mod">
          <ac:chgData name="K ANANTHARAMAN ." userId="657a97e1-2ce3-4dca-9a02-0407d9519339" providerId="ADAL" clId="{8F4CF7B5-9582-4F31-8CEB-A82F57456F79}" dt="2024-03-01T15:54:37.666" v="2"/>
          <ac:spMkLst>
            <pc:docMk/>
            <pc:sldMk cId="0" sldId="306"/>
            <ac:spMk id="645" creationId="{00000000-0000-0000-0000-000000000000}"/>
          </ac:spMkLst>
        </pc:spChg>
        <pc:spChg chg="mod">
          <ac:chgData name="K ANANTHARAMAN ." userId="657a97e1-2ce3-4dca-9a02-0407d9519339" providerId="ADAL" clId="{8F4CF7B5-9582-4F31-8CEB-A82F57456F79}" dt="2024-03-01T15:53:51.099" v="1"/>
          <ac:spMkLst>
            <pc:docMk/>
            <pc:sldMk cId="0" sldId="306"/>
            <ac:spMk id="646" creationId="{00000000-0000-0000-0000-000000000000}"/>
          </ac:spMkLst>
        </pc:spChg>
      </pc:sldChg>
      <pc:sldChg chg="modSp">
        <pc:chgData name="K ANANTHARAMAN ." userId="657a97e1-2ce3-4dca-9a02-0407d9519339" providerId="ADAL" clId="{8F4CF7B5-9582-4F31-8CEB-A82F57456F79}" dt="2024-03-01T15:54:37.666" v="2"/>
        <pc:sldMkLst>
          <pc:docMk/>
          <pc:sldMk cId="0" sldId="307"/>
        </pc:sldMkLst>
        <pc:spChg chg="mod">
          <ac:chgData name="K ANANTHARAMAN ." userId="657a97e1-2ce3-4dca-9a02-0407d9519339" providerId="ADAL" clId="{8F4CF7B5-9582-4F31-8CEB-A82F57456F79}" dt="2024-03-01T15:54:37.666" v="2"/>
          <ac:spMkLst>
            <pc:docMk/>
            <pc:sldMk cId="0" sldId="307"/>
            <ac:spMk id="653" creationId="{00000000-0000-0000-0000-000000000000}"/>
          </ac:spMkLst>
        </pc:spChg>
        <pc:spChg chg="mod">
          <ac:chgData name="K ANANTHARAMAN ." userId="657a97e1-2ce3-4dca-9a02-0407d9519339" providerId="ADAL" clId="{8F4CF7B5-9582-4F31-8CEB-A82F57456F79}" dt="2024-03-01T15:53:51.099" v="1"/>
          <ac:spMkLst>
            <pc:docMk/>
            <pc:sldMk cId="0" sldId="307"/>
            <ac:spMk id="654" creationId="{00000000-0000-0000-0000-000000000000}"/>
          </ac:spMkLst>
        </pc:spChg>
        <pc:spChg chg="mod">
          <ac:chgData name="K ANANTHARAMAN ." userId="657a97e1-2ce3-4dca-9a02-0407d9519339" providerId="ADAL" clId="{8F4CF7B5-9582-4F31-8CEB-A82F57456F79}" dt="2024-03-01T15:53:51.099" v="1"/>
          <ac:spMkLst>
            <pc:docMk/>
            <pc:sldMk cId="0" sldId="307"/>
            <ac:spMk id="659" creationId="{00000000-0000-0000-0000-000000000000}"/>
          </ac:spMkLst>
        </pc:spChg>
      </pc:sldChg>
      <pc:sldChg chg="modSp">
        <pc:chgData name="K ANANTHARAMAN ." userId="657a97e1-2ce3-4dca-9a02-0407d9519339" providerId="ADAL" clId="{8F4CF7B5-9582-4F31-8CEB-A82F57456F79}" dt="2024-03-01T15:54:37.666" v="2"/>
        <pc:sldMkLst>
          <pc:docMk/>
          <pc:sldMk cId="0" sldId="308"/>
        </pc:sldMkLst>
        <pc:spChg chg="mod">
          <ac:chgData name="K ANANTHARAMAN ." userId="657a97e1-2ce3-4dca-9a02-0407d9519339" providerId="ADAL" clId="{8F4CF7B5-9582-4F31-8CEB-A82F57456F79}" dt="2024-03-01T15:54:37.666" v="2"/>
          <ac:spMkLst>
            <pc:docMk/>
            <pc:sldMk cId="0" sldId="308"/>
            <ac:spMk id="664" creationId="{00000000-0000-0000-0000-000000000000}"/>
          </ac:spMkLst>
        </pc:spChg>
        <pc:spChg chg="mod">
          <ac:chgData name="K ANANTHARAMAN ." userId="657a97e1-2ce3-4dca-9a02-0407d9519339" providerId="ADAL" clId="{8F4CF7B5-9582-4F31-8CEB-A82F57456F79}" dt="2024-03-01T15:53:51.099" v="1"/>
          <ac:spMkLst>
            <pc:docMk/>
            <pc:sldMk cId="0" sldId="308"/>
            <ac:spMk id="665" creationId="{00000000-0000-0000-0000-000000000000}"/>
          </ac:spMkLst>
        </pc:spChg>
      </pc:sldChg>
      <pc:sldChg chg="modSp">
        <pc:chgData name="K ANANTHARAMAN ." userId="657a97e1-2ce3-4dca-9a02-0407d9519339" providerId="ADAL" clId="{8F4CF7B5-9582-4F31-8CEB-A82F57456F79}" dt="2024-03-01T15:54:37.666" v="2"/>
        <pc:sldMkLst>
          <pc:docMk/>
          <pc:sldMk cId="0" sldId="309"/>
        </pc:sldMkLst>
        <pc:spChg chg="mod">
          <ac:chgData name="K ANANTHARAMAN ." userId="657a97e1-2ce3-4dca-9a02-0407d9519339" providerId="ADAL" clId="{8F4CF7B5-9582-4F31-8CEB-A82F57456F79}" dt="2024-03-01T15:54:37.666" v="2"/>
          <ac:spMkLst>
            <pc:docMk/>
            <pc:sldMk cId="0" sldId="309"/>
            <ac:spMk id="671" creationId="{00000000-0000-0000-0000-000000000000}"/>
          </ac:spMkLst>
        </pc:spChg>
        <pc:spChg chg="mod">
          <ac:chgData name="K ANANTHARAMAN ." userId="657a97e1-2ce3-4dca-9a02-0407d9519339" providerId="ADAL" clId="{8F4CF7B5-9582-4F31-8CEB-A82F57456F79}" dt="2024-03-01T15:53:51.099" v="1"/>
          <ac:spMkLst>
            <pc:docMk/>
            <pc:sldMk cId="0" sldId="309"/>
            <ac:spMk id="672" creationId="{00000000-0000-0000-0000-000000000000}"/>
          </ac:spMkLst>
        </pc:spChg>
      </pc:sldChg>
      <pc:sldChg chg="modSp">
        <pc:chgData name="K ANANTHARAMAN ." userId="657a97e1-2ce3-4dca-9a02-0407d9519339" providerId="ADAL" clId="{8F4CF7B5-9582-4F31-8CEB-A82F57456F79}" dt="2024-03-01T15:54:37.666" v="2"/>
        <pc:sldMkLst>
          <pc:docMk/>
          <pc:sldMk cId="0" sldId="310"/>
        </pc:sldMkLst>
        <pc:spChg chg="mod">
          <ac:chgData name="K ANANTHARAMAN ." userId="657a97e1-2ce3-4dca-9a02-0407d9519339" providerId="ADAL" clId="{8F4CF7B5-9582-4F31-8CEB-A82F57456F79}" dt="2024-03-01T15:54:37.666" v="2"/>
          <ac:spMkLst>
            <pc:docMk/>
            <pc:sldMk cId="0" sldId="310"/>
            <ac:spMk id="682" creationId="{00000000-0000-0000-0000-000000000000}"/>
          </ac:spMkLst>
        </pc:spChg>
        <pc:spChg chg="mod">
          <ac:chgData name="K ANANTHARAMAN ." userId="657a97e1-2ce3-4dca-9a02-0407d9519339" providerId="ADAL" clId="{8F4CF7B5-9582-4F31-8CEB-A82F57456F79}" dt="2024-03-01T15:53:51.099" v="1"/>
          <ac:spMkLst>
            <pc:docMk/>
            <pc:sldMk cId="0" sldId="310"/>
            <ac:spMk id="683" creationId="{00000000-0000-0000-0000-000000000000}"/>
          </ac:spMkLst>
        </pc:spChg>
      </pc:sldChg>
      <pc:sldChg chg="modSp">
        <pc:chgData name="K ANANTHARAMAN ." userId="657a97e1-2ce3-4dca-9a02-0407d9519339" providerId="ADAL" clId="{8F4CF7B5-9582-4F31-8CEB-A82F57456F79}" dt="2024-03-01T15:54:37.666" v="2"/>
        <pc:sldMkLst>
          <pc:docMk/>
          <pc:sldMk cId="0" sldId="311"/>
        </pc:sldMkLst>
        <pc:spChg chg="mod">
          <ac:chgData name="K ANANTHARAMAN ." userId="657a97e1-2ce3-4dca-9a02-0407d9519339" providerId="ADAL" clId="{8F4CF7B5-9582-4F31-8CEB-A82F57456F79}" dt="2024-03-01T15:54:37.666" v="2"/>
          <ac:spMkLst>
            <pc:docMk/>
            <pc:sldMk cId="0" sldId="311"/>
            <ac:spMk id="691" creationId="{00000000-0000-0000-0000-000000000000}"/>
          </ac:spMkLst>
        </pc:spChg>
        <pc:spChg chg="mod">
          <ac:chgData name="K ANANTHARAMAN ." userId="657a97e1-2ce3-4dca-9a02-0407d9519339" providerId="ADAL" clId="{8F4CF7B5-9582-4F31-8CEB-A82F57456F79}" dt="2024-03-01T15:53:51.099" v="1"/>
          <ac:spMkLst>
            <pc:docMk/>
            <pc:sldMk cId="0" sldId="311"/>
            <ac:spMk id="692" creationId="{00000000-0000-0000-0000-000000000000}"/>
          </ac:spMkLst>
        </pc:spChg>
      </pc:sldChg>
      <pc:sldChg chg="modSp">
        <pc:chgData name="K ANANTHARAMAN ." userId="657a97e1-2ce3-4dca-9a02-0407d9519339" providerId="ADAL" clId="{8F4CF7B5-9582-4F31-8CEB-A82F57456F79}" dt="2024-03-01T15:54:37.666" v="2"/>
        <pc:sldMkLst>
          <pc:docMk/>
          <pc:sldMk cId="0" sldId="312"/>
        </pc:sldMkLst>
        <pc:spChg chg="mod">
          <ac:chgData name="K ANANTHARAMAN ." userId="657a97e1-2ce3-4dca-9a02-0407d9519339" providerId="ADAL" clId="{8F4CF7B5-9582-4F31-8CEB-A82F57456F79}" dt="2024-03-01T15:54:37.666" v="2"/>
          <ac:spMkLst>
            <pc:docMk/>
            <pc:sldMk cId="0" sldId="312"/>
            <ac:spMk id="701" creationId="{00000000-0000-0000-0000-000000000000}"/>
          </ac:spMkLst>
        </pc:spChg>
        <pc:spChg chg="mod">
          <ac:chgData name="K ANANTHARAMAN ." userId="657a97e1-2ce3-4dca-9a02-0407d9519339" providerId="ADAL" clId="{8F4CF7B5-9582-4F31-8CEB-A82F57456F79}" dt="2024-03-01T15:53:51.099" v="1"/>
          <ac:spMkLst>
            <pc:docMk/>
            <pc:sldMk cId="0" sldId="312"/>
            <ac:spMk id="70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4" name="Shape 214"/>
          <p:cNvSpPr>
            <a:spLocks noGrp="1" noRot="1" noChangeAspect="1"/>
          </p:cNvSpPr>
          <p:nvPr>
            <p:ph type="sldImg"/>
          </p:nvPr>
        </p:nvSpPr>
        <p:spPr>
          <a:xfrm>
            <a:off x="1143000" y="685800"/>
            <a:ext cx="4572000" cy="3429000"/>
          </a:xfrm>
          <a:prstGeom prst="rect">
            <a:avLst/>
          </a:prstGeom>
        </p:spPr>
        <p:txBody>
          <a:bodyPr/>
          <a:lstStyle/>
          <a:p>
            <a:endParaRPr/>
          </a:p>
        </p:txBody>
      </p:sp>
      <p:sp>
        <p:nvSpPr>
          <p:cNvPr id="215" name="Shape 21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Calibri"/>
      </a:defRPr>
    </a:lvl1pPr>
    <a:lvl2pPr indent="228600" latinLnBrk="0">
      <a:spcBef>
        <a:spcPts val="400"/>
      </a:spcBef>
      <a:defRPr sz="1200">
        <a:latin typeface="+mj-lt"/>
        <a:ea typeface="+mj-ea"/>
        <a:cs typeface="+mj-cs"/>
        <a:sym typeface="Calibri"/>
      </a:defRPr>
    </a:lvl2pPr>
    <a:lvl3pPr indent="457200" latinLnBrk="0">
      <a:spcBef>
        <a:spcPts val="400"/>
      </a:spcBef>
      <a:defRPr sz="1200">
        <a:latin typeface="+mj-lt"/>
        <a:ea typeface="+mj-ea"/>
        <a:cs typeface="+mj-cs"/>
        <a:sym typeface="Calibri"/>
      </a:defRPr>
    </a:lvl3pPr>
    <a:lvl4pPr indent="685800" latinLnBrk="0">
      <a:spcBef>
        <a:spcPts val="400"/>
      </a:spcBef>
      <a:defRPr sz="1200">
        <a:latin typeface="+mj-lt"/>
        <a:ea typeface="+mj-ea"/>
        <a:cs typeface="+mj-cs"/>
        <a:sym typeface="Calibri"/>
      </a:defRPr>
    </a:lvl4pPr>
    <a:lvl5pPr indent="914400" latinLnBrk="0">
      <a:spcBef>
        <a:spcPts val="400"/>
      </a:spcBef>
      <a:defRPr sz="1200">
        <a:latin typeface="+mj-lt"/>
        <a:ea typeface="+mj-ea"/>
        <a:cs typeface="+mj-cs"/>
        <a:sym typeface="Calibri"/>
      </a:defRPr>
    </a:lvl5pPr>
    <a:lvl6pPr indent="1143000" latinLnBrk="0">
      <a:spcBef>
        <a:spcPts val="400"/>
      </a:spcBef>
      <a:defRPr sz="1200">
        <a:latin typeface="+mj-lt"/>
        <a:ea typeface="+mj-ea"/>
        <a:cs typeface="+mj-cs"/>
        <a:sym typeface="Calibri"/>
      </a:defRPr>
    </a:lvl6pPr>
    <a:lvl7pPr indent="1371600" latinLnBrk="0">
      <a:spcBef>
        <a:spcPts val="400"/>
      </a:spcBef>
      <a:defRPr sz="1200">
        <a:latin typeface="+mj-lt"/>
        <a:ea typeface="+mj-ea"/>
        <a:cs typeface="+mj-cs"/>
        <a:sym typeface="Calibri"/>
      </a:defRPr>
    </a:lvl7pPr>
    <a:lvl8pPr indent="1600200" latinLnBrk="0">
      <a:spcBef>
        <a:spcPts val="400"/>
      </a:spcBef>
      <a:defRPr sz="1200">
        <a:latin typeface="+mj-lt"/>
        <a:ea typeface="+mj-ea"/>
        <a:cs typeface="+mj-cs"/>
        <a:sym typeface="Calibri"/>
      </a:defRPr>
    </a:lvl8pPr>
    <a:lvl9pPr indent="1828800" latinLnBrk="0">
      <a:spcBef>
        <a:spcPts val="400"/>
      </a:spcBef>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Title Text"/>
          <p:cNvSpPr txBox="1">
            <a:spLocks noGrp="1"/>
          </p:cNvSpPr>
          <p:nvPr>
            <p:ph type="title"/>
          </p:nvPr>
        </p:nvSpPr>
        <p:spPr>
          <a:prstGeom prst="rect">
            <a:avLst/>
          </a:prstGeom>
        </p:spPr>
        <p:txBody>
          <a:bodyPr/>
          <a:lstStyle/>
          <a:p>
            <a:r>
              <a:t>Title Text</a:t>
            </a:r>
          </a:p>
        </p:txBody>
      </p:sp>
      <p:sp>
        <p:nvSpPr>
          <p:cNvPr id="1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65" name="Group"/>
          <p:cNvGrpSpPr/>
          <p:nvPr/>
        </p:nvGrpSpPr>
        <p:grpSpPr>
          <a:xfrm>
            <a:off x="-2" y="1295398"/>
            <a:ext cx="7010402" cy="46042"/>
            <a:chOff x="0" y="-1"/>
            <a:chExt cx="7010401" cy="46041"/>
          </a:xfrm>
        </p:grpSpPr>
        <p:sp>
          <p:nvSpPr>
            <p:cNvPr id="162"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63"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64"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grpSp>
        <p:nvGrpSpPr>
          <p:cNvPr id="169" name="Group"/>
          <p:cNvGrpSpPr/>
          <p:nvPr/>
        </p:nvGrpSpPr>
        <p:grpSpPr>
          <a:xfrm>
            <a:off x="2133598" y="6553198"/>
            <a:ext cx="7010402" cy="46042"/>
            <a:chOff x="0" y="-1"/>
            <a:chExt cx="7010401" cy="46041"/>
          </a:xfrm>
        </p:grpSpPr>
        <p:sp>
          <p:nvSpPr>
            <p:cNvPr id="166"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67"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68"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pic>
        <p:nvPicPr>
          <p:cNvPr id="170" name="Picture 7.png" descr="Picture 7.png"/>
          <p:cNvPicPr>
            <a:picLocks noChangeAspect="1"/>
          </p:cNvPicPr>
          <p:nvPr/>
        </p:nvPicPr>
        <p:blipFill>
          <a:blip r:embed="rId2"/>
          <a:srcRect l="1922" b="5336"/>
          <a:stretch>
            <a:fillRect/>
          </a:stretch>
        </p:blipFill>
        <p:spPr>
          <a:xfrm>
            <a:off x="6629399" y="-1"/>
            <a:ext cx="2193927" cy="692152"/>
          </a:xfrm>
          <a:prstGeom prst="rect">
            <a:avLst/>
          </a:prstGeom>
          <a:ln w="12700">
            <a:miter lim="400000"/>
          </a:ln>
        </p:spPr>
      </p:pic>
      <p:sp>
        <p:nvSpPr>
          <p:cNvPr id="171" name="BITS Pilani, Pilani Campus"/>
          <p:cNvSpPr txBox="1"/>
          <p:nvPr/>
        </p:nvSpPr>
        <p:spPr>
          <a:xfrm>
            <a:off x="3322319" y="6596062"/>
            <a:ext cx="5775962" cy="2257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r">
              <a:defRPr sz="1100" b="1">
                <a:solidFill>
                  <a:srgbClr val="101141"/>
                </a:solidFill>
              </a:defRPr>
            </a:pPr>
            <a:r>
              <a:t>BITS </a:t>
            </a:r>
            <a:r>
              <a:rPr b="0"/>
              <a:t>Pilani, Pilani Campus</a:t>
            </a:r>
          </a:p>
        </p:txBody>
      </p:sp>
      <p:sp>
        <p:nvSpPr>
          <p:cNvPr id="172" name="Title Text"/>
          <p:cNvSpPr txBox="1">
            <a:spLocks noGrp="1"/>
          </p:cNvSpPr>
          <p:nvPr>
            <p:ph type="title"/>
          </p:nvPr>
        </p:nvSpPr>
        <p:spPr>
          <a:prstGeom prst="rect">
            <a:avLst/>
          </a:prstGeom>
        </p:spPr>
        <p:txBody>
          <a:bodyPr/>
          <a:lstStyle/>
          <a:p>
            <a:r>
              <a:t>Title Text</a:t>
            </a:r>
          </a:p>
        </p:txBody>
      </p:sp>
      <p:sp>
        <p:nvSpPr>
          <p:cNvPr id="17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84" name="Group"/>
          <p:cNvGrpSpPr/>
          <p:nvPr/>
        </p:nvGrpSpPr>
        <p:grpSpPr>
          <a:xfrm>
            <a:off x="-2" y="1295398"/>
            <a:ext cx="7010402" cy="46042"/>
            <a:chOff x="0" y="-1"/>
            <a:chExt cx="7010401" cy="46041"/>
          </a:xfrm>
        </p:grpSpPr>
        <p:sp>
          <p:nvSpPr>
            <p:cNvPr id="181"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82"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83"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grpSp>
        <p:nvGrpSpPr>
          <p:cNvPr id="188" name="Group"/>
          <p:cNvGrpSpPr/>
          <p:nvPr/>
        </p:nvGrpSpPr>
        <p:grpSpPr>
          <a:xfrm>
            <a:off x="2133598" y="6553198"/>
            <a:ext cx="7010402" cy="46042"/>
            <a:chOff x="0" y="-1"/>
            <a:chExt cx="7010401" cy="46041"/>
          </a:xfrm>
        </p:grpSpPr>
        <p:sp>
          <p:nvSpPr>
            <p:cNvPr id="185"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86"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87"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pic>
        <p:nvPicPr>
          <p:cNvPr id="189" name="Picture 7.png" descr="Picture 7.png"/>
          <p:cNvPicPr>
            <a:picLocks noChangeAspect="1"/>
          </p:cNvPicPr>
          <p:nvPr/>
        </p:nvPicPr>
        <p:blipFill>
          <a:blip r:embed="rId2"/>
          <a:srcRect l="1922" b="5336"/>
          <a:stretch>
            <a:fillRect/>
          </a:stretch>
        </p:blipFill>
        <p:spPr>
          <a:xfrm>
            <a:off x="6629399" y="-1"/>
            <a:ext cx="2193927" cy="692152"/>
          </a:xfrm>
          <a:prstGeom prst="rect">
            <a:avLst/>
          </a:prstGeom>
          <a:ln w="12700">
            <a:miter lim="400000"/>
          </a:ln>
        </p:spPr>
      </p:pic>
      <p:sp>
        <p:nvSpPr>
          <p:cNvPr id="190" name="BITS Pilani, Pilani Campus"/>
          <p:cNvSpPr txBox="1"/>
          <p:nvPr/>
        </p:nvSpPr>
        <p:spPr>
          <a:xfrm>
            <a:off x="3322319" y="6596062"/>
            <a:ext cx="5775962" cy="2257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r">
              <a:defRPr sz="1100" b="1">
                <a:solidFill>
                  <a:srgbClr val="101141"/>
                </a:solidFill>
              </a:defRPr>
            </a:pPr>
            <a:r>
              <a:t>BITS </a:t>
            </a:r>
            <a:r>
              <a:rPr b="0"/>
              <a:t>Pilani, Pilani Campus</a:t>
            </a:r>
          </a:p>
        </p:txBody>
      </p:sp>
      <p:sp>
        <p:nvSpPr>
          <p:cNvPr id="191" name="Title Text"/>
          <p:cNvSpPr txBox="1">
            <a:spLocks noGrp="1"/>
          </p:cNvSpPr>
          <p:nvPr>
            <p:ph type="title"/>
          </p:nvPr>
        </p:nvSpPr>
        <p:spPr>
          <a:prstGeom prst="rect">
            <a:avLst/>
          </a:prstGeom>
        </p:spPr>
        <p:txBody>
          <a:bodyPr/>
          <a:lstStyle/>
          <a:p>
            <a:r>
              <a:t>Title Text</a:t>
            </a:r>
          </a:p>
        </p:txBody>
      </p:sp>
      <p:sp>
        <p:nvSpPr>
          <p:cNvPr id="19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203" name="Group"/>
          <p:cNvGrpSpPr/>
          <p:nvPr/>
        </p:nvGrpSpPr>
        <p:grpSpPr>
          <a:xfrm>
            <a:off x="7573960" y="-1"/>
            <a:ext cx="46042" cy="5181603"/>
            <a:chOff x="-1" y="0"/>
            <a:chExt cx="46041" cy="5181601"/>
          </a:xfrm>
        </p:grpSpPr>
        <p:sp>
          <p:nvSpPr>
            <p:cNvPr id="200" name="Rectangle"/>
            <p:cNvSpPr/>
            <p:nvPr/>
          </p:nvSpPr>
          <p:spPr>
            <a:xfrm rot="5400000">
              <a:off x="-837406" y="2583655"/>
              <a:ext cx="1720851"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201" name="Rectangle"/>
            <p:cNvSpPr/>
            <p:nvPr/>
          </p:nvSpPr>
          <p:spPr>
            <a:xfrm rot="5400000">
              <a:off x="-850106" y="850105"/>
              <a:ext cx="1746251" cy="46041"/>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202" name="Rectangle"/>
            <p:cNvSpPr/>
            <p:nvPr/>
          </p:nvSpPr>
          <p:spPr>
            <a:xfrm rot="5400000">
              <a:off x="-837406" y="4298155"/>
              <a:ext cx="1720851" cy="46041"/>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pic>
        <p:nvPicPr>
          <p:cNvPr id="204" name="Picture 7.png" descr="Picture 7.png"/>
          <p:cNvPicPr>
            <a:picLocks noChangeAspect="1"/>
          </p:cNvPicPr>
          <p:nvPr/>
        </p:nvPicPr>
        <p:blipFill>
          <a:blip r:embed="rId2"/>
          <a:srcRect l="5335" t="1922"/>
          <a:stretch>
            <a:fillRect/>
          </a:stretch>
        </p:blipFill>
        <p:spPr>
          <a:xfrm>
            <a:off x="-7938" y="380999"/>
            <a:ext cx="692151" cy="2193926"/>
          </a:xfrm>
          <a:prstGeom prst="rect">
            <a:avLst/>
          </a:prstGeom>
          <a:ln w="12700">
            <a:miter lim="400000"/>
          </a:ln>
        </p:spPr>
      </p:pic>
      <p:sp>
        <p:nvSpPr>
          <p:cNvPr id="205" name="BITS Pilani, Pilani Campus"/>
          <p:cNvSpPr txBox="1"/>
          <p:nvPr/>
        </p:nvSpPr>
        <p:spPr>
          <a:xfrm rot="5400000">
            <a:off x="-2736937" y="3821344"/>
            <a:ext cx="5775962" cy="205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r">
              <a:defRPr sz="900" b="1">
                <a:solidFill>
                  <a:srgbClr val="101141"/>
                </a:solidFill>
              </a:defRPr>
            </a:pPr>
            <a:r>
              <a:t>BITS </a:t>
            </a:r>
            <a:r>
              <a:rPr b="0"/>
              <a:t>Pilani, Pilani Campus</a:t>
            </a:r>
          </a:p>
        </p:txBody>
      </p:sp>
      <p:sp>
        <p:nvSpPr>
          <p:cNvPr id="206" name="Title Text"/>
          <p:cNvSpPr txBox="1">
            <a:spLocks noGrp="1"/>
          </p:cNvSpPr>
          <p:nvPr>
            <p:ph type="title"/>
          </p:nvPr>
        </p:nvSpPr>
        <p:spPr>
          <a:prstGeom prst="rect">
            <a:avLst/>
          </a:prstGeom>
        </p:spPr>
        <p:txBody>
          <a:bodyPr/>
          <a:lstStyle/>
          <a:p>
            <a:r>
              <a:t>Title Text</a:t>
            </a:r>
          </a:p>
        </p:txBody>
      </p:sp>
      <p:sp>
        <p:nvSpPr>
          <p:cNvPr id="20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0" name="Rectangle"/>
          <p:cNvSpPr/>
          <p:nvPr/>
        </p:nvSpPr>
        <p:spPr>
          <a:xfrm>
            <a:off x="0" y="3352800"/>
            <a:ext cx="8686800" cy="2743200"/>
          </a:xfrm>
          <a:prstGeom prst="rect">
            <a:avLst/>
          </a:prstGeom>
          <a:solidFill>
            <a:srgbClr val="101141"/>
          </a:solidFill>
          <a:ln w="12700">
            <a:miter lim="400000"/>
          </a:ln>
        </p:spPr>
        <p:txBody>
          <a:bodyPr lIns="45718" tIns="45718" rIns="45718" bIns="45718" anchor="ctr"/>
          <a:lstStyle/>
          <a:p>
            <a:pPr>
              <a:defRPr>
                <a:solidFill>
                  <a:srgbClr val="FFFFFF"/>
                </a:solidFill>
              </a:defRPr>
            </a:pPr>
            <a:endParaRPr/>
          </a:p>
        </p:txBody>
      </p:sp>
      <p:sp>
        <p:nvSpPr>
          <p:cNvPr id="21" name="Rectangle"/>
          <p:cNvSpPr/>
          <p:nvPr/>
        </p:nvSpPr>
        <p:spPr>
          <a:xfrm>
            <a:off x="2895600" y="6096000"/>
            <a:ext cx="2895600" cy="76200"/>
          </a:xfrm>
          <a:prstGeom prst="rect">
            <a:avLst/>
          </a:prstGeom>
          <a:solidFill>
            <a:srgbClr val="76C2E5"/>
          </a:solidFill>
          <a:ln w="12700">
            <a:miter lim="400000"/>
          </a:ln>
        </p:spPr>
        <p:txBody>
          <a:bodyPr lIns="45718" tIns="45718" rIns="45718" bIns="45718" anchor="ctr"/>
          <a:lstStyle/>
          <a:p>
            <a:pPr algn="ctr">
              <a:defRPr>
                <a:solidFill>
                  <a:srgbClr val="FFFFFF"/>
                </a:solidFill>
              </a:defRPr>
            </a:pPr>
            <a:endParaRPr/>
          </a:p>
        </p:txBody>
      </p:sp>
      <p:sp>
        <p:nvSpPr>
          <p:cNvPr id="22" name="Rectangle"/>
          <p:cNvSpPr/>
          <p:nvPr/>
        </p:nvSpPr>
        <p:spPr>
          <a:xfrm>
            <a:off x="0" y="6096000"/>
            <a:ext cx="2895600" cy="76200"/>
          </a:xfrm>
          <a:prstGeom prst="rect">
            <a:avLst/>
          </a:prstGeom>
          <a:solidFill>
            <a:srgbClr val="FCB017"/>
          </a:solidFill>
          <a:ln w="12700">
            <a:miter lim="400000"/>
          </a:ln>
        </p:spPr>
        <p:txBody>
          <a:bodyPr lIns="45718" tIns="45718" rIns="45718" bIns="45718" anchor="ctr"/>
          <a:lstStyle/>
          <a:p>
            <a:pPr algn="ctr">
              <a:defRPr>
                <a:solidFill>
                  <a:srgbClr val="FFFFFF"/>
                </a:solidFill>
              </a:defRPr>
            </a:pPr>
            <a:endParaRPr/>
          </a:p>
        </p:txBody>
      </p:sp>
      <p:sp>
        <p:nvSpPr>
          <p:cNvPr id="23" name="Rectangle"/>
          <p:cNvSpPr/>
          <p:nvPr/>
        </p:nvSpPr>
        <p:spPr>
          <a:xfrm>
            <a:off x="5791200" y="6096000"/>
            <a:ext cx="2895600" cy="76200"/>
          </a:xfrm>
          <a:prstGeom prst="rect">
            <a:avLst/>
          </a:prstGeom>
          <a:solidFill>
            <a:srgbClr val="FF0000"/>
          </a:solidFill>
          <a:ln w="12700">
            <a:miter lim="400000"/>
          </a:ln>
        </p:spPr>
        <p:txBody>
          <a:bodyPr lIns="45718" tIns="45718" rIns="45718" bIns="45718" anchor="ctr"/>
          <a:lstStyle/>
          <a:p>
            <a:pPr algn="ctr">
              <a:defRPr>
                <a:solidFill>
                  <a:srgbClr val="FFFFFF"/>
                </a:solidFill>
              </a:defRPr>
            </a:pPr>
            <a:endParaRPr/>
          </a:p>
        </p:txBody>
      </p:sp>
      <p:pic>
        <p:nvPicPr>
          <p:cNvPr id="24" name="BITS_university_logo_whitevert.png" descr="BITS_university_logo_whitevert.png"/>
          <p:cNvPicPr>
            <a:picLocks noChangeAspect="1"/>
          </p:cNvPicPr>
          <p:nvPr/>
        </p:nvPicPr>
        <p:blipFill>
          <a:blip r:embed="rId3"/>
          <a:srcRect t="1" b="28591"/>
          <a:stretch>
            <a:fillRect/>
          </a:stretch>
        </p:blipFill>
        <p:spPr>
          <a:xfrm>
            <a:off x="76200" y="3352800"/>
            <a:ext cx="2057400" cy="1979614"/>
          </a:xfrm>
          <a:prstGeom prst="rect">
            <a:avLst/>
          </a:prstGeom>
          <a:ln w="12700">
            <a:miter lim="400000"/>
          </a:ln>
        </p:spPr>
      </p:pic>
      <p:sp>
        <p:nvSpPr>
          <p:cNvPr id="25" name="BITS Pilani"/>
          <p:cNvSpPr txBox="1"/>
          <p:nvPr/>
        </p:nvSpPr>
        <p:spPr>
          <a:xfrm>
            <a:off x="-30481" y="5257800"/>
            <a:ext cx="2118362" cy="4546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ctr">
              <a:defRPr sz="2900" b="1">
                <a:solidFill>
                  <a:srgbClr val="FFFFFF"/>
                </a:solidFill>
              </a:defRPr>
            </a:pPr>
            <a:r>
              <a:t>BITS</a:t>
            </a:r>
            <a:r>
              <a:rPr b="0"/>
              <a:t> Pilani</a:t>
            </a:r>
          </a:p>
        </p:txBody>
      </p:sp>
      <p:sp>
        <p:nvSpPr>
          <p:cNvPr id="26" name="Pilani Campus"/>
          <p:cNvSpPr txBox="1"/>
          <p:nvPr/>
        </p:nvSpPr>
        <p:spPr>
          <a:xfrm>
            <a:off x="198120" y="5667375"/>
            <a:ext cx="1813562" cy="248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200">
                <a:solidFill>
                  <a:srgbClr val="FFFFFF"/>
                </a:solidFill>
              </a:defRPr>
            </a:lvl1pPr>
          </a:lstStyle>
          <a:p>
            <a:r>
              <a:t>Pilani Campus</a:t>
            </a:r>
          </a:p>
        </p:txBody>
      </p:sp>
      <p:sp>
        <p:nvSpPr>
          <p:cNvPr id="27" name="Title Text"/>
          <p:cNvSpPr txBox="1">
            <a:spLocks noGrp="1"/>
          </p:cNvSpPr>
          <p:nvPr>
            <p:ph type="title"/>
          </p:nvPr>
        </p:nvSpPr>
        <p:spPr>
          <a:prstGeom prst="rect">
            <a:avLst/>
          </a:prstGeom>
        </p:spPr>
        <p:txBody>
          <a:bodyPr/>
          <a:lstStyle/>
          <a:p>
            <a:r>
              <a:t>Title Text</a:t>
            </a:r>
          </a:p>
        </p:txBody>
      </p:sp>
      <p:sp>
        <p:nvSpPr>
          <p:cNvPr id="2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efaul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6" name="Rectangle"/>
          <p:cNvSpPr/>
          <p:nvPr/>
        </p:nvSpPr>
        <p:spPr>
          <a:xfrm>
            <a:off x="0" y="3352800"/>
            <a:ext cx="8686800" cy="2743200"/>
          </a:xfrm>
          <a:prstGeom prst="rect">
            <a:avLst/>
          </a:prstGeom>
          <a:solidFill>
            <a:srgbClr val="101141"/>
          </a:solidFill>
          <a:ln w="12700">
            <a:miter lim="400000"/>
          </a:ln>
        </p:spPr>
        <p:txBody>
          <a:bodyPr lIns="45718" tIns="45718" rIns="45718" bIns="45718" anchor="ctr"/>
          <a:lstStyle/>
          <a:p>
            <a:pPr algn="ctr">
              <a:defRPr>
                <a:solidFill>
                  <a:srgbClr val="FFFFFF"/>
                </a:solidFill>
              </a:defRPr>
            </a:pPr>
            <a:endParaRPr/>
          </a:p>
        </p:txBody>
      </p:sp>
      <p:sp>
        <p:nvSpPr>
          <p:cNvPr id="37" name="Rectangle"/>
          <p:cNvSpPr/>
          <p:nvPr/>
        </p:nvSpPr>
        <p:spPr>
          <a:xfrm>
            <a:off x="2895600" y="6096000"/>
            <a:ext cx="2895600" cy="76200"/>
          </a:xfrm>
          <a:prstGeom prst="rect">
            <a:avLst/>
          </a:prstGeom>
          <a:solidFill>
            <a:srgbClr val="76C2E5"/>
          </a:solidFill>
          <a:ln w="12700">
            <a:miter lim="400000"/>
          </a:ln>
        </p:spPr>
        <p:txBody>
          <a:bodyPr lIns="45718" tIns="45718" rIns="45718" bIns="45718" anchor="ctr"/>
          <a:lstStyle/>
          <a:p>
            <a:pPr algn="ctr">
              <a:defRPr>
                <a:solidFill>
                  <a:srgbClr val="FFFFFF"/>
                </a:solidFill>
              </a:defRPr>
            </a:pPr>
            <a:endParaRPr/>
          </a:p>
        </p:txBody>
      </p:sp>
      <p:sp>
        <p:nvSpPr>
          <p:cNvPr id="38" name="Rectangle"/>
          <p:cNvSpPr/>
          <p:nvPr/>
        </p:nvSpPr>
        <p:spPr>
          <a:xfrm>
            <a:off x="0" y="6096000"/>
            <a:ext cx="2895600" cy="76200"/>
          </a:xfrm>
          <a:prstGeom prst="rect">
            <a:avLst/>
          </a:prstGeom>
          <a:solidFill>
            <a:srgbClr val="FCB017"/>
          </a:solidFill>
          <a:ln w="12700">
            <a:miter lim="400000"/>
          </a:ln>
        </p:spPr>
        <p:txBody>
          <a:bodyPr lIns="45718" tIns="45718" rIns="45718" bIns="45718" anchor="ctr"/>
          <a:lstStyle/>
          <a:p>
            <a:pPr algn="ctr">
              <a:defRPr>
                <a:solidFill>
                  <a:srgbClr val="FFFFFF"/>
                </a:solidFill>
              </a:defRPr>
            </a:pPr>
            <a:endParaRPr/>
          </a:p>
        </p:txBody>
      </p:sp>
      <p:sp>
        <p:nvSpPr>
          <p:cNvPr id="39" name="Rectangle"/>
          <p:cNvSpPr/>
          <p:nvPr/>
        </p:nvSpPr>
        <p:spPr>
          <a:xfrm>
            <a:off x="5791200" y="6096000"/>
            <a:ext cx="2895600" cy="76200"/>
          </a:xfrm>
          <a:prstGeom prst="rect">
            <a:avLst/>
          </a:prstGeom>
          <a:solidFill>
            <a:srgbClr val="FF0000"/>
          </a:solidFill>
          <a:ln w="12700">
            <a:miter lim="400000"/>
          </a:ln>
        </p:spPr>
        <p:txBody>
          <a:bodyPr lIns="45718" tIns="45718" rIns="45718" bIns="45718" anchor="ctr"/>
          <a:lstStyle/>
          <a:p>
            <a:pPr algn="ctr">
              <a:defRPr>
                <a:solidFill>
                  <a:srgbClr val="FFFFFF"/>
                </a:solidFill>
              </a:defRPr>
            </a:pPr>
            <a:endParaRPr/>
          </a:p>
        </p:txBody>
      </p:sp>
      <p:pic>
        <p:nvPicPr>
          <p:cNvPr id="40" name="BITS_university_logo_whitevert.png" descr="BITS_university_logo_whitevert.png"/>
          <p:cNvPicPr>
            <a:picLocks noChangeAspect="1"/>
          </p:cNvPicPr>
          <p:nvPr/>
        </p:nvPicPr>
        <p:blipFill>
          <a:blip r:embed="rId3"/>
          <a:srcRect t="1" b="28591"/>
          <a:stretch>
            <a:fillRect/>
          </a:stretch>
        </p:blipFill>
        <p:spPr>
          <a:xfrm>
            <a:off x="76200" y="3352800"/>
            <a:ext cx="2057400" cy="1979614"/>
          </a:xfrm>
          <a:prstGeom prst="rect">
            <a:avLst/>
          </a:prstGeom>
          <a:ln w="12700">
            <a:miter lim="400000"/>
          </a:ln>
        </p:spPr>
      </p:pic>
      <p:sp>
        <p:nvSpPr>
          <p:cNvPr id="41" name="BITS Pilani"/>
          <p:cNvSpPr txBox="1"/>
          <p:nvPr/>
        </p:nvSpPr>
        <p:spPr>
          <a:xfrm>
            <a:off x="-30481" y="5257800"/>
            <a:ext cx="2118362" cy="4546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ctr">
              <a:defRPr sz="2900" b="1">
                <a:solidFill>
                  <a:srgbClr val="FFFFFF"/>
                </a:solidFill>
              </a:defRPr>
            </a:pPr>
            <a:r>
              <a:t>BITS</a:t>
            </a:r>
            <a:r>
              <a:rPr b="0"/>
              <a:t> Pilani</a:t>
            </a:r>
          </a:p>
        </p:txBody>
      </p:sp>
      <p:sp>
        <p:nvSpPr>
          <p:cNvPr id="42" name="Pilani Campus"/>
          <p:cNvSpPr txBox="1"/>
          <p:nvPr/>
        </p:nvSpPr>
        <p:spPr>
          <a:xfrm>
            <a:off x="198120" y="5667375"/>
            <a:ext cx="1813562" cy="248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200">
                <a:solidFill>
                  <a:srgbClr val="FFFFFF"/>
                </a:solidFill>
              </a:defRPr>
            </a:lvl1pPr>
          </a:lstStyle>
          <a:p>
            <a:r>
              <a:t>Pilani Campus</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pic>
        <p:nvPicPr>
          <p:cNvPr id="50" name="\\Server\D\jyoti\FI023_BITS_v1\styleguide img\IMG_5627_b.jpg" descr="\\Server\D\jyoti\FI023_BITS_v1\styleguide img\IMG_5627_b.jpg"/>
          <p:cNvPicPr>
            <a:picLocks noChangeAspect="1"/>
          </p:cNvPicPr>
          <p:nvPr/>
        </p:nvPicPr>
        <p:blipFill>
          <a:blip r:embed="rId2"/>
          <a:stretch>
            <a:fillRect/>
          </a:stretch>
        </p:blipFill>
        <p:spPr>
          <a:xfrm>
            <a:off x="0" y="0"/>
            <a:ext cx="9144000" cy="6858000"/>
          </a:xfrm>
          <a:prstGeom prst="rect">
            <a:avLst/>
          </a:prstGeom>
          <a:ln w="12700">
            <a:miter lim="400000"/>
          </a:ln>
        </p:spPr>
      </p:pic>
      <p:sp>
        <p:nvSpPr>
          <p:cNvPr id="51" name="Rectangle"/>
          <p:cNvSpPr/>
          <p:nvPr/>
        </p:nvSpPr>
        <p:spPr>
          <a:xfrm>
            <a:off x="-2" y="4281487"/>
            <a:ext cx="9144004" cy="2576514"/>
          </a:xfrm>
          <a:prstGeom prst="rect">
            <a:avLst/>
          </a:prstGeom>
          <a:solidFill>
            <a:srgbClr val="FFFFFF"/>
          </a:solidFill>
          <a:ln>
            <a:solidFill>
              <a:srgbClr val="4A7EBB"/>
            </a:solidFill>
          </a:ln>
          <a:effectLst>
            <a:outerShdw blurRad="38100" dist="23000" dir="5400000" rotWithShape="0">
              <a:srgbClr val="000000">
                <a:alpha val="34999"/>
              </a:srgbClr>
            </a:outerShdw>
          </a:effectLst>
        </p:spPr>
        <p:txBody>
          <a:bodyPr lIns="45718" tIns="45718" rIns="45718" bIns="45718" anchor="ctr"/>
          <a:lstStyle/>
          <a:p>
            <a:pPr algn="ctr">
              <a:defRPr>
                <a:solidFill>
                  <a:srgbClr val="FFFFFF"/>
                </a:solidFill>
              </a:defRPr>
            </a:pPr>
            <a:endParaRPr/>
          </a:p>
        </p:txBody>
      </p:sp>
      <p:pic>
        <p:nvPicPr>
          <p:cNvPr id="52" name="Picture 7.png" descr="Picture 7.png"/>
          <p:cNvPicPr>
            <a:picLocks noChangeAspect="1"/>
          </p:cNvPicPr>
          <p:nvPr/>
        </p:nvPicPr>
        <p:blipFill>
          <a:blip r:embed="rId3"/>
          <a:srcRect l="1922" b="5336"/>
          <a:stretch>
            <a:fillRect/>
          </a:stretch>
        </p:blipFill>
        <p:spPr>
          <a:xfrm>
            <a:off x="6629399" y="-1"/>
            <a:ext cx="2193927" cy="692152"/>
          </a:xfrm>
          <a:prstGeom prst="rect">
            <a:avLst/>
          </a:prstGeom>
          <a:ln w="12700">
            <a:miter lim="400000"/>
          </a:ln>
        </p:spPr>
      </p:pic>
      <p:sp>
        <p:nvSpPr>
          <p:cNvPr id="53" name="Rectangle"/>
          <p:cNvSpPr/>
          <p:nvPr/>
        </p:nvSpPr>
        <p:spPr>
          <a:xfrm>
            <a:off x="2882900" y="6775450"/>
            <a:ext cx="2895600" cy="76200"/>
          </a:xfrm>
          <a:prstGeom prst="rect">
            <a:avLst/>
          </a:prstGeom>
          <a:solidFill>
            <a:srgbClr val="76C2E5"/>
          </a:solidFill>
          <a:ln w="12700">
            <a:miter lim="400000"/>
          </a:ln>
        </p:spPr>
        <p:txBody>
          <a:bodyPr lIns="45718" tIns="45718" rIns="45718" bIns="45718" anchor="ctr"/>
          <a:lstStyle/>
          <a:p>
            <a:pPr algn="ctr">
              <a:defRPr>
                <a:solidFill>
                  <a:srgbClr val="FFFFFF"/>
                </a:solidFill>
              </a:defRPr>
            </a:pPr>
            <a:endParaRPr/>
          </a:p>
        </p:txBody>
      </p:sp>
      <p:sp>
        <p:nvSpPr>
          <p:cNvPr id="54" name="Rectangle"/>
          <p:cNvSpPr/>
          <p:nvPr/>
        </p:nvSpPr>
        <p:spPr>
          <a:xfrm>
            <a:off x="-12700" y="6775450"/>
            <a:ext cx="2895600" cy="76200"/>
          </a:xfrm>
          <a:prstGeom prst="rect">
            <a:avLst/>
          </a:prstGeom>
          <a:solidFill>
            <a:srgbClr val="FCB017"/>
          </a:solidFill>
          <a:ln w="12700">
            <a:miter lim="400000"/>
          </a:ln>
        </p:spPr>
        <p:txBody>
          <a:bodyPr lIns="45718" tIns="45718" rIns="45718" bIns="45718" anchor="ctr"/>
          <a:lstStyle/>
          <a:p>
            <a:pPr algn="ctr">
              <a:defRPr>
                <a:solidFill>
                  <a:srgbClr val="FFFFFF"/>
                </a:solidFill>
              </a:defRPr>
            </a:pPr>
            <a:endParaRPr/>
          </a:p>
        </p:txBody>
      </p:sp>
      <p:sp>
        <p:nvSpPr>
          <p:cNvPr id="55" name="Rectangle"/>
          <p:cNvSpPr/>
          <p:nvPr/>
        </p:nvSpPr>
        <p:spPr>
          <a:xfrm>
            <a:off x="5778500" y="6775450"/>
            <a:ext cx="2895600" cy="76200"/>
          </a:xfrm>
          <a:prstGeom prst="rect">
            <a:avLst/>
          </a:prstGeom>
          <a:solidFill>
            <a:srgbClr val="FF0000"/>
          </a:solidFill>
          <a:ln w="12700">
            <a:miter lim="400000"/>
          </a:ln>
        </p:spPr>
        <p:txBody>
          <a:bodyPr lIns="45718" tIns="45718" rIns="45718" bIns="45718" anchor="ctr"/>
          <a:lstStyle/>
          <a:p>
            <a:pPr algn="ctr">
              <a:defRPr>
                <a:solidFill>
                  <a:srgbClr val="FFFFFF"/>
                </a:solidFill>
              </a:defRPr>
            </a:pPr>
            <a:endParaRPr/>
          </a:p>
        </p:txBody>
      </p:sp>
      <p:sp>
        <p:nvSpPr>
          <p:cNvPr id="56" name="BITS Pilani"/>
          <p:cNvSpPr txBox="1"/>
          <p:nvPr/>
        </p:nvSpPr>
        <p:spPr>
          <a:xfrm>
            <a:off x="6903718" y="762000"/>
            <a:ext cx="2118362" cy="4546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ctr">
              <a:defRPr sz="2900" b="1">
                <a:solidFill>
                  <a:srgbClr val="FFFFFF"/>
                </a:solidFill>
              </a:defRPr>
            </a:pPr>
            <a:r>
              <a:t>BITS</a:t>
            </a:r>
            <a:r>
              <a:rPr b="0"/>
              <a:t> Pilani</a:t>
            </a:r>
          </a:p>
        </p:txBody>
      </p:sp>
      <p:sp>
        <p:nvSpPr>
          <p:cNvPr id="57" name="Pilani Campus"/>
          <p:cNvSpPr txBox="1"/>
          <p:nvPr/>
        </p:nvSpPr>
        <p:spPr>
          <a:xfrm>
            <a:off x="7132318" y="1171575"/>
            <a:ext cx="1813562" cy="248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200">
                <a:solidFill>
                  <a:srgbClr val="FFFFFF"/>
                </a:solidFill>
              </a:defRPr>
            </a:lvl1pPr>
          </a:lstStyle>
          <a:p>
            <a:r>
              <a:t>Pilani Campus</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65" name="BITS Pilani, Pilani Campus"/>
          <p:cNvSpPr txBox="1"/>
          <p:nvPr/>
        </p:nvSpPr>
        <p:spPr>
          <a:xfrm>
            <a:off x="3322319" y="6596062"/>
            <a:ext cx="5775962" cy="2257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r">
              <a:defRPr sz="1100" b="1">
                <a:solidFill>
                  <a:srgbClr val="101141"/>
                </a:solidFill>
              </a:defRPr>
            </a:pPr>
            <a:r>
              <a:t>BITS </a:t>
            </a:r>
            <a:r>
              <a:rPr b="0"/>
              <a:t>Pilani, Pilani Campus</a:t>
            </a:r>
          </a:p>
        </p:txBody>
      </p:sp>
      <p:grpSp>
        <p:nvGrpSpPr>
          <p:cNvPr id="69" name="Group"/>
          <p:cNvGrpSpPr/>
          <p:nvPr/>
        </p:nvGrpSpPr>
        <p:grpSpPr>
          <a:xfrm>
            <a:off x="2084386" y="6550024"/>
            <a:ext cx="7059615" cy="49215"/>
            <a:chOff x="0" y="0"/>
            <a:chExt cx="7059613" cy="49214"/>
          </a:xfrm>
        </p:grpSpPr>
        <p:sp>
          <p:nvSpPr>
            <p:cNvPr id="66" name="Rectangle"/>
            <p:cNvSpPr/>
            <p:nvPr/>
          </p:nvSpPr>
          <p:spPr>
            <a:xfrm>
              <a:off x="2546349" y="-1"/>
              <a:ext cx="2328864" cy="49215"/>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67" name="Rectangle"/>
            <p:cNvSpPr/>
            <p:nvPr/>
          </p:nvSpPr>
          <p:spPr>
            <a:xfrm>
              <a:off x="4824412" y="0"/>
              <a:ext cx="2235202" cy="46038"/>
            </a:xfrm>
            <a:prstGeom prst="rect">
              <a:avLst/>
            </a:prstGeom>
            <a:solidFill>
              <a:srgbClr val="E31C24"/>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68" name="Rectangle"/>
            <p:cNvSpPr/>
            <p:nvPr/>
          </p:nvSpPr>
          <p:spPr>
            <a:xfrm>
              <a:off x="-1" y="-1"/>
              <a:ext cx="2581277" cy="49215"/>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pic>
        <p:nvPicPr>
          <p:cNvPr id="70" name="Picture 7.png" descr="Picture 7.png"/>
          <p:cNvPicPr>
            <a:picLocks noChangeAspect="1"/>
          </p:cNvPicPr>
          <p:nvPr/>
        </p:nvPicPr>
        <p:blipFill>
          <a:blip r:embed="rId2"/>
          <a:srcRect l="1922" b="5336"/>
          <a:stretch>
            <a:fillRect/>
          </a:stretch>
        </p:blipFill>
        <p:spPr>
          <a:xfrm>
            <a:off x="6629399" y="-1"/>
            <a:ext cx="2193927" cy="692152"/>
          </a:xfrm>
          <a:prstGeom prst="rect">
            <a:avLst/>
          </a:prstGeom>
          <a:ln w="12700">
            <a:miter lim="400000"/>
          </a:ln>
        </p:spPr>
      </p:pic>
      <p:grpSp>
        <p:nvGrpSpPr>
          <p:cNvPr id="74" name="Group"/>
          <p:cNvGrpSpPr/>
          <p:nvPr/>
        </p:nvGrpSpPr>
        <p:grpSpPr>
          <a:xfrm>
            <a:off x="2133598" y="6553198"/>
            <a:ext cx="7010402" cy="46042"/>
            <a:chOff x="0" y="-1"/>
            <a:chExt cx="7010401" cy="46041"/>
          </a:xfrm>
        </p:grpSpPr>
        <p:sp>
          <p:nvSpPr>
            <p:cNvPr id="71"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72"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73"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grpSp>
        <p:nvGrpSpPr>
          <p:cNvPr id="78" name="Group"/>
          <p:cNvGrpSpPr/>
          <p:nvPr/>
        </p:nvGrpSpPr>
        <p:grpSpPr>
          <a:xfrm>
            <a:off x="-2" y="1295398"/>
            <a:ext cx="7010402" cy="46042"/>
            <a:chOff x="0" y="-1"/>
            <a:chExt cx="7010401" cy="46041"/>
          </a:xfrm>
        </p:grpSpPr>
        <p:sp>
          <p:nvSpPr>
            <p:cNvPr id="75"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76"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77"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sp>
        <p:nvSpPr>
          <p:cNvPr id="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pic>
        <p:nvPicPr>
          <p:cNvPr id="86" name="Picture 7.png" descr="Picture 7.png"/>
          <p:cNvPicPr>
            <a:picLocks noChangeAspect="1"/>
          </p:cNvPicPr>
          <p:nvPr/>
        </p:nvPicPr>
        <p:blipFill>
          <a:blip r:embed="rId2"/>
          <a:srcRect l="1922" b="5336"/>
          <a:stretch>
            <a:fillRect/>
          </a:stretch>
        </p:blipFill>
        <p:spPr>
          <a:xfrm>
            <a:off x="6629399" y="-1"/>
            <a:ext cx="2193927" cy="692152"/>
          </a:xfrm>
          <a:prstGeom prst="rect">
            <a:avLst/>
          </a:prstGeom>
          <a:ln w="12700">
            <a:miter lim="400000"/>
          </a:ln>
        </p:spPr>
      </p:pic>
      <p:grpSp>
        <p:nvGrpSpPr>
          <p:cNvPr id="90" name="Group"/>
          <p:cNvGrpSpPr/>
          <p:nvPr/>
        </p:nvGrpSpPr>
        <p:grpSpPr>
          <a:xfrm>
            <a:off x="-2" y="1295398"/>
            <a:ext cx="7010402" cy="46042"/>
            <a:chOff x="0" y="-1"/>
            <a:chExt cx="7010401" cy="46041"/>
          </a:xfrm>
        </p:grpSpPr>
        <p:sp>
          <p:nvSpPr>
            <p:cNvPr id="87"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88"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89"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grpSp>
        <p:nvGrpSpPr>
          <p:cNvPr id="94" name="Group"/>
          <p:cNvGrpSpPr/>
          <p:nvPr/>
        </p:nvGrpSpPr>
        <p:grpSpPr>
          <a:xfrm>
            <a:off x="2133598" y="6553198"/>
            <a:ext cx="7010402" cy="46042"/>
            <a:chOff x="0" y="-1"/>
            <a:chExt cx="7010401" cy="46041"/>
          </a:xfrm>
        </p:grpSpPr>
        <p:sp>
          <p:nvSpPr>
            <p:cNvPr id="91"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92"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93"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sp>
        <p:nvSpPr>
          <p:cNvPr id="95" name="BITS Pilani, Pilani Campus"/>
          <p:cNvSpPr txBox="1"/>
          <p:nvPr/>
        </p:nvSpPr>
        <p:spPr>
          <a:xfrm>
            <a:off x="3322319" y="6596062"/>
            <a:ext cx="5775962" cy="2257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r">
              <a:defRPr sz="1100" b="1">
                <a:solidFill>
                  <a:srgbClr val="101141"/>
                </a:solidFill>
              </a:defRPr>
            </a:pPr>
            <a:r>
              <a:t>BITS </a:t>
            </a:r>
            <a:r>
              <a:rPr b="0"/>
              <a:t>Pilani, Pilani Campus</a:t>
            </a:r>
          </a:p>
        </p:txBody>
      </p:sp>
      <p:sp>
        <p:nvSpPr>
          <p:cNvPr id="96" name="Title Text"/>
          <p:cNvSpPr txBox="1">
            <a:spLocks noGrp="1"/>
          </p:cNvSpPr>
          <p:nvPr>
            <p:ph type="title"/>
          </p:nvPr>
        </p:nvSpPr>
        <p:spPr>
          <a:prstGeom prst="rect">
            <a:avLst/>
          </a:prstGeom>
        </p:spPr>
        <p:txBody>
          <a:bodyPr/>
          <a:lstStyle/>
          <a:p>
            <a:r>
              <a:t>Title Text</a:t>
            </a:r>
          </a:p>
        </p:txBody>
      </p:sp>
      <p:sp>
        <p:nvSpPr>
          <p:cNvPr id="9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08" name="Group"/>
          <p:cNvGrpSpPr/>
          <p:nvPr/>
        </p:nvGrpSpPr>
        <p:grpSpPr>
          <a:xfrm>
            <a:off x="-2" y="1295398"/>
            <a:ext cx="7010402" cy="46042"/>
            <a:chOff x="0" y="-1"/>
            <a:chExt cx="7010401" cy="46041"/>
          </a:xfrm>
        </p:grpSpPr>
        <p:sp>
          <p:nvSpPr>
            <p:cNvPr id="105"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06"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07"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grpSp>
        <p:nvGrpSpPr>
          <p:cNvPr id="112" name="Group"/>
          <p:cNvGrpSpPr/>
          <p:nvPr/>
        </p:nvGrpSpPr>
        <p:grpSpPr>
          <a:xfrm>
            <a:off x="2133598" y="6553198"/>
            <a:ext cx="7010402" cy="46042"/>
            <a:chOff x="0" y="-1"/>
            <a:chExt cx="7010401" cy="46041"/>
          </a:xfrm>
        </p:grpSpPr>
        <p:sp>
          <p:nvSpPr>
            <p:cNvPr id="109"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10"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11"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pic>
        <p:nvPicPr>
          <p:cNvPr id="113" name="Picture 7.png" descr="Picture 7.png"/>
          <p:cNvPicPr>
            <a:picLocks noChangeAspect="1"/>
          </p:cNvPicPr>
          <p:nvPr/>
        </p:nvPicPr>
        <p:blipFill>
          <a:blip r:embed="rId2"/>
          <a:srcRect l="1922" b="5336"/>
          <a:stretch>
            <a:fillRect/>
          </a:stretch>
        </p:blipFill>
        <p:spPr>
          <a:xfrm>
            <a:off x="6629399" y="-1"/>
            <a:ext cx="2193927" cy="692152"/>
          </a:xfrm>
          <a:prstGeom prst="rect">
            <a:avLst/>
          </a:prstGeom>
          <a:ln w="12700">
            <a:miter lim="400000"/>
          </a:ln>
        </p:spPr>
      </p:pic>
      <p:sp>
        <p:nvSpPr>
          <p:cNvPr id="114" name="BITS Pilani, Deemed to be University under Section 3 of UGC Act, 1956"/>
          <p:cNvSpPr txBox="1"/>
          <p:nvPr/>
        </p:nvSpPr>
        <p:spPr>
          <a:xfrm>
            <a:off x="3322319" y="6596062"/>
            <a:ext cx="5775962" cy="2257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r">
              <a:defRPr sz="1100" b="1">
                <a:solidFill>
                  <a:srgbClr val="101141"/>
                </a:solidFill>
              </a:defRPr>
            </a:pPr>
            <a:r>
              <a:t>BITS </a:t>
            </a:r>
            <a:r>
              <a:rPr b="0"/>
              <a:t>Pilani, Deemed to be University under Section 3 of UGC Act, 1956</a:t>
            </a:r>
          </a:p>
        </p:txBody>
      </p:sp>
      <p:sp>
        <p:nvSpPr>
          <p:cNvPr id="115" name="Title Text"/>
          <p:cNvSpPr txBox="1">
            <a:spLocks noGrp="1"/>
          </p:cNvSpPr>
          <p:nvPr>
            <p:ph type="title"/>
          </p:nvPr>
        </p:nvSpPr>
        <p:spPr>
          <a:prstGeom prst="rect">
            <a:avLst/>
          </a:prstGeom>
        </p:spPr>
        <p:txBody>
          <a:bodyPr/>
          <a:lstStyle/>
          <a:p>
            <a:r>
              <a:t>Title Text</a:t>
            </a:r>
          </a:p>
        </p:txBody>
      </p:sp>
      <p:sp>
        <p:nvSpPr>
          <p:cNvPr id="11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27" name="Group"/>
          <p:cNvGrpSpPr/>
          <p:nvPr/>
        </p:nvGrpSpPr>
        <p:grpSpPr>
          <a:xfrm>
            <a:off x="-2" y="1295398"/>
            <a:ext cx="7010402" cy="46042"/>
            <a:chOff x="0" y="-1"/>
            <a:chExt cx="7010401" cy="46041"/>
          </a:xfrm>
        </p:grpSpPr>
        <p:sp>
          <p:nvSpPr>
            <p:cNvPr id="124"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25"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26"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grpSp>
        <p:nvGrpSpPr>
          <p:cNvPr id="131" name="Group"/>
          <p:cNvGrpSpPr/>
          <p:nvPr/>
        </p:nvGrpSpPr>
        <p:grpSpPr>
          <a:xfrm>
            <a:off x="2133598" y="6553198"/>
            <a:ext cx="7010402" cy="46042"/>
            <a:chOff x="0" y="-1"/>
            <a:chExt cx="7010401" cy="46041"/>
          </a:xfrm>
        </p:grpSpPr>
        <p:sp>
          <p:nvSpPr>
            <p:cNvPr id="128"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29"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30"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pic>
        <p:nvPicPr>
          <p:cNvPr id="132" name="Picture 7.png" descr="Picture 7.png"/>
          <p:cNvPicPr>
            <a:picLocks noChangeAspect="1"/>
          </p:cNvPicPr>
          <p:nvPr/>
        </p:nvPicPr>
        <p:blipFill>
          <a:blip r:embed="rId2"/>
          <a:srcRect l="1922" b="5336"/>
          <a:stretch>
            <a:fillRect/>
          </a:stretch>
        </p:blipFill>
        <p:spPr>
          <a:xfrm>
            <a:off x="6629399" y="-1"/>
            <a:ext cx="2193927" cy="692152"/>
          </a:xfrm>
          <a:prstGeom prst="rect">
            <a:avLst/>
          </a:prstGeom>
          <a:ln w="12700">
            <a:miter lim="400000"/>
          </a:ln>
        </p:spPr>
      </p:pic>
      <p:sp>
        <p:nvSpPr>
          <p:cNvPr id="133" name="BITS Pilani, Deemed to be University under Section 3 of UGC Act, 1956"/>
          <p:cNvSpPr txBox="1"/>
          <p:nvPr/>
        </p:nvSpPr>
        <p:spPr>
          <a:xfrm>
            <a:off x="3322319" y="6596062"/>
            <a:ext cx="5775962" cy="2257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r">
              <a:defRPr sz="1100" b="1">
                <a:solidFill>
                  <a:srgbClr val="101141"/>
                </a:solidFill>
              </a:defRPr>
            </a:pPr>
            <a:r>
              <a:t>BITS </a:t>
            </a:r>
            <a:r>
              <a:rPr b="0"/>
              <a:t>Pilani, Deemed to be University under Section 3 of UGC Act, 1956</a:t>
            </a:r>
          </a:p>
        </p:txBody>
      </p:sp>
      <p:sp>
        <p:nvSpPr>
          <p:cNvPr id="134" name="Title Text"/>
          <p:cNvSpPr txBox="1">
            <a:spLocks noGrp="1"/>
          </p:cNvSpPr>
          <p:nvPr>
            <p:ph type="title"/>
          </p:nvPr>
        </p:nvSpPr>
        <p:spPr>
          <a:prstGeom prst="rect">
            <a:avLst/>
          </a:prstGeom>
        </p:spPr>
        <p:txBody>
          <a:bodyPr/>
          <a:lstStyle/>
          <a:p>
            <a:r>
              <a:t>Title Text</a:t>
            </a:r>
          </a:p>
        </p:txBody>
      </p:sp>
      <p:sp>
        <p:nvSpPr>
          <p:cNvPr id="13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46" name="Group"/>
          <p:cNvGrpSpPr/>
          <p:nvPr/>
        </p:nvGrpSpPr>
        <p:grpSpPr>
          <a:xfrm>
            <a:off x="-2" y="1295398"/>
            <a:ext cx="7010402" cy="46042"/>
            <a:chOff x="0" y="-1"/>
            <a:chExt cx="7010401" cy="46041"/>
          </a:xfrm>
        </p:grpSpPr>
        <p:sp>
          <p:nvSpPr>
            <p:cNvPr id="143"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44"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45"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grpSp>
        <p:nvGrpSpPr>
          <p:cNvPr id="150" name="Group"/>
          <p:cNvGrpSpPr/>
          <p:nvPr/>
        </p:nvGrpSpPr>
        <p:grpSpPr>
          <a:xfrm>
            <a:off x="2133598" y="6553198"/>
            <a:ext cx="7010402" cy="46042"/>
            <a:chOff x="0" y="-1"/>
            <a:chExt cx="7010401" cy="46041"/>
          </a:xfrm>
        </p:grpSpPr>
        <p:sp>
          <p:nvSpPr>
            <p:cNvPr id="147"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48"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49"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pic>
        <p:nvPicPr>
          <p:cNvPr id="151" name="Picture 7.png" descr="Picture 7.png"/>
          <p:cNvPicPr>
            <a:picLocks noChangeAspect="1"/>
          </p:cNvPicPr>
          <p:nvPr/>
        </p:nvPicPr>
        <p:blipFill>
          <a:blip r:embed="rId2"/>
          <a:srcRect l="1922" b="5336"/>
          <a:stretch>
            <a:fillRect/>
          </a:stretch>
        </p:blipFill>
        <p:spPr>
          <a:xfrm>
            <a:off x="6629399" y="-1"/>
            <a:ext cx="2193927" cy="692152"/>
          </a:xfrm>
          <a:prstGeom prst="rect">
            <a:avLst/>
          </a:prstGeom>
          <a:ln w="12700">
            <a:miter lim="400000"/>
          </a:ln>
        </p:spPr>
      </p:pic>
      <p:sp>
        <p:nvSpPr>
          <p:cNvPr id="152" name="BITS Pilani, Pilani Campus"/>
          <p:cNvSpPr txBox="1"/>
          <p:nvPr/>
        </p:nvSpPr>
        <p:spPr>
          <a:xfrm>
            <a:off x="3322319" y="6596062"/>
            <a:ext cx="5775962" cy="2257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r">
              <a:defRPr sz="1100" b="1">
                <a:solidFill>
                  <a:srgbClr val="101141"/>
                </a:solidFill>
              </a:defRPr>
            </a:pPr>
            <a:r>
              <a:t>BITS </a:t>
            </a:r>
            <a:r>
              <a:rPr b="0"/>
              <a:t>Pilani, Pilani Campus</a:t>
            </a:r>
          </a:p>
        </p:txBody>
      </p:sp>
      <p:sp>
        <p:nvSpPr>
          <p:cNvPr id="153" name="Title Text"/>
          <p:cNvSpPr txBox="1">
            <a:spLocks noGrp="1"/>
          </p:cNvSpPr>
          <p:nvPr>
            <p:ph type="title"/>
          </p:nvPr>
        </p:nvSpPr>
        <p:spPr>
          <a:prstGeom prst="rect">
            <a:avLst/>
          </a:prstGeom>
        </p:spPr>
        <p:txBody>
          <a:bodyPr/>
          <a:lstStyle/>
          <a:p>
            <a:r>
              <a:t>Title Text</a:t>
            </a:r>
          </a:p>
        </p:txBody>
      </p:sp>
      <p:sp>
        <p:nvSpPr>
          <p:cNvPr id="154"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74636"/>
            <a:ext cx="8229600"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p>
            <a:r>
              <a:t>Title Text</a:t>
            </a:r>
          </a:p>
        </p:txBody>
      </p:sp>
      <p:sp>
        <p:nvSpPr>
          <p:cNvPr id="3" name="Body Level One…"/>
          <p:cNvSpPr txBox="1">
            <a:spLocks noGrp="1"/>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8178" y="6414761"/>
            <a:ext cx="258623" cy="248303"/>
          </a:xfrm>
          <a:prstGeom prst="rect">
            <a:avLst/>
          </a:prstGeom>
          <a:ln w="12700">
            <a:miter lim="400000"/>
          </a:ln>
        </p:spPr>
        <p:txBody>
          <a:bodyPr wrap="none" lIns="45718" tIns="45718" rIns="45718" bIns="45718" anchor="ctr">
            <a:spAutoFit/>
          </a:bodyPr>
          <a:lstStyle>
            <a:lvl1pPr algn="r">
              <a:defRPr sz="1200">
                <a:solidFill>
                  <a:srgbClr val="898989"/>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4pPr>
      <a:lvl5pPr marL="22352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5pPr>
      <a:lvl6pPr marL="0" marR="0" indent="2286000" algn="l" defTabSz="914400" rtl="0" latinLnBrk="0">
        <a:lnSpc>
          <a:spcPct val="100000"/>
        </a:lnSpc>
        <a:spcBef>
          <a:spcPts val="700"/>
        </a:spcBef>
        <a:spcAft>
          <a:spcPts val="0"/>
        </a:spcAft>
        <a:buClrTx/>
        <a:buSzTx/>
        <a:buFont typeface="Arial"/>
        <a:buNone/>
        <a:tabLst/>
        <a:defRPr sz="3200" b="0" i="0" u="none" strike="noStrike" cap="none" spc="0" baseline="0">
          <a:solidFill>
            <a:srgbClr val="000000"/>
          </a:solidFill>
          <a:uFillTx/>
          <a:latin typeface="Arial"/>
          <a:ea typeface="Arial"/>
          <a:cs typeface="Arial"/>
          <a:sym typeface="Arial"/>
        </a:defRPr>
      </a:lvl6pPr>
      <a:lvl7pPr marL="0" marR="0" indent="2743200" algn="l" defTabSz="914400" rtl="0" latinLnBrk="0">
        <a:lnSpc>
          <a:spcPct val="100000"/>
        </a:lnSpc>
        <a:spcBef>
          <a:spcPts val="700"/>
        </a:spcBef>
        <a:spcAft>
          <a:spcPts val="0"/>
        </a:spcAft>
        <a:buClrTx/>
        <a:buSzTx/>
        <a:buFont typeface="Arial"/>
        <a:buNone/>
        <a:tabLst/>
        <a:defRPr sz="3200" b="0" i="0" u="none" strike="noStrike" cap="none" spc="0" baseline="0">
          <a:solidFill>
            <a:srgbClr val="000000"/>
          </a:solidFill>
          <a:uFillTx/>
          <a:latin typeface="Arial"/>
          <a:ea typeface="Arial"/>
          <a:cs typeface="Arial"/>
          <a:sym typeface="Arial"/>
        </a:defRPr>
      </a:lvl7pPr>
      <a:lvl8pPr marL="0" marR="0" indent="3200400" algn="l" defTabSz="914400" rtl="0" latinLnBrk="0">
        <a:lnSpc>
          <a:spcPct val="100000"/>
        </a:lnSpc>
        <a:spcBef>
          <a:spcPts val="700"/>
        </a:spcBef>
        <a:spcAft>
          <a:spcPts val="0"/>
        </a:spcAft>
        <a:buClrTx/>
        <a:buSzTx/>
        <a:buFont typeface="Arial"/>
        <a:buNone/>
        <a:tabLst/>
        <a:defRPr sz="3200" b="0" i="0" u="none" strike="noStrike" cap="none" spc="0" baseline="0">
          <a:solidFill>
            <a:srgbClr val="000000"/>
          </a:solidFill>
          <a:uFillTx/>
          <a:latin typeface="Arial"/>
          <a:ea typeface="Arial"/>
          <a:cs typeface="Arial"/>
          <a:sym typeface="Arial"/>
        </a:defRPr>
      </a:lvl8pPr>
      <a:lvl9pPr marL="0" marR="0" indent="3657600" algn="l" defTabSz="914400" rtl="0" latinLnBrk="0">
        <a:lnSpc>
          <a:spcPct val="100000"/>
        </a:lnSpc>
        <a:spcBef>
          <a:spcPts val="700"/>
        </a:spcBef>
        <a:spcAft>
          <a:spcPts val="0"/>
        </a:spcAft>
        <a:buClrTx/>
        <a:buSzTx/>
        <a:buFont typeface="Arial"/>
        <a:buNone/>
        <a:tabLst/>
        <a:defRPr sz="32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5.xml"/><Relationship Id="rId5" Type="http://schemas.openxmlformats.org/officeDocument/2006/relationships/image" Target="../media/image15.jpe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hbr.org/webinar/2015/05/bring-agile-planning-to-the-whole-organization"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hyperlink" Target="https://www.christianstrunk.com/blog/product-vision" TargetMode="Externa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5.xml"/><Relationship Id="rId4" Type="http://schemas.openxmlformats.org/officeDocument/2006/relationships/image" Target="../media/image28.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BITS Pilani presentation"/>
          <p:cNvSpPr txBox="1">
            <a:spLocks noGrp="1"/>
          </p:cNvSpPr>
          <p:nvPr>
            <p:ph type="title" idx="4294967295"/>
          </p:nvPr>
        </p:nvSpPr>
        <p:spPr>
          <a:xfrm>
            <a:off x="2514600" y="3810000"/>
            <a:ext cx="6019800" cy="1524000"/>
          </a:xfrm>
          <a:prstGeom prst="rect">
            <a:avLst/>
          </a:prstGeom>
        </p:spPr>
        <p:txBody>
          <a:bodyPr/>
          <a:lstStyle>
            <a:lvl1pPr>
              <a:lnSpc>
                <a:spcPts val="4000"/>
              </a:lnSpc>
              <a:defRPr sz="4400">
                <a:solidFill>
                  <a:srgbClr val="FFFFFF"/>
                </a:solidFill>
              </a:defRPr>
            </a:lvl1pPr>
          </a:lstStyle>
          <a:p>
            <a:r>
              <a:t>BITS Pilani presentation</a:t>
            </a:r>
          </a:p>
        </p:txBody>
      </p:sp>
      <p:sp>
        <p:nvSpPr>
          <p:cNvPr id="218" name="K.Anantharaman…"/>
          <p:cNvSpPr txBox="1">
            <a:spLocks noGrp="1"/>
          </p:cNvSpPr>
          <p:nvPr>
            <p:ph type="body" sz="quarter" idx="4294967295"/>
          </p:nvPr>
        </p:nvSpPr>
        <p:spPr>
          <a:xfrm>
            <a:off x="2514600" y="5458326"/>
            <a:ext cx="6019800" cy="533400"/>
          </a:xfrm>
          <a:prstGeom prst="rect">
            <a:avLst/>
          </a:prstGeom>
        </p:spPr>
        <p:txBody>
          <a:bodyPr anchor="b"/>
          <a:lstStyle/>
          <a:p>
            <a:pPr marL="0" indent="0" algn="r" defTabSz="886967">
              <a:lnSpc>
                <a:spcPts val="1700"/>
              </a:lnSpc>
              <a:spcBef>
                <a:spcPts val="0"/>
              </a:spcBef>
              <a:buSzTx/>
              <a:buNone/>
              <a:defRPr sz="1700">
                <a:solidFill>
                  <a:srgbClr val="FFFFFF"/>
                </a:solidFill>
              </a:defRPr>
            </a:pPr>
            <a:r>
              <a:t>K.Anantharaman</a:t>
            </a:r>
          </a:p>
          <a:p>
            <a:pPr marL="0" indent="0" algn="r" defTabSz="886967">
              <a:lnSpc>
                <a:spcPts val="1700"/>
              </a:lnSpc>
              <a:spcBef>
                <a:spcPts val="0"/>
              </a:spcBef>
              <a:buSzTx/>
              <a:buNone/>
              <a:defRPr sz="1700">
                <a:solidFill>
                  <a:srgbClr val="FFFFFF"/>
                </a:solidFill>
              </a:defRPr>
            </a:pPr>
            <a:r>
              <a:t>kanantharaman@wilp.bits-pilani.ac.in </a:t>
            </a:r>
          </a:p>
        </p:txBody>
      </p:sp>
      <p:sp>
        <p:nvSpPr>
          <p:cNvPr id="219" name="2/20/22"/>
          <p:cNvSpPr txBox="1"/>
          <p:nvPr/>
        </p:nvSpPr>
        <p:spPr>
          <a:xfrm>
            <a:off x="472438"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220"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221" name="Slide Number"/>
          <p:cNvSpPr txBox="1">
            <a:spLocks noGrp="1"/>
          </p:cNvSpPr>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a:t>
            </a:fld>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Creating a Release Plan Exercise"/>
          <p:cNvSpPr txBox="1"/>
          <p:nvPr/>
        </p:nvSpPr>
        <p:spPr>
          <a:xfrm>
            <a:off x="388619" y="152400"/>
            <a:ext cx="6233162" cy="1142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Creating a Release Plan Exercise</a:t>
            </a:r>
          </a:p>
        </p:txBody>
      </p:sp>
      <p:sp>
        <p:nvSpPr>
          <p:cNvPr id="292"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293"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294"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
        <p:nvSpPr>
          <p:cNvPr id="295" name="1. Calculate the maximum and minimum schedules, as well as the points that can be completed per sprint, by maintaining the same velocity range.…"/>
          <p:cNvSpPr txBox="1">
            <a:spLocks noGrp="1"/>
          </p:cNvSpPr>
          <p:nvPr>
            <p:ph type="body" idx="4294967295"/>
          </p:nvPr>
        </p:nvSpPr>
        <p:spPr>
          <a:xfrm>
            <a:off x="330200" y="1470817"/>
            <a:ext cx="8483600" cy="4949828"/>
          </a:xfrm>
          <a:prstGeom prst="rect">
            <a:avLst/>
          </a:prstGeom>
        </p:spPr>
        <p:txBody>
          <a:bodyPr/>
          <a:lstStyle/>
          <a:p>
            <a:pPr marL="0" indent="0" defTabSz="868680">
              <a:lnSpc>
                <a:spcPct val="90000"/>
              </a:lnSpc>
              <a:buSzTx/>
              <a:buNone/>
              <a:defRPr sz="1700"/>
            </a:pPr>
            <a:r>
              <a:t>1. Calculate the maximum and minimum schedules, as well as the points that can be completed per sprint, by maintaining the same velocity range.</a:t>
            </a:r>
          </a:p>
          <a:p>
            <a:pPr marL="355369" indent="-355369" defTabSz="868680">
              <a:lnSpc>
                <a:spcPct val="90000"/>
              </a:lnSpc>
              <a:buFontTx/>
              <a:buChar char="•"/>
              <a:defRPr sz="1700"/>
            </a:pPr>
            <a:r>
              <a:t>Velocity High =20; Number of Iteration Required = 140/20 = 7</a:t>
            </a:r>
          </a:p>
          <a:p>
            <a:pPr marL="355369" indent="-355369" defTabSz="868680">
              <a:lnSpc>
                <a:spcPct val="90000"/>
              </a:lnSpc>
              <a:buFontTx/>
              <a:buChar char="•"/>
              <a:defRPr sz="1700"/>
            </a:pPr>
            <a:r>
              <a:t>Number of Story points completed in first two sprints= 30</a:t>
            </a:r>
          </a:p>
          <a:p>
            <a:pPr marL="355369" indent="-355369" defTabSz="868680">
              <a:lnSpc>
                <a:spcPct val="90000"/>
              </a:lnSpc>
              <a:buFontTx/>
              <a:buChar char="•"/>
              <a:defRPr sz="1700"/>
            </a:pPr>
            <a:r>
              <a:t>Remaining Story points = 110</a:t>
            </a:r>
          </a:p>
          <a:p>
            <a:pPr marL="355369" indent="-355369" defTabSz="868680">
              <a:lnSpc>
                <a:spcPct val="90000"/>
              </a:lnSpc>
              <a:buFontTx/>
              <a:buChar char="•"/>
              <a:defRPr sz="1700"/>
            </a:pPr>
            <a:r>
              <a:t>Number of iteration required to complete the 110 points = 110/20 = 5.5 ~ 6 Sprints</a:t>
            </a:r>
          </a:p>
          <a:p>
            <a:pPr marL="355369" indent="-355369" defTabSz="868680">
              <a:lnSpc>
                <a:spcPct val="90000"/>
              </a:lnSpc>
              <a:buFontTx/>
              <a:buChar char="•"/>
              <a:defRPr sz="1700"/>
            </a:pPr>
            <a:r>
              <a:t>Sprint 1-2  = 15 points; Sprint 3-7 = 20; Total number of points that ca be delivered = 130</a:t>
            </a:r>
          </a:p>
          <a:p>
            <a:pPr marL="355369" indent="-355369" defTabSz="868680">
              <a:lnSpc>
                <a:spcPct val="90000"/>
              </a:lnSpc>
              <a:buFontTx/>
              <a:buChar char="•"/>
              <a:defRPr sz="1700"/>
            </a:pPr>
            <a:endParaRPr/>
          </a:p>
          <a:p>
            <a:pPr marL="355369" indent="-355369" defTabSz="868680">
              <a:lnSpc>
                <a:spcPct val="90000"/>
              </a:lnSpc>
              <a:buFontTx/>
              <a:buChar char="•"/>
              <a:defRPr sz="1700"/>
            </a:pPr>
            <a:r>
              <a:t>Velocity low  = 18; Number of Iteration Required = 140/18  ~ 8 Sprints</a:t>
            </a:r>
          </a:p>
          <a:p>
            <a:pPr marL="355369" indent="-355369" defTabSz="868680">
              <a:lnSpc>
                <a:spcPct val="90000"/>
              </a:lnSpc>
              <a:buFontTx/>
              <a:buChar char="•"/>
              <a:defRPr sz="1700"/>
            </a:pPr>
            <a:r>
              <a:t>Number of Story points completed in first two sprints= 30</a:t>
            </a:r>
          </a:p>
          <a:p>
            <a:pPr marL="355369" indent="-355369" defTabSz="868680">
              <a:lnSpc>
                <a:spcPct val="90000"/>
              </a:lnSpc>
              <a:buFontTx/>
              <a:buChar char="•"/>
              <a:defRPr sz="1700"/>
            </a:pPr>
            <a:r>
              <a:t>Remaining Story points = 110</a:t>
            </a:r>
          </a:p>
          <a:p>
            <a:pPr marL="355369" indent="-355369" defTabSz="868680">
              <a:lnSpc>
                <a:spcPct val="90000"/>
              </a:lnSpc>
              <a:buFontTx/>
              <a:buChar char="•"/>
              <a:defRPr sz="1700"/>
            </a:pPr>
            <a:r>
              <a:t>Number of iteration required to complete the 110 points = 110/18 = 6.1 ~ 7 Sprints</a:t>
            </a:r>
          </a:p>
          <a:p>
            <a:pPr marL="355369" indent="-355369" defTabSz="868680">
              <a:lnSpc>
                <a:spcPct val="90000"/>
              </a:lnSpc>
              <a:buFontTx/>
              <a:buChar char="•"/>
              <a:defRPr sz="1700"/>
            </a:pPr>
            <a:r>
              <a:t>Sprint 1-2  = 15 points; Sprint 3-7 = 18; Total number of points that ca be delivered = 120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reating a Release Plan Exercise"/>
          <p:cNvSpPr txBox="1"/>
          <p:nvPr/>
        </p:nvSpPr>
        <p:spPr>
          <a:xfrm>
            <a:off x="388619" y="152400"/>
            <a:ext cx="6233162" cy="1142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Creating a Release Plan Exercise</a:t>
            </a:r>
          </a:p>
        </p:txBody>
      </p:sp>
      <p:sp>
        <p:nvSpPr>
          <p:cNvPr id="298"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299"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300"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
        <p:nvSpPr>
          <p:cNvPr id="301" name="2. What is the maximum and minimum timeline and number of points that can be completed if the budget is $140000 and the cost of a sprint is $20000?…"/>
          <p:cNvSpPr txBox="1">
            <a:spLocks noGrp="1"/>
          </p:cNvSpPr>
          <p:nvPr>
            <p:ph type="body" idx="4294967295"/>
          </p:nvPr>
        </p:nvSpPr>
        <p:spPr>
          <a:xfrm>
            <a:off x="330200" y="1470817"/>
            <a:ext cx="8483600" cy="4949828"/>
          </a:xfrm>
          <a:prstGeom prst="rect">
            <a:avLst/>
          </a:prstGeom>
        </p:spPr>
        <p:txBody>
          <a:bodyPr/>
          <a:lstStyle/>
          <a:p>
            <a:pPr marL="0" indent="0" defTabSz="749808">
              <a:lnSpc>
                <a:spcPct val="90000"/>
              </a:lnSpc>
              <a:spcBef>
                <a:spcPts val="600"/>
              </a:spcBef>
              <a:buSzTx/>
              <a:buNone/>
              <a:defRPr sz="1400"/>
            </a:pPr>
            <a:r>
              <a:t>2. What is the maximum and minimum timeline and number of points that can be completed if the budget is $140000 and the cost of a sprint is $20000? </a:t>
            </a:r>
          </a:p>
          <a:p>
            <a:pPr marL="306739" indent="-306739" defTabSz="749808">
              <a:lnSpc>
                <a:spcPct val="90000"/>
              </a:lnSpc>
              <a:spcBef>
                <a:spcPts val="600"/>
              </a:spcBef>
              <a:buClr>
                <a:srgbClr val="000000"/>
              </a:buClr>
              <a:buFontTx/>
              <a:buChar char="•"/>
              <a:defRPr sz="1400"/>
            </a:pPr>
            <a:r>
              <a:t>Available budget is  $140000, Each Iteration cost = $20000; Only 7 Iterations is possible.</a:t>
            </a:r>
          </a:p>
          <a:p>
            <a:pPr marL="306739" indent="-306739" defTabSz="749808">
              <a:lnSpc>
                <a:spcPct val="90000"/>
              </a:lnSpc>
              <a:spcBef>
                <a:spcPts val="600"/>
              </a:spcBef>
              <a:buClr>
                <a:srgbClr val="000000"/>
              </a:buClr>
              <a:buFontTx/>
              <a:buChar char="•"/>
              <a:defRPr sz="1400"/>
            </a:pPr>
            <a:r>
              <a:t>Max and Min Schedule is  same = D0 +14 Weeks</a:t>
            </a:r>
          </a:p>
          <a:p>
            <a:pPr marL="306739" indent="-306739" defTabSz="749808">
              <a:lnSpc>
                <a:spcPct val="90000"/>
              </a:lnSpc>
              <a:spcBef>
                <a:spcPts val="600"/>
              </a:spcBef>
              <a:buClr>
                <a:srgbClr val="000000"/>
              </a:buClr>
              <a:buFontTx/>
              <a:buChar char="•"/>
              <a:defRPr sz="1400"/>
            </a:pPr>
            <a:r>
              <a:t>Velocity High =20; Number of Iteration Required = 140/20 = 7</a:t>
            </a:r>
          </a:p>
          <a:p>
            <a:pPr marL="306739" indent="-306739" defTabSz="749808">
              <a:lnSpc>
                <a:spcPct val="90000"/>
              </a:lnSpc>
              <a:spcBef>
                <a:spcPts val="600"/>
              </a:spcBef>
              <a:buFontTx/>
              <a:buChar char="•"/>
              <a:defRPr sz="1400"/>
            </a:pPr>
            <a:r>
              <a:t>Number of Story points completed in first two sprints= 30</a:t>
            </a:r>
          </a:p>
          <a:p>
            <a:pPr marL="306739" indent="-306739" defTabSz="749808">
              <a:lnSpc>
                <a:spcPct val="90000"/>
              </a:lnSpc>
              <a:spcBef>
                <a:spcPts val="600"/>
              </a:spcBef>
              <a:buFontTx/>
              <a:buChar char="•"/>
              <a:defRPr sz="1400"/>
            </a:pPr>
            <a:r>
              <a:t>Remaining Story points = 110</a:t>
            </a:r>
          </a:p>
          <a:p>
            <a:pPr marL="306739" indent="-306739" defTabSz="749808">
              <a:lnSpc>
                <a:spcPct val="90000"/>
              </a:lnSpc>
              <a:spcBef>
                <a:spcPts val="600"/>
              </a:spcBef>
              <a:buFontTx/>
              <a:buChar char="•"/>
              <a:defRPr sz="1400"/>
            </a:pPr>
            <a:r>
              <a:t>Number of iteration required to complete the 110 points = 110/20 ~6</a:t>
            </a:r>
          </a:p>
          <a:p>
            <a:pPr marL="306739" indent="-306739" defTabSz="749808">
              <a:lnSpc>
                <a:spcPct val="90000"/>
              </a:lnSpc>
              <a:spcBef>
                <a:spcPts val="600"/>
              </a:spcBef>
              <a:buFontTx/>
              <a:buChar char="•"/>
              <a:defRPr sz="1400"/>
            </a:pPr>
            <a:endParaRPr/>
          </a:p>
          <a:p>
            <a:pPr marL="306739" indent="-306739" defTabSz="749808">
              <a:lnSpc>
                <a:spcPct val="90000"/>
              </a:lnSpc>
              <a:spcBef>
                <a:spcPts val="600"/>
              </a:spcBef>
              <a:buFontTx/>
              <a:buChar char="•"/>
              <a:defRPr sz="1400"/>
            </a:pPr>
            <a:r>
              <a:t>Sprint 1-2 = 15 points; Sprint 3-7 = 20 points ; </a:t>
            </a:r>
          </a:p>
          <a:p>
            <a:pPr marL="306739" indent="-306739" defTabSz="749808">
              <a:lnSpc>
                <a:spcPct val="90000"/>
              </a:lnSpc>
              <a:spcBef>
                <a:spcPts val="600"/>
              </a:spcBef>
              <a:buFontTx/>
              <a:buChar char="•"/>
              <a:defRPr sz="1400"/>
            </a:pPr>
            <a:r>
              <a:t>Total number points that can be delivered = 130 points </a:t>
            </a:r>
          </a:p>
          <a:p>
            <a:pPr marL="306739" indent="-306739" defTabSz="749808">
              <a:lnSpc>
                <a:spcPct val="90000"/>
              </a:lnSpc>
              <a:spcBef>
                <a:spcPts val="600"/>
              </a:spcBef>
              <a:buFontTx/>
              <a:buChar char="•"/>
              <a:defRPr sz="1400"/>
            </a:pPr>
            <a:endParaRPr/>
          </a:p>
          <a:p>
            <a:pPr marL="306739" indent="-306739" defTabSz="749808">
              <a:lnSpc>
                <a:spcPct val="90000"/>
              </a:lnSpc>
              <a:spcBef>
                <a:spcPts val="600"/>
              </a:spcBef>
              <a:buFontTx/>
              <a:buChar char="•"/>
              <a:defRPr sz="1400"/>
            </a:pPr>
            <a:r>
              <a:t>Velocity low  = 18; Number of Iteration Required = 140/18  ~ 8 Sprints</a:t>
            </a:r>
          </a:p>
          <a:p>
            <a:pPr marL="306739" indent="-306739" defTabSz="749808">
              <a:lnSpc>
                <a:spcPct val="90000"/>
              </a:lnSpc>
              <a:spcBef>
                <a:spcPts val="600"/>
              </a:spcBef>
              <a:buFontTx/>
              <a:buChar char="•"/>
              <a:defRPr sz="1400"/>
            </a:pPr>
            <a:r>
              <a:t>Number of Story points completed in first two sprints= 30</a:t>
            </a:r>
          </a:p>
          <a:p>
            <a:pPr marL="306739" indent="-306739" defTabSz="749808">
              <a:lnSpc>
                <a:spcPct val="90000"/>
              </a:lnSpc>
              <a:spcBef>
                <a:spcPts val="600"/>
              </a:spcBef>
              <a:buFontTx/>
              <a:buChar char="•"/>
              <a:defRPr sz="1400"/>
            </a:pPr>
            <a:r>
              <a:t>Remaining Story points = 110</a:t>
            </a:r>
          </a:p>
          <a:p>
            <a:pPr marL="306739" indent="-306739" defTabSz="749808">
              <a:lnSpc>
                <a:spcPct val="90000"/>
              </a:lnSpc>
              <a:spcBef>
                <a:spcPts val="600"/>
              </a:spcBef>
              <a:buFontTx/>
              <a:buChar char="•"/>
              <a:defRPr sz="1400"/>
            </a:pPr>
            <a:r>
              <a:t>Number of iteration required to complete the 110 points = 110/18 ~ 7</a:t>
            </a:r>
          </a:p>
          <a:p>
            <a:pPr marL="306739" indent="-306739" defTabSz="749808">
              <a:lnSpc>
                <a:spcPct val="90000"/>
              </a:lnSpc>
              <a:spcBef>
                <a:spcPts val="600"/>
              </a:spcBef>
              <a:buFontTx/>
              <a:buChar char="•"/>
              <a:defRPr sz="1400"/>
            </a:pPr>
            <a:r>
              <a:t>Max Schedule = D0+ 14  weeks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Module-6 Agile Planning &amp; Release Planning – Additional Notes"/>
          <p:cNvSpPr txBox="1">
            <a:spLocks noGrp="1"/>
          </p:cNvSpPr>
          <p:nvPr>
            <p:ph type="body" sz="half" idx="4294967295"/>
          </p:nvPr>
        </p:nvSpPr>
        <p:spPr>
          <a:xfrm>
            <a:off x="304800" y="4648200"/>
            <a:ext cx="8458200" cy="1600200"/>
          </a:xfrm>
          <a:prstGeom prst="rect">
            <a:avLst/>
          </a:prstGeom>
        </p:spPr>
        <p:txBody>
          <a:bodyPr/>
          <a:lstStyle>
            <a:lvl1pPr marL="0" indent="0" defTabSz="905255">
              <a:lnSpc>
                <a:spcPts val="4100"/>
              </a:lnSpc>
              <a:spcBef>
                <a:spcPts val="0"/>
              </a:spcBef>
              <a:buSzTx/>
              <a:buNone/>
              <a:defRPr sz="3600" b="1"/>
            </a:lvl1pPr>
          </a:lstStyle>
          <a:p>
            <a:r>
              <a:t>Module-6 Agile Planning &amp; Release Planning – Additional Notes</a:t>
            </a:r>
          </a:p>
        </p:txBody>
      </p:sp>
      <p:sp>
        <p:nvSpPr>
          <p:cNvPr id="304"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305"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306"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 name="image.png" descr="image.png"/>
          <p:cNvPicPr>
            <a:picLocks noChangeAspect="1"/>
          </p:cNvPicPr>
          <p:nvPr/>
        </p:nvPicPr>
        <p:blipFill>
          <a:blip r:embed="rId2"/>
          <a:stretch>
            <a:fillRect/>
          </a:stretch>
        </p:blipFill>
        <p:spPr>
          <a:xfrm>
            <a:off x="1752600" y="1295400"/>
            <a:ext cx="4724400" cy="2555875"/>
          </a:xfrm>
          <a:prstGeom prst="rect">
            <a:avLst/>
          </a:prstGeom>
          <a:ln w="12700">
            <a:miter lim="400000"/>
          </a:ln>
        </p:spPr>
      </p:pic>
      <p:sp>
        <p:nvSpPr>
          <p:cNvPr id="309" name="Agile Planning"/>
          <p:cNvSpPr txBox="1">
            <a:spLocks noGrp="1"/>
          </p:cNvSpPr>
          <p:nvPr>
            <p:ph type="body" sz="quarter" idx="4294967295"/>
          </p:nvPr>
        </p:nvSpPr>
        <p:spPr>
          <a:xfrm>
            <a:off x="304800" y="152398"/>
            <a:ext cx="6324600" cy="1143004"/>
          </a:xfrm>
          <a:prstGeom prst="rect">
            <a:avLst/>
          </a:prstGeom>
        </p:spPr>
        <p:txBody>
          <a:bodyPr anchor="ctr"/>
          <a:lstStyle>
            <a:lvl1pPr marL="685800" indent="-1028700">
              <a:lnSpc>
                <a:spcPts val="3600"/>
              </a:lnSpc>
              <a:spcBef>
                <a:spcPts val="0"/>
              </a:spcBef>
              <a:buSzTx/>
              <a:buNone/>
              <a:defRPr sz="3600" b="1"/>
            </a:lvl1pPr>
          </a:lstStyle>
          <a:p>
            <a:r>
              <a:t>Agile Planning</a:t>
            </a:r>
          </a:p>
        </p:txBody>
      </p:sp>
      <p:sp>
        <p:nvSpPr>
          <p:cNvPr id="310"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311"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312"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
        <p:nvSpPr>
          <p:cNvPr id="313" name="Agile thinking applied across various industries and not just software.…"/>
          <p:cNvSpPr txBox="1"/>
          <p:nvPr/>
        </p:nvSpPr>
        <p:spPr>
          <a:xfrm>
            <a:off x="375920" y="4183063"/>
            <a:ext cx="8442960" cy="17840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marL="285750" indent="-285750">
              <a:buSzPct val="100000"/>
              <a:buFont typeface="Arial"/>
              <a:buChar char="•"/>
              <a:defRPr sz="2400">
                <a:latin typeface="Arial"/>
                <a:ea typeface="Arial"/>
                <a:cs typeface="Arial"/>
                <a:sym typeface="Arial"/>
              </a:defRPr>
            </a:pPr>
            <a:r>
              <a:t>Agile thinking applied across various industries and not just software. </a:t>
            </a:r>
          </a:p>
          <a:p>
            <a:pPr marL="285750" indent="-285750">
              <a:buSzPct val="100000"/>
              <a:buFont typeface="Arial"/>
              <a:buChar char="•"/>
              <a:defRPr sz="2200">
                <a:latin typeface="Arial"/>
                <a:ea typeface="Arial"/>
                <a:cs typeface="Arial"/>
                <a:sym typeface="Arial"/>
              </a:defRPr>
            </a:pPr>
            <a:r>
              <a:t>It is more important to know how to apply generic techniques and practices on the global company level, irrespective of the type of business.</a:t>
            </a:r>
          </a:p>
        </p:txBody>
      </p:sp>
      <p:sp>
        <p:nvSpPr>
          <p:cNvPr id="314" name="Source : https://kanbanize.com/agile/project-management/planning"/>
          <p:cNvSpPr txBox="1"/>
          <p:nvPr/>
        </p:nvSpPr>
        <p:spPr>
          <a:xfrm>
            <a:off x="4846320" y="6199188"/>
            <a:ext cx="4099560" cy="2269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000">
                <a:latin typeface="Arial"/>
                <a:ea typeface="Arial"/>
                <a:cs typeface="Arial"/>
                <a:sym typeface="Arial"/>
              </a:defRPr>
            </a:lvl1pPr>
          </a:lstStyle>
          <a:p>
            <a:r>
              <a:t>Source : https://kanbanize.com/agile/project-management/planning</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5-Levels of Agile Planning…"/>
          <p:cNvSpPr txBox="1">
            <a:spLocks noGrp="1"/>
          </p:cNvSpPr>
          <p:nvPr>
            <p:ph type="body" sz="quarter" idx="4294967295"/>
          </p:nvPr>
        </p:nvSpPr>
        <p:spPr>
          <a:xfrm>
            <a:off x="304800" y="152398"/>
            <a:ext cx="6324600" cy="1143004"/>
          </a:xfrm>
          <a:prstGeom prst="rect">
            <a:avLst/>
          </a:prstGeom>
          <a:ln w="19050">
            <a:solidFill>
              <a:srgbClr val="000000"/>
            </a:solidFill>
            <a:round/>
          </a:ln>
        </p:spPr>
        <p:txBody>
          <a:bodyPr anchor="ctr"/>
          <a:lstStyle/>
          <a:p>
            <a:pPr marL="685800" indent="-1028700">
              <a:lnSpc>
                <a:spcPts val="3600"/>
              </a:lnSpc>
              <a:spcBef>
                <a:spcPts val="0"/>
              </a:spcBef>
              <a:buSzTx/>
              <a:buNone/>
              <a:defRPr sz="3600" b="1"/>
            </a:pPr>
            <a:r>
              <a:t>5-Levels of Agile Planning</a:t>
            </a:r>
          </a:p>
          <a:p>
            <a:pPr marL="685800" indent="-1028700">
              <a:lnSpc>
                <a:spcPts val="3600"/>
              </a:lnSpc>
              <a:spcBef>
                <a:spcPts val="0"/>
              </a:spcBef>
              <a:buSzTx/>
              <a:buNone/>
              <a:defRPr sz="3600" b="1"/>
            </a:pPr>
            <a:r>
              <a:t>(Product Planning)</a:t>
            </a:r>
          </a:p>
        </p:txBody>
      </p:sp>
      <p:sp>
        <p:nvSpPr>
          <p:cNvPr id="317"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318"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319"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pic>
        <p:nvPicPr>
          <p:cNvPr id="320" name="image.png" descr="image.png"/>
          <p:cNvPicPr>
            <a:picLocks noChangeAspect="1"/>
          </p:cNvPicPr>
          <p:nvPr/>
        </p:nvPicPr>
        <p:blipFill>
          <a:blip r:embed="rId2"/>
          <a:stretch>
            <a:fillRect/>
          </a:stretch>
        </p:blipFill>
        <p:spPr>
          <a:xfrm>
            <a:off x="152400" y="1295400"/>
            <a:ext cx="5483225" cy="2601914"/>
          </a:xfrm>
          <a:prstGeom prst="rect">
            <a:avLst/>
          </a:prstGeom>
          <a:ln w="12700">
            <a:miter lim="400000"/>
          </a:ln>
        </p:spPr>
      </p:pic>
      <p:sp>
        <p:nvSpPr>
          <p:cNvPr id="321" name="Ref: 5 Levels of Agile Planning: From Enterprise Product Vision to Team Stand-up by Hubert Smits"/>
          <p:cNvSpPr txBox="1"/>
          <p:nvPr/>
        </p:nvSpPr>
        <p:spPr>
          <a:xfrm>
            <a:off x="2255520" y="6230938"/>
            <a:ext cx="6488749" cy="2269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000">
                <a:latin typeface="Arial"/>
                <a:ea typeface="Arial"/>
                <a:cs typeface="Arial"/>
                <a:sym typeface="Arial"/>
              </a:defRPr>
            </a:lvl1pPr>
          </a:lstStyle>
          <a:p>
            <a:r>
              <a:t>Ref: 5 Levels of Agile Planning: From Enterprise Product Vision to Team Stand-up by Hubert Smits</a:t>
            </a:r>
          </a:p>
        </p:txBody>
      </p:sp>
      <p:pic>
        <p:nvPicPr>
          <p:cNvPr id="322" name="image.jpeg" descr="image.jpeg"/>
          <p:cNvPicPr>
            <a:picLocks noChangeAspect="1"/>
          </p:cNvPicPr>
          <p:nvPr/>
        </p:nvPicPr>
        <p:blipFill>
          <a:blip r:embed="rId3"/>
          <a:stretch>
            <a:fillRect/>
          </a:stretch>
        </p:blipFill>
        <p:spPr>
          <a:xfrm>
            <a:off x="152400" y="3962400"/>
            <a:ext cx="2743200" cy="2124075"/>
          </a:xfrm>
          <a:prstGeom prst="rect">
            <a:avLst/>
          </a:prstGeom>
          <a:ln w="12700">
            <a:miter lim="400000"/>
          </a:ln>
        </p:spPr>
      </p:pic>
      <p:pic>
        <p:nvPicPr>
          <p:cNvPr id="323" name="image.png" descr="image.png"/>
          <p:cNvPicPr>
            <a:picLocks noChangeAspect="1"/>
          </p:cNvPicPr>
          <p:nvPr/>
        </p:nvPicPr>
        <p:blipFill>
          <a:blip r:embed="rId4"/>
          <a:stretch>
            <a:fillRect/>
          </a:stretch>
        </p:blipFill>
        <p:spPr>
          <a:xfrm>
            <a:off x="4648200" y="4098925"/>
            <a:ext cx="4265613" cy="2132014"/>
          </a:xfrm>
          <a:prstGeom prst="rect">
            <a:avLst/>
          </a:prstGeom>
          <a:ln w="12700">
            <a:miter lim="400000"/>
          </a:ln>
        </p:spPr>
      </p:pic>
      <p:sp>
        <p:nvSpPr>
          <p:cNvPr id="324" name="An Enterprise Agile Framework"/>
          <p:cNvSpPr txBox="1"/>
          <p:nvPr/>
        </p:nvSpPr>
        <p:spPr>
          <a:xfrm>
            <a:off x="45719" y="5834063"/>
            <a:ext cx="2907350" cy="3133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600">
                <a:latin typeface="Arial"/>
                <a:ea typeface="Arial"/>
                <a:cs typeface="Arial"/>
                <a:sym typeface="Arial"/>
              </a:defRPr>
            </a:lvl1pPr>
          </a:lstStyle>
          <a:p>
            <a:r>
              <a:t>An Enterprise Agile Framework</a:t>
            </a:r>
          </a:p>
        </p:txBody>
      </p:sp>
      <p:pic>
        <p:nvPicPr>
          <p:cNvPr id="325" name="image.jpeg" descr="image.jpeg"/>
          <p:cNvPicPr>
            <a:picLocks noChangeAspect="1"/>
          </p:cNvPicPr>
          <p:nvPr/>
        </p:nvPicPr>
        <p:blipFill>
          <a:blip r:embed="rId5"/>
          <a:stretch>
            <a:fillRect/>
          </a:stretch>
        </p:blipFill>
        <p:spPr>
          <a:xfrm>
            <a:off x="5818187" y="1828800"/>
            <a:ext cx="3016252" cy="1371600"/>
          </a:xfrm>
          <a:prstGeom prst="rect">
            <a:avLst/>
          </a:prstGeom>
          <a:ln w="12700">
            <a:miter lim="400000"/>
          </a:ln>
        </p:spPr>
      </p:pic>
      <p:sp>
        <p:nvSpPr>
          <p:cNvPr id="326" name="DEEP:…"/>
          <p:cNvSpPr txBox="1"/>
          <p:nvPr/>
        </p:nvSpPr>
        <p:spPr>
          <a:xfrm>
            <a:off x="3855720" y="4613275"/>
            <a:ext cx="1378587" cy="11016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sz="1400" b="1">
                <a:latin typeface="Arial"/>
                <a:ea typeface="Arial"/>
                <a:cs typeface="Arial"/>
                <a:sym typeface="Arial"/>
              </a:defRPr>
            </a:pPr>
            <a:r>
              <a:t>DEEP:</a:t>
            </a:r>
          </a:p>
          <a:p>
            <a:pPr>
              <a:defRPr sz="1400" b="1">
                <a:latin typeface="Arial"/>
                <a:ea typeface="Arial"/>
                <a:cs typeface="Arial"/>
                <a:sym typeface="Arial"/>
              </a:defRPr>
            </a:pPr>
            <a:r>
              <a:t>Detailed, Emergent,</a:t>
            </a:r>
          </a:p>
          <a:p>
            <a:pPr>
              <a:defRPr sz="1400" b="1">
                <a:latin typeface="Arial"/>
                <a:ea typeface="Arial"/>
                <a:cs typeface="Arial"/>
                <a:sym typeface="Arial"/>
              </a:defRPr>
            </a:pPr>
            <a:r>
              <a:t>Estimable</a:t>
            </a:r>
          </a:p>
          <a:p>
            <a:pPr>
              <a:defRPr sz="1400" b="1">
                <a:latin typeface="Arial"/>
                <a:ea typeface="Arial"/>
                <a:cs typeface="Arial"/>
                <a:sym typeface="Arial"/>
              </a:defRPr>
            </a:pPr>
            <a:r>
              <a:t>Prioritized</a:t>
            </a:r>
          </a:p>
        </p:txBody>
      </p:sp>
      <p:sp>
        <p:nvSpPr>
          <p:cNvPr id="327" name="Flexibility to accommodate change…"/>
          <p:cNvSpPr txBox="1"/>
          <p:nvPr/>
        </p:nvSpPr>
        <p:spPr>
          <a:xfrm>
            <a:off x="5686107" y="1447801"/>
            <a:ext cx="3267712" cy="4920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sz="1400">
                <a:latin typeface="Arial"/>
                <a:ea typeface="Arial"/>
                <a:cs typeface="Arial"/>
                <a:sym typeface="Arial"/>
              </a:defRPr>
            </a:pPr>
            <a:r>
              <a:t>Flexibility to accommodate change</a:t>
            </a:r>
          </a:p>
          <a:p>
            <a:pPr>
              <a:defRPr sz="1400">
                <a:latin typeface="Arial"/>
                <a:ea typeface="Arial"/>
                <a:cs typeface="Arial"/>
                <a:sym typeface="Arial"/>
              </a:defRPr>
            </a:pPr>
            <a:r>
              <a:t>Decreases</a:t>
            </a:r>
          </a:p>
        </p:txBody>
      </p:sp>
      <p:sp>
        <p:nvSpPr>
          <p:cNvPr id="328" name="Arrow"/>
          <p:cNvSpPr/>
          <p:nvPr/>
        </p:nvSpPr>
        <p:spPr>
          <a:xfrm>
            <a:off x="6553200" y="1725611"/>
            <a:ext cx="2076450" cy="180977"/>
          </a:xfrm>
          <a:prstGeom prst="rightArrow">
            <a:avLst>
              <a:gd name="adj1" fmla="val 50000"/>
              <a:gd name="adj2" fmla="val 49985"/>
            </a:avLst>
          </a:prstGeom>
          <a:solidFill>
            <a:schemeClr val="accent1"/>
          </a:solidFill>
          <a:ln w="3175">
            <a:solidFill>
              <a:srgbClr val="385D8A"/>
            </a:solidFill>
          </a:ln>
        </p:spPr>
        <p:txBody>
          <a:bodyPr lIns="45718" tIns="45718" rIns="45718" bIns="45718" anchor="ctr"/>
          <a:lstStyle/>
          <a:p>
            <a:pPr algn="ctr">
              <a:defRPr>
                <a:solidFill>
                  <a:srgbClr val="FFFFFF"/>
                </a:solidFill>
              </a:defRPr>
            </a:pPr>
            <a:endParaRPr/>
          </a:p>
        </p:txBody>
      </p:sp>
      <p:sp>
        <p:nvSpPr>
          <p:cNvPr id="329" name="Line"/>
          <p:cNvSpPr/>
          <p:nvPr/>
        </p:nvSpPr>
        <p:spPr>
          <a:xfrm>
            <a:off x="1904999" y="2590799"/>
            <a:ext cx="3505203" cy="1508128"/>
          </a:xfrm>
          <a:prstGeom prst="line">
            <a:avLst/>
          </a:prstGeom>
          <a:ln w="28575">
            <a:solidFill>
              <a:srgbClr val="4A7EBB"/>
            </a:solidFill>
            <a:tailEnd type="triangle"/>
          </a:ln>
        </p:spPr>
        <p:txBody>
          <a:bodyPr lIns="45718" tIns="45718" rIns="45718" bIns="45718"/>
          <a:lstStyle/>
          <a:p>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5-Levels of Agile Planning…"/>
          <p:cNvSpPr txBox="1">
            <a:spLocks noGrp="1"/>
          </p:cNvSpPr>
          <p:nvPr>
            <p:ph type="body" sz="quarter" idx="4294967295"/>
          </p:nvPr>
        </p:nvSpPr>
        <p:spPr>
          <a:xfrm>
            <a:off x="304800" y="152398"/>
            <a:ext cx="6324600" cy="1143004"/>
          </a:xfrm>
          <a:prstGeom prst="rect">
            <a:avLst/>
          </a:prstGeom>
        </p:spPr>
        <p:txBody>
          <a:bodyPr anchor="ctr"/>
          <a:lstStyle/>
          <a:p>
            <a:pPr marL="685800" indent="-1028700">
              <a:lnSpc>
                <a:spcPts val="3600"/>
              </a:lnSpc>
              <a:spcBef>
                <a:spcPts val="0"/>
              </a:spcBef>
              <a:buSzTx/>
              <a:buNone/>
              <a:defRPr sz="3600" b="1"/>
            </a:pPr>
            <a:r>
              <a:t>5-Levels of Agile Planning</a:t>
            </a:r>
          </a:p>
          <a:p>
            <a:pPr marL="685800" indent="-1028700">
              <a:lnSpc>
                <a:spcPts val="3600"/>
              </a:lnSpc>
              <a:spcBef>
                <a:spcPts val="0"/>
              </a:spcBef>
              <a:buSzTx/>
              <a:buNone/>
              <a:defRPr sz="3600" b="1"/>
            </a:pPr>
            <a:r>
              <a:t>(Product Planning)</a:t>
            </a:r>
          </a:p>
        </p:txBody>
      </p:sp>
      <p:sp>
        <p:nvSpPr>
          <p:cNvPr id="332"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333"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334"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
        <p:nvSpPr>
          <p:cNvPr id="335" name="Each of the five levels of planning addresses the fundamental planning principles: priorities, estimates and commitments.…"/>
          <p:cNvSpPr txBox="1"/>
          <p:nvPr/>
        </p:nvSpPr>
        <p:spPr>
          <a:xfrm>
            <a:off x="272038" y="2095408"/>
            <a:ext cx="8224840" cy="1693686"/>
          </a:xfrm>
          <a:prstGeom prst="rect">
            <a:avLst/>
          </a:prstGeom>
          <a:ln>
            <a:solidFill>
              <a:srgbClr val="0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marL="285750" indent="-285750">
              <a:spcBef>
                <a:spcPts val="400"/>
              </a:spcBef>
              <a:buSzPct val="100000"/>
              <a:buFont typeface="Arial"/>
              <a:buChar char="•"/>
              <a:defRPr>
                <a:latin typeface="Arial"/>
                <a:ea typeface="Arial"/>
                <a:cs typeface="Arial"/>
                <a:sym typeface="Arial"/>
              </a:defRPr>
            </a:pPr>
            <a:r>
              <a:t>Each of the five levels of planning addresses the fundamental planning principles: priorities, estimates and commitments.</a:t>
            </a:r>
          </a:p>
          <a:p>
            <a:pPr marL="285750" indent="-285750">
              <a:buSzPct val="100000"/>
              <a:buFont typeface="Arial"/>
              <a:buChar char="•"/>
              <a:defRPr>
                <a:latin typeface="Arial"/>
                <a:ea typeface="Arial"/>
                <a:cs typeface="Arial"/>
                <a:sym typeface="Arial"/>
              </a:defRPr>
            </a:pPr>
            <a:r>
              <a:t>5 Levels of Agile Planning is aimed to avoid big upfront design</a:t>
            </a:r>
          </a:p>
          <a:p>
            <a:pPr marL="285750" indent="-285750">
              <a:buSzPct val="100000"/>
              <a:buFont typeface="Arial"/>
              <a:buChar char="•"/>
              <a:defRPr>
                <a:latin typeface="Arial"/>
                <a:ea typeface="Arial"/>
                <a:cs typeface="Arial"/>
                <a:sym typeface="Arial"/>
              </a:defRPr>
            </a:pPr>
            <a:r>
              <a:t>Most agile teams are concerned only with the three innermost levels (Day, Iteration, Release) of the </a:t>
            </a:r>
            <a:r>
              <a:rPr b="1"/>
              <a:t>planning onion</a:t>
            </a:r>
            <a:r>
              <a:t>.</a:t>
            </a:r>
          </a:p>
          <a:p>
            <a:pPr marL="285750" indent="-285750">
              <a:buSzPct val="100000"/>
              <a:buFont typeface="Arial"/>
              <a:buChar char="•"/>
              <a:defRPr>
                <a:latin typeface="Arial"/>
                <a:ea typeface="Arial"/>
                <a:cs typeface="Arial"/>
                <a:sym typeface="Arial"/>
              </a:defRPr>
            </a:pPr>
            <a:r>
              <a:t>Involve stakeholders in planning, Review the plans frequently</a:t>
            </a:r>
          </a:p>
        </p:txBody>
      </p:sp>
      <p:sp>
        <p:nvSpPr>
          <p:cNvPr id="336" name="5 Levels of Agile Planning: From Enterprise Product Vision to Team Stand-up by Hubert Smits"/>
          <p:cNvSpPr txBox="1"/>
          <p:nvPr/>
        </p:nvSpPr>
        <p:spPr>
          <a:xfrm>
            <a:off x="2255520" y="6230938"/>
            <a:ext cx="6488749" cy="2269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000">
                <a:latin typeface="Arial"/>
                <a:ea typeface="Arial"/>
                <a:cs typeface="Arial"/>
                <a:sym typeface="Arial"/>
              </a:defRPr>
            </a:lvl1pPr>
          </a:lstStyle>
          <a:p>
            <a:r>
              <a:t>5 Levels of Agile Planning: From Enterprise Product Vision to Team Stand-up by Hubert Smits</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Many organizations have its own cadence regarding release of products to its customers."/>
          <p:cNvSpPr txBox="1">
            <a:spLocks noGrp="1"/>
          </p:cNvSpPr>
          <p:nvPr>
            <p:ph type="body" idx="4294967295"/>
          </p:nvPr>
        </p:nvSpPr>
        <p:spPr>
          <a:xfrm>
            <a:off x="304800" y="1371600"/>
            <a:ext cx="8686800" cy="4876800"/>
          </a:xfrm>
          <a:prstGeom prst="rect">
            <a:avLst/>
          </a:prstGeom>
        </p:spPr>
        <p:txBody>
          <a:bodyPr/>
          <a:lstStyle>
            <a:lvl1pPr>
              <a:spcBef>
                <a:spcPts val="400"/>
              </a:spcBef>
              <a:buClr>
                <a:srgbClr val="101141"/>
              </a:buClr>
              <a:buChar char="•"/>
              <a:defRPr sz="1800"/>
            </a:lvl1pPr>
          </a:lstStyle>
          <a:p>
            <a:r>
              <a:t>Many organizations have its own cadence regarding release of products to its customers. </a:t>
            </a:r>
          </a:p>
        </p:txBody>
      </p:sp>
      <p:sp>
        <p:nvSpPr>
          <p:cNvPr id="339" name="Patterns of Release Planning/Different release cadences"/>
          <p:cNvSpPr txBox="1"/>
          <p:nvPr/>
        </p:nvSpPr>
        <p:spPr>
          <a:xfrm>
            <a:off x="350519" y="152399"/>
            <a:ext cx="6233162"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2600" b="1">
                <a:latin typeface="Arial"/>
                <a:ea typeface="Arial"/>
                <a:cs typeface="Arial"/>
                <a:sym typeface="Arial"/>
              </a:defRPr>
            </a:lvl1pPr>
          </a:lstStyle>
          <a:p>
            <a:r>
              <a:t>Patterns of Release Planning/Different release cadences</a:t>
            </a:r>
          </a:p>
        </p:txBody>
      </p:sp>
      <p:sp>
        <p:nvSpPr>
          <p:cNvPr id="340"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341"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342"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pic>
        <p:nvPicPr>
          <p:cNvPr id="343" name="image.jpeg" descr="image.jpeg"/>
          <p:cNvPicPr>
            <a:picLocks noChangeAspect="1"/>
          </p:cNvPicPr>
          <p:nvPr/>
        </p:nvPicPr>
        <p:blipFill>
          <a:blip r:embed="rId2"/>
          <a:stretch>
            <a:fillRect/>
          </a:stretch>
        </p:blipFill>
        <p:spPr>
          <a:xfrm>
            <a:off x="260350" y="1905000"/>
            <a:ext cx="6053138" cy="3429000"/>
          </a:xfrm>
          <a:prstGeom prst="rect">
            <a:avLst/>
          </a:prstGeom>
          <a:ln>
            <a:solidFill>
              <a:srgbClr val="000000"/>
            </a:solidFill>
          </a:ln>
        </p:spPr>
      </p:pic>
      <p:sp>
        <p:nvSpPr>
          <p:cNvPr id="344" name="Continuous deployment…"/>
          <p:cNvSpPr txBox="1"/>
          <p:nvPr/>
        </p:nvSpPr>
        <p:spPr>
          <a:xfrm>
            <a:off x="6348412" y="4800600"/>
            <a:ext cx="2473327" cy="588785"/>
          </a:xfrm>
          <a:prstGeom prst="rect">
            <a:avLst/>
          </a:prstGeom>
          <a:ln>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sz="1600">
                <a:latin typeface="Arial"/>
                <a:ea typeface="Arial"/>
                <a:cs typeface="Arial"/>
                <a:sym typeface="Arial"/>
              </a:defRPr>
            </a:pPr>
            <a:r>
              <a:t>Continuous deployment</a:t>
            </a:r>
          </a:p>
          <a:p>
            <a:pPr>
              <a:defRPr sz="1600">
                <a:latin typeface="Arial"/>
                <a:ea typeface="Arial"/>
                <a:cs typeface="Arial"/>
                <a:sym typeface="Arial"/>
              </a:defRPr>
            </a:pPr>
            <a:r>
              <a:t> (or Continuous delivery</a:t>
            </a:r>
            <a:r>
              <a:rPr sz="1800"/>
              <a:t>)</a:t>
            </a:r>
          </a:p>
        </p:txBody>
      </p:sp>
      <p:sp>
        <p:nvSpPr>
          <p:cNvPr id="345" name="Whichever release cadence being followed, Most organizations find some amount of longer-term, higher-level planning to be useful. We refer to this type of planning as release planning"/>
          <p:cNvSpPr txBox="1"/>
          <p:nvPr/>
        </p:nvSpPr>
        <p:spPr>
          <a:xfrm>
            <a:off x="655319" y="5410200"/>
            <a:ext cx="7833360" cy="8840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a:latin typeface="Arial"/>
                <a:ea typeface="Arial"/>
                <a:cs typeface="Arial"/>
                <a:sym typeface="Arial"/>
              </a:defRPr>
            </a:lvl1pPr>
          </a:lstStyle>
          <a:p>
            <a:r>
              <a:t>Whichever release cadence being followed, Most organizations find some amount of longer-term, higher-level planning to be useful. We refer to this type of planning as release planning</a:t>
            </a:r>
          </a:p>
        </p:txBody>
      </p:sp>
      <p:sp>
        <p:nvSpPr>
          <p:cNvPr id="346" name="Line"/>
          <p:cNvSpPr/>
          <p:nvPr/>
        </p:nvSpPr>
        <p:spPr>
          <a:xfrm flipH="1">
            <a:off x="6172199" y="5108575"/>
            <a:ext cx="457201" cy="0"/>
          </a:xfrm>
          <a:prstGeom prst="line">
            <a:avLst/>
          </a:prstGeom>
          <a:ln w="50800">
            <a:solidFill>
              <a:srgbClr val="4A7EBB"/>
            </a:solidFill>
            <a:tailEnd type="triangle"/>
          </a:ln>
        </p:spPr>
        <p:txBody>
          <a:bodyPr lIns="45718" tIns="45718" rIns="45718" bIns="45718"/>
          <a:lstStyle/>
          <a:p>
            <a:endParaRPr/>
          </a:p>
        </p:txBody>
      </p:sp>
      <p:sp>
        <p:nvSpPr>
          <p:cNvPr id="347" name="Ref: Essential Scrum: A Practical Guide to the Most Popular Agile Process by Kenneth S. Rubin Published by Addison-Wesley Professional, 2012"/>
          <p:cNvSpPr txBox="1"/>
          <p:nvPr/>
        </p:nvSpPr>
        <p:spPr>
          <a:xfrm>
            <a:off x="394969" y="6323013"/>
            <a:ext cx="8384225" cy="205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vl1pPr>
          </a:lstStyle>
          <a:p>
            <a:r>
              <a:t>Ref: Essential Scrum: A Practical Guide to the Most Popular Agile Process by Kenneth S. Rubin Published by Addison-Wesley Professional, 2012</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Release planning is an important task for product people working with agile teams:…"/>
          <p:cNvSpPr txBox="1">
            <a:spLocks noGrp="1"/>
          </p:cNvSpPr>
          <p:nvPr>
            <p:ph type="body" idx="4294967295"/>
          </p:nvPr>
        </p:nvSpPr>
        <p:spPr>
          <a:xfrm>
            <a:off x="304800" y="1493837"/>
            <a:ext cx="8229600" cy="4872038"/>
          </a:xfrm>
          <a:prstGeom prst="rect">
            <a:avLst/>
          </a:prstGeom>
        </p:spPr>
        <p:txBody>
          <a:bodyPr/>
          <a:lstStyle/>
          <a:p>
            <a:pPr marL="318897" indent="-318897" defTabSz="850391">
              <a:lnSpc>
                <a:spcPct val="90000"/>
              </a:lnSpc>
              <a:spcBef>
                <a:spcPts val="500"/>
              </a:spcBef>
              <a:buClr>
                <a:srgbClr val="101141"/>
              </a:buClr>
              <a:buChar char="•"/>
              <a:defRPr sz="2200"/>
            </a:pPr>
            <a:r>
              <a:t>Release planning is an important task for product people working with agile teams: </a:t>
            </a:r>
          </a:p>
          <a:p>
            <a:pPr marL="690943" lvl="1" indent="-265747" defTabSz="850391">
              <a:lnSpc>
                <a:spcPct val="90000"/>
              </a:lnSpc>
              <a:spcBef>
                <a:spcPts val="0"/>
              </a:spcBef>
              <a:buChar char="•"/>
              <a:defRPr sz="1400"/>
            </a:pPr>
            <a:r>
              <a:t>It ensures that the product is moving in the right direction and it connects Product strategy and tactics.</a:t>
            </a:r>
          </a:p>
          <a:p>
            <a:pPr marL="318897" indent="-318897" defTabSz="850391">
              <a:lnSpc>
                <a:spcPct val="90000"/>
              </a:lnSpc>
              <a:spcBef>
                <a:spcPts val="500"/>
              </a:spcBef>
              <a:buClr>
                <a:srgbClr val="101141"/>
              </a:buClr>
              <a:buChar char="•"/>
              <a:defRPr sz="2200"/>
            </a:pPr>
            <a:r>
              <a:t>Release as a version of a product:</a:t>
            </a:r>
          </a:p>
          <a:p>
            <a:pPr marL="690943" lvl="1" indent="-265747" defTabSz="850391">
              <a:lnSpc>
                <a:spcPct val="90000"/>
              </a:lnSpc>
              <a:spcBef>
                <a:spcPts val="0"/>
              </a:spcBef>
              <a:buChar char="•"/>
              <a:defRPr sz="1400"/>
            </a:pPr>
            <a:r>
              <a:t>For example, Mac OS X Catalina and Windows 10. </a:t>
            </a:r>
          </a:p>
          <a:p>
            <a:pPr marL="690943" lvl="1" indent="-265747" defTabSz="850391">
              <a:lnSpc>
                <a:spcPct val="90000"/>
              </a:lnSpc>
              <a:spcBef>
                <a:spcPts val="0"/>
              </a:spcBef>
              <a:buChar char="•"/>
              <a:defRPr sz="1400"/>
            </a:pPr>
            <a:r>
              <a:t>Releases come in two flavors: major releases, like iOS 13, and minor releases, such as iOS 13.3.</a:t>
            </a:r>
          </a:p>
          <a:p>
            <a:pPr marL="318897" indent="-318897" defTabSz="850391">
              <a:lnSpc>
                <a:spcPct val="90000"/>
              </a:lnSpc>
              <a:spcBef>
                <a:spcPts val="500"/>
              </a:spcBef>
              <a:buClr>
                <a:srgbClr val="101141"/>
              </a:buClr>
              <a:buChar char="•"/>
              <a:defRPr sz="2200"/>
            </a:pPr>
            <a:r>
              <a:t>Release planning is the process of determining the desired outcome of one or more major releases and maximizing the chances of achieving it. </a:t>
            </a:r>
          </a:p>
          <a:p>
            <a:pPr marL="0" lvl="1" indent="425194" defTabSz="850391">
              <a:lnSpc>
                <a:spcPct val="90000"/>
              </a:lnSpc>
              <a:spcBef>
                <a:spcPts val="0"/>
              </a:spcBef>
              <a:buSzTx/>
              <a:buNone/>
              <a:defRPr sz="2200"/>
            </a:pPr>
            <a:br/>
            <a:br/>
            <a:br/>
            <a:br/>
            <a:endParaRPr/>
          </a:p>
        </p:txBody>
      </p:sp>
      <p:sp>
        <p:nvSpPr>
          <p:cNvPr id="350" name="Agile Release Planning"/>
          <p:cNvSpPr txBox="1"/>
          <p:nvPr/>
        </p:nvSpPr>
        <p:spPr>
          <a:xfrm>
            <a:off x="350519" y="152399"/>
            <a:ext cx="6233162"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Agile Release Planning</a:t>
            </a:r>
          </a:p>
        </p:txBody>
      </p:sp>
      <p:sp>
        <p:nvSpPr>
          <p:cNvPr id="351"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352"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353"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
        <p:nvSpPr>
          <p:cNvPr id="354" name="Source: https://www.romanpichler.com/blog/release-planning-advice/"/>
          <p:cNvSpPr txBox="1"/>
          <p:nvPr/>
        </p:nvSpPr>
        <p:spPr>
          <a:xfrm>
            <a:off x="4922520" y="5995988"/>
            <a:ext cx="4170999" cy="3506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sz="1000">
                <a:latin typeface="Arial"/>
                <a:ea typeface="Arial"/>
                <a:cs typeface="Arial"/>
                <a:sym typeface="Arial"/>
              </a:defRPr>
            </a:pPr>
            <a:r>
              <a:t>Source: https://www.romanpichler.com/blog/release-planning-advice</a:t>
            </a:r>
            <a:r>
              <a:rPr sz="1800"/>
              <a:t>/</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Agile release planning provides a high-level summary timeline of the release schedule (typically 3 to 6 months).…"/>
          <p:cNvSpPr txBox="1">
            <a:spLocks noGrp="1"/>
          </p:cNvSpPr>
          <p:nvPr>
            <p:ph type="body" idx="4294967295"/>
          </p:nvPr>
        </p:nvSpPr>
        <p:spPr>
          <a:xfrm>
            <a:off x="309562" y="1406525"/>
            <a:ext cx="8229601" cy="4525963"/>
          </a:xfrm>
          <a:prstGeom prst="rect">
            <a:avLst/>
          </a:prstGeom>
        </p:spPr>
        <p:txBody>
          <a:bodyPr/>
          <a:lstStyle/>
          <a:p>
            <a:pPr>
              <a:spcBef>
                <a:spcPts val="500"/>
              </a:spcBef>
              <a:buClr>
                <a:srgbClr val="101141"/>
              </a:buClr>
              <a:buChar char="•"/>
              <a:defRPr sz="2400"/>
            </a:pPr>
            <a:r>
              <a:t>Agile release planning provides a high-level summary timeline of the release schedule (typically 3 to 6 months).</a:t>
            </a:r>
          </a:p>
          <a:p>
            <a:pPr>
              <a:buClr>
                <a:srgbClr val="101141"/>
              </a:buClr>
              <a:buChar char="•"/>
              <a:defRPr sz="2400"/>
            </a:pPr>
            <a:endParaRPr/>
          </a:p>
          <a:p>
            <a:pPr>
              <a:spcBef>
                <a:spcPts val="500"/>
              </a:spcBef>
              <a:buClr>
                <a:srgbClr val="101141"/>
              </a:buClr>
              <a:buChar char="•"/>
              <a:defRPr sz="2400"/>
            </a:pPr>
            <a:r>
              <a:t>Agile release planning also determines the number of iterations or sprints in the release.</a:t>
            </a:r>
          </a:p>
          <a:p>
            <a:pPr>
              <a:buClr>
                <a:srgbClr val="101141"/>
              </a:buClr>
              <a:buChar char="•"/>
              <a:defRPr sz="2400"/>
            </a:pPr>
            <a:endParaRPr/>
          </a:p>
          <a:p>
            <a:pPr>
              <a:spcBef>
                <a:spcPts val="500"/>
              </a:spcBef>
              <a:buClr>
                <a:srgbClr val="101141"/>
              </a:buClr>
              <a:buChar char="•"/>
              <a:defRPr sz="2400"/>
            </a:pPr>
            <a:r>
              <a:t>Allows the product owner and team to decide how much needs to be developed and how long it will take to have a releasable product based on business goals, dependencies, and impediments. </a:t>
            </a:r>
          </a:p>
        </p:txBody>
      </p:sp>
      <p:sp>
        <p:nvSpPr>
          <p:cNvPr id="357" name="Agile Release Planning …"/>
          <p:cNvSpPr txBox="1"/>
          <p:nvPr/>
        </p:nvSpPr>
        <p:spPr>
          <a:xfrm>
            <a:off x="350519" y="152399"/>
            <a:ext cx="6233162"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Agile Release Planning …</a:t>
            </a:r>
          </a:p>
        </p:txBody>
      </p:sp>
      <p:sp>
        <p:nvSpPr>
          <p:cNvPr id="358"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359"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360"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
        <p:nvSpPr>
          <p:cNvPr id="361" name="Source: https://www.romanpichler.com/blog/release-planning-advice/"/>
          <p:cNvSpPr txBox="1"/>
          <p:nvPr/>
        </p:nvSpPr>
        <p:spPr>
          <a:xfrm>
            <a:off x="4922520" y="5995988"/>
            <a:ext cx="4170999" cy="3506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sz="1000">
                <a:latin typeface="Arial"/>
                <a:ea typeface="Arial"/>
                <a:cs typeface="Arial"/>
                <a:sym typeface="Arial"/>
              </a:defRPr>
            </a:pPr>
            <a:r>
              <a:t>Source: https://www.romanpichler.com/blog/release-planning-advice</a:t>
            </a:r>
            <a:r>
              <a:rPr sz="1800"/>
              <a:t>/</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Release planning is best done as a collaborative effort by involving the stakeholders and the development team"/>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a:pPr>
            <a:r>
              <a:t>Release planning is best done as a collaborative effort by involving the stakeholders and the development team</a:t>
            </a:r>
            <a:br/>
            <a:br/>
            <a:endParaRPr/>
          </a:p>
        </p:txBody>
      </p:sp>
      <p:sp>
        <p:nvSpPr>
          <p:cNvPr id="364" name="Make Release Planning Collaborative"/>
          <p:cNvSpPr txBox="1"/>
          <p:nvPr/>
        </p:nvSpPr>
        <p:spPr>
          <a:xfrm>
            <a:off x="350519" y="152399"/>
            <a:ext cx="6233162"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Make Release Planning Collaborative</a:t>
            </a:r>
          </a:p>
        </p:txBody>
      </p:sp>
      <p:sp>
        <p:nvSpPr>
          <p:cNvPr id="365"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366"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367"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pic>
        <p:nvPicPr>
          <p:cNvPr id="368" name="image.png" descr="image.png"/>
          <p:cNvPicPr>
            <a:picLocks noChangeAspect="1"/>
          </p:cNvPicPr>
          <p:nvPr/>
        </p:nvPicPr>
        <p:blipFill>
          <a:blip r:embed="rId2"/>
          <a:stretch>
            <a:fillRect/>
          </a:stretch>
        </p:blipFill>
        <p:spPr>
          <a:xfrm>
            <a:off x="457200" y="2813050"/>
            <a:ext cx="5319713" cy="2819400"/>
          </a:xfrm>
          <a:prstGeom prst="rect">
            <a:avLst/>
          </a:prstGeom>
          <a:ln w="12700">
            <a:miter lim="400000"/>
          </a:ln>
        </p:spPr>
      </p:pic>
      <p:sp>
        <p:nvSpPr>
          <p:cNvPr id="369" name="Source: https://www.romanpichler.com/blog/release-planning-advice/"/>
          <p:cNvSpPr txBox="1"/>
          <p:nvPr/>
        </p:nvSpPr>
        <p:spPr>
          <a:xfrm>
            <a:off x="4846320" y="6172200"/>
            <a:ext cx="4169410" cy="2269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000">
                <a:latin typeface="Arial"/>
                <a:ea typeface="Arial"/>
                <a:cs typeface="Arial"/>
                <a:sym typeface="Arial"/>
              </a:defRPr>
            </a:lvl1pPr>
          </a:lstStyle>
          <a:p>
            <a:r>
              <a:t>Source: https://www.romanpichler.com/blog/release-planning-advice/</a:t>
            </a:r>
          </a:p>
        </p:txBody>
      </p:sp>
      <p:sp>
        <p:nvSpPr>
          <p:cNvPr id="370" name="Schedule regular roadmapping sessions.…"/>
          <p:cNvSpPr txBox="1"/>
          <p:nvPr/>
        </p:nvSpPr>
        <p:spPr>
          <a:xfrm>
            <a:off x="5684520" y="2590800"/>
            <a:ext cx="3185162" cy="2669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marL="285750" indent="-285750">
              <a:buSzPct val="100000"/>
              <a:buFont typeface="Arial"/>
              <a:buChar char="•"/>
            </a:pPr>
            <a:r>
              <a:t>Schedule regular roadmapping sessions.</a:t>
            </a:r>
          </a:p>
          <a:p>
            <a:pPr marL="285750" indent="-285750">
              <a:buSzPct val="100000"/>
              <a:buFont typeface="Arial"/>
              <a:buChar char="•"/>
            </a:pPr>
            <a:r>
              <a:t>Possibly as part of your strategy review process and invite key stakeholders and development team members.</a:t>
            </a:r>
          </a:p>
          <a:p>
            <a:pPr marL="285750" indent="-285750">
              <a:buSzPct val="100000"/>
              <a:buFont typeface="Arial"/>
              <a:buChar char="•"/>
            </a:pPr>
            <a:r>
              <a:t>Discuss Release Progress</a:t>
            </a:r>
          </a:p>
          <a:p>
            <a:pPr marL="285750" indent="-285750">
              <a:buSzPct val="100000"/>
              <a:buFont typeface="Arial"/>
              <a:buChar char="•"/>
            </a:pPr>
            <a:r>
              <a:t>Invite Stakeholders to Sprint Review meetings.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Module-6 Agile Planning &amp; Release Planning"/>
          <p:cNvSpPr txBox="1">
            <a:spLocks noGrp="1"/>
          </p:cNvSpPr>
          <p:nvPr>
            <p:ph type="body" sz="half" idx="4294967295"/>
          </p:nvPr>
        </p:nvSpPr>
        <p:spPr>
          <a:xfrm>
            <a:off x="304800" y="4648200"/>
            <a:ext cx="8458200" cy="1600200"/>
          </a:xfrm>
          <a:prstGeom prst="rect">
            <a:avLst/>
          </a:prstGeom>
        </p:spPr>
        <p:txBody>
          <a:bodyPr/>
          <a:lstStyle>
            <a:lvl1pPr marL="0" indent="0">
              <a:lnSpc>
                <a:spcPts val="4200"/>
              </a:lnSpc>
              <a:spcBef>
                <a:spcPts val="0"/>
              </a:spcBef>
              <a:buSzTx/>
              <a:buNone/>
              <a:defRPr sz="4000" b="1"/>
            </a:lvl1pPr>
          </a:lstStyle>
          <a:p>
            <a:r>
              <a:rPr dirty="0"/>
              <a:t>Module-6 Agile Planning &amp; Release Planning</a:t>
            </a:r>
          </a:p>
        </p:txBody>
      </p:sp>
      <p:sp>
        <p:nvSpPr>
          <p:cNvPr id="224"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b="1">
                <a:solidFill>
                  <a:srgbClr val="898989"/>
                </a:solidFill>
              </a:defRPr>
            </a:lvl1pPr>
          </a:lstStyle>
          <a:p>
            <a:r>
              <a:rPr lang="en-US" dirty="0"/>
              <a:t>2-9/3/24</a:t>
            </a:r>
            <a:endParaRPr dirty="0"/>
          </a:p>
        </p:txBody>
      </p:sp>
      <p:sp>
        <p:nvSpPr>
          <p:cNvPr id="225"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226" name="Slide Number"/>
          <p:cNvSpPr txBox="1">
            <a:spLocks noGrp="1"/>
          </p:cNvSpPr>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2" name="image.png" descr="image.png"/>
          <p:cNvPicPr>
            <a:picLocks noChangeAspect="1"/>
          </p:cNvPicPr>
          <p:nvPr/>
        </p:nvPicPr>
        <p:blipFill>
          <a:blip r:embed="rId2"/>
          <a:stretch>
            <a:fillRect/>
          </a:stretch>
        </p:blipFill>
        <p:spPr>
          <a:xfrm>
            <a:off x="838200" y="1462087"/>
            <a:ext cx="7772400" cy="4938713"/>
          </a:xfrm>
          <a:prstGeom prst="rect">
            <a:avLst/>
          </a:prstGeom>
          <a:ln w="12700">
            <a:miter lim="400000"/>
          </a:ln>
        </p:spPr>
      </p:pic>
      <p:sp>
        <p:nvSpPr>
          <p:cNvPr id="373" name="Relationship between product vision, product roadmap, release planning, and iteration planning."/>
          <p:cNvSpPr txBox="1">
            <a:spLocks noGrp="1"/>
          </p:cNvSpPr>
          <p:nvPr>
            <p:ph type="body" sz="quarter" idx="4294967295"/>
          </p:nvPr>
        </p:nvSpPr>
        <p:spPr>
          <a:xfrm>
            <a:off x="304800" y="152398"/>
            <a:ext cx="6324600" cy="1143004"/>
          </a:xfrm>
          <a:prstGeom prst="rect">
            <a:avLst/>
          </a:prstGeom>
        </p:spPr>
        <p:txBody>
          <a:bodyPr anchor="ctr"/>
          <a:lstStyle>
            <a:lvl1pPr marL="610361" indent="-915541" defTabSz="813816">
              <a:lnSpc>
                <a:spcPts val="3200"/>
              </a:lnSpc>
              <a:spcBef>
                <a:spcPts val="0"/>
              </a:spcBef>
              <a:buSzTx/>
              <a:buNone/>
              <a:defRPr sz="1800" b="1"/>
            </a:lvl1pPr>
          </a:lstStyle>
          <a:p>
            <a:r>
              <a:t>Relationship between product vision, product roadmap, release planning, and iteration planning.</a:t>
            </a:r>
          </a:p>
        </p:txBody>
      </p:sp>
      <p:sp>
        <p:nvSpPr>
          <p:cNvPr id="374"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375"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376"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sp>
        <p:nvSpPr>
          <p:cNvPr id="377" name="Source: PMI.ORG"/>
          <p:cNvSpPr txBox="1"/>
          <p:nvPr/>
        </p:nvSpPr>
        <p:spPr>
          <a:xfrm>
            <a:off x="4922520" y="6230938"/>
            <a:ext cx="4170999" cy="2269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000">
                <a:latin typeface="Arial"/>
                <a:ea typeface="Arial"/>
                <a:cs typeface="Arial"/>
                <a:sym typeface="Arial"/>
              </a:defRPr>
            </a:lvl1pPr>
          </a:lstStyle>
          <a:p>
            <a:r>
              <a:t>Source: PMI.ORG</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9" name="image.jpeg" descr="image.jpeg"/>
          <p:cNvPicPr>
            <a:picLocks noChangeAspect="1"/>
          </p:cNvPicPr>
          <p:nvPr/>
        </p:nvPicPr>
        <p:blipFill>
          <a:blip r:embed="rId2"/>
          <a:stretch>
            <a:fillRect/>
          </a:stretch>
        </p:blipFill>
        <p:spPr>
          <a:xfrm>
            <a:off x="228600" y="1397000"/>
            <a:ext cx="6629400" cy="3727450"/>
          </a:xfrm>
          <a:prstGeom prst="rect">
            <a:avLst/>
          </a:prstGeom>
          <a:ln w="12700">
            <a:miter lim="400000"/>
          </a:ln>
        </p:spPr>
      </p:pic>
      <p:sp>
        <p:nvSpPr>
          <p:cNvPr id="380" name="The steps in planning a release."/>
          <p:cNvSpPr txBox="1">
            <a:spLocks noGrp="1"/>
          </p:cNvSpPr>
          <p:nvPr>
            <p:ph type="body" sz="quarter" idx="4294967295"/>
          </p:nvPr>
        </p:nvSpPr>
        <p:spPr>
          <a:xfrm>
            <a:off x="304800" y="152398"/>
            <a:ext cx="6324600" cy="1143004"/>
          </a:xfrm>
          <a:prstGeom prst="rect">
            <a:avLst/>
          </a:prstGeom>
        </p:spPr>
        <p:txBody>
          <a:bodyPr anchor="ctr"/>
          <a:lstStyle>
            <a:lvl1pPr marL="685800" indent="-1028700">
              <a:lnSpc>
                <a:spcPts val="3600"/>
              </a:lnSpc>
              <a:spcBef>
                <a:spcPts val="0"/>
              </a:spcBef>
              <a:buSzTx/>
              <a:buNone/>
              <a:defRPr sz="3600" b="1"/>
            </a:lvl1pPr>
          </a:lstStyle>
          <a:p>
            <a:r>
              <a:t>The steps in planning a release.</a:t>
            </a:r>
          </a:p>
        </p:txBody>
      </p:sp>
      <p:sp>
        <p:nvSpPr>
          <p:cNvPr id="381"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382"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383"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sp>
        <p:nvSpPr>
          <p:cNvPr id="384" name="Product Vision, Product Roadmap"/>
          <p:cNvSpPr txBox="1"/>
          <p:nvPr/>
        </p:nvSpPr>
        <p:spPr>
          <a:xfrm>
            <a:off x="228599" y="1142999"/>
            <a:ext cx="1751015" cy="551517"/>
          </a:xfrm>
          <a:prstGeom prst="rect">
            <a:avLst/>
          </a:prstGeom>
          <a:ln>
            <a:solidFill>
              <a:srgbClr val="0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600">
                <a:latin typeface="Arial"/>
                <a:ea typeface="Arial"/>
                <a:cs typeface="Arial"/>
                <a:sym typeface="Arial"/>
              </a:defRPr>
            </a:lvl1pPr>
          </a:lstStyle>
          <a:p>
            <a:r>
              <a:t>Product Vision, Product Roadmap</a:t>
            </a:r>
          </a:p>
        </p:txBody>
      </p:sp>
      <p:sp>
        <p:nvSpPr>
          <p:cNvPr id="385" name="Line"/>
          <p:cNvSpPr/>
          <p:nvPr/>
        </p:nvSpPr>
        <p:spPr>
          <a:xfrm>
            <a:off x="761998" y="1828800"/>
            <a:ext cx="114303" cy="320676"/>
          </a:xfrm>
          <a:prstGeom prst="line">
            <a:avLst/>
          </a:prstGeom>
          <a:ln w="25400">
            <a:solidFill>
              <a:srgbClr val="4A7EBB"/>
            </a:solidFill>
            <a:tailEnd type="triangle"/>
          </a:ln>
        </p:spPr>
        <p:txBody>
          <a:bodyPr lIns="45718" tIns="45718" rIns="45718" bIns="45718"/>
          <a:lstStyle/>
          <a:p>
            <a:endParaRPr/>
          </a:p>
        </p:txBody>
      </p:sp>
      <p:sp>
        <p:nvSpPr>
          <p:cNvPr id="386" name="Product Backlog"/>
          <p:cNvSpPr txBox="1"/>
          <p:nvPr/>
        </p:nvSpPr>
        <p:spPr>
          <a:xfrm>
            <a:off x="152400" y="2133599"/>
            <a:ext cx="1905000" cy="360186"/>
          </a:xfrm>
          <a:prstGeom prst="rect">
            <a:avLst/>
          </a:prstGeom>
          <a:ln>
            <a:solidFill>
              <a:srgbClr val="0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a:latin typeface="Arial"/>
                <a:ea typeface="Arial"/>
                <a:cs typeface="Arial"/>
                <a:sym typeface="Arial"/>
              </a:defRPr>
            </a:lvl1pPr>
          </a:lstStyle>
          <a:p>
            <a:r>
              <a:t>Product Backlog</a:t>
            </a:r>
          </a:p>
        </p:txBody>
      </p:sp>
      <p:sp>
        <p:nvSpPr>
          <p:cNvPr id="387" name="Line"/>
          <p:cNvSpPr/>
          <p:nvPr/>
        </p:nvSpPr>
        <p:spPr>
          <a:xfrm>
            <a:off x="990599" y="2362200"/>
            <a:ext cx="112715" cy="276226"/>
          </a:xfrm>
          <a:prstGeom prst="line">
            <a:avLst/>
          </a:prstGeom>
          <a:ln w="25400">
            <a:solidFill>
              <a:srgbClr val="4A7EBB"/>
            </a:solidFill>
            <a:tailEnd type="triangle"/>
          </a:ln>
        </p:spPr>
        <p:txBody>
          <a:bodyPr lIns="45718" tIns="45718" rIns="45718" bIns="45718"/>
          <a:lstStyle/>
          <a:p>
            <a:endParaRPr/>
          </a:p>
        </p:txBody>
      </p:sp>
      <p:sp>
        <p:nvSpPr>
          <p:cNvPr id="388" name="Monitoring progress…"/>
          <p:cNvSpPr txBox="1"/>
          <p:nvPr/>
        </p:nvSpPr>
        <p:spPr>
          <a:xfrm>
            <a:off x="6934200" y="1530349"/>
            <a:ext cx="2133600" cy="893586"/>
          </a:xfrm>
          <a:prstGeom prst="rect">
            <a:avLst/>
          </a:prstGeom>
          <a:ln>
            <a:solidFill>
              <a:srgbClr val="0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b="1">
                <a:latin typeface="Arial"/>
                <a:ea typeface="Arial"/>
                <a:cs typeface="Arial"/>
                <a:sym typeface="Arial"/>
              </a:defRPr>
            </a:pPr>
            <a:r>
              <a:t>Monitoring progress</a:t>
            </a:r>
          </a:p>
          <a:p>
            <a:pPr>
              <a:defRPr b="1">
                <a:latin typeface="Arial"/>
                <a:ea typeface="Arial"/>
                <a:cs typeface="Arial"/>
                <a:sym typeface="Arial"/>
              </a:defRPr>
            </a:pPr>
            <a:r>
              <a:t>Of the Release</a:t>
            </a:r>
          </a:p>
        </p:txBody>
      </p:sp>
      <p:grpSp>
        <p:nvGrpSpPr>
          <p:cNvPr id="391" name="Group"/>
          <p:cNvGrpSpPr/>
          <p:nvPr/>
        </p:nvGrpSpPr>
        <p:grpSpPr>
          <a:xfrm>
            <a:off x="380999" y="3529156"/>
            <a:ext cx="407039" cy="333086"/>
            <a:chOff x="0" y="0"/>
            <a:chExt cx="407037" cy="333085"/>
          </a:xfrm>
        </p:grpSpPr>
        <p:sp>
          <p:nvSpPr>
            <p:cNvPr id="389" name="Oval"/>
            <p:cNvSpPr/>
            <p:nvPr/>
          </p:nvSpPr>
          <p:spPr>
            <a:xfrm>
              <a:off x="0" y="13904"/>
              <a:ext cx="407038" cy="305279"/>
            </a:xfrm>
            <a:prstGeom prst="ellipse">
              <a:avLst/>
            </a:prstGeom>
            <a:solidFill>
              <a:schemeClr val="accent1"/>
            </a:solidFill>
            <a:ln w="25400" cap="flat">
              <a:solidFill>
                <a:srgbClr val="385D8A"/>
              </a:solidFill>
              <a:prstDash val="solid"/>
              <a:round/>
            </a:ln>
            <a:effectLst/>
          </p:spPr>
          <p:txBody>
            <a:bodyPr wrap="square" lIns="45718" tIns="45718" rIns="45718" bIns="45718" numCol="1" anchor="ctr">
              <a:noAutofit/>
            </a:bodyPr>
            <a:lstStyle/>
            <a:p>
              <a:pPr algn="ctr">
                <a:defRPr>
                  <a:solidFill>
                    <a:srgbClr val="FFFFFF"/>
                  </a:solidFill>
                </a:defRPr>
              </a:pPr>
              <a:endParaRPr/>
            </a:p>
          </p:txBody>
        </p:sp>
        <p:sp>
          <p:nvSpPr>
            <p:cNvPr id="390" name="1"/>
            <p:cNvSpPr txBox="1"/>
            <p:nvPr/>
          </p:nvSpPr>
          <p:spPr>
            <a:xfrm>
              <a:off x="137619" y="0"/>
              <a:ext cx="131798" cy="33308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a:solidFill>
                    <a:srgbClr val="FFFFFF"/>
                  </a:solidFill>
                </a:defRPr>
              </a:lvl1pPr>
            </a:lstStyle>
            <a:p>
              <a:r>
                <a:t>1</a:t>
              </a:r>
            </a:p>
          </p:txBody>
        </p:sp>
      </p:grpSp>
      <p:grpSp>
        <p:nvGrpSpPr>
          <p:cNvPr id="394" name="Group"/>
          <p:cNvGrpSpPr/>
          <p:nvPr/>
        </p:nvGrpSpPr>
        <p:grpSpPr>
          <a:xfrm>
            <a:off x="2371724" y="3543444"/>
            <a:ext cx="407039" cy="333087"/>
            <a:chOff x="0" y="0"/>
            <a:chExt cx="407037" cy="333085"/>
          </a:xfrm>
        </p:grpSpPr>
        <p:sp>
          <p:nvSpPr>
            <p:cNvPr id="392" name="Oval"/>
            <p:cNvSpPr/>
            <p:nvPr/>
          </p:nvSpPr>
          <p:spPr>
            <a:xfrm>
              <a:off x="0" y="13904"/>
              <a:ext cx="407038" cy="305279"/>
            </a:xfrm>
            <a:prstGeom prst="ellipse">
              <a:avLst/>
            </a:prstGeom>
            <a:solidFill>
              <a:schemeClr val="accent1"/>
            </a:solidFill>
            <a:ln w="25400" cap="flat">
              <a:solidFill>
                <a:srgbClr val="385D8A"/>
              </a:solidFill>
              <a:prstDash val="solid"/>
              <a:round/>
            </a:ln>
            <a:effectLst/>
          </p:spPr>
          <p:txBody>
            <a:bodyPr wrap="square" lIns="45718" tIns="45718" rIns="45718" bIns="45718" numCol="1" anchor="ctr">
              <a:noAutofit/>
            </a:bodyPr>
            <a:lstStyle/>
            <a:p>
              <a:pPr algn="ctr">
                <a:defRPr>
                  <a:solidFill>
                    <a:srgbClr val="FFFFFF"/>
                  </a:solidFill>
                </a:defRPr>
              </a:pPr>
              <a:endParaRPr/>
            </a:p>
          </p:txBody>
        </p:sp>
        <p:sp>
          <p:nvSpPr>
            <p:cNvPr id="393" name="2"/>
            <p:cNvSpPr txBox="1"/>
            <p:nvPr/>
          </p:nvSpPr>
          <p:spPr>
            <a:xfrm>
              <a:off x="137619" y="0"/>
              <a:ext cx="131798" cy="33308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a:solidFill>
                    <a:srgbClr val="FFFFFF"/>
                  </a:solidFill>
                </a:defRPr>
              </a:lvl1pPr>
            </a:lstStyle>
            <a:p>
              <a:r>
                <a:t>2</a:t>
              </a:r>
            </a:p>
          </p:txBody>
        </p:sp>
      </p:grpSp>
      <p:grpSp>
        <p:nvGrpSpPr>
          <p:cNvPr id="397" name="Group"/>
          <p:cNvGrpSpPr/>
          <p:nvPr/>
        </p:nvGrpSpPr>
        <p:grpSpPr>
          <a:xfrm>
            <a:off x="3581399" y="1518959"/>
            <a:ext cx="407039" cy="356159"/>
            <a:chOff x="0" y="0"/>
            <a:chExt cx="407037" cy="356158"/>
          </a:xfrm>
        </p:grpSpPr>
        <p:sp>
          <p:nvSpPr>
            <p:cNvPr id="395" name="Oval"/>
            <p:cNvSpPr/>
            <p:nvPr/>
          </p:nvSpPr>
          <p:spPr>
            <a:xfrm>
              <a:off x="0" y="0"/>
              <a:ext cx="407038" cy="356159"/>
            </a:xfrm>
            <a:prstGeom prst="ellipse">
              <a:avLst/>
            </a:prstGeom>
            <a:solidFill>
              <a:schemeClr val="accent1"/>
            </a:solidFill>
            <a:ln w="25400" cap="flat">
              <a:solidFill>
                <a:srgbClr val="385D8A"/>
              </a:solidFill>
              <a:prstDash val="solid"/>
              <a:round/>
            </a:ln>
            <a:effectLst/>
          </p:spPr>
          <p:txBody>
            <a:bodyPr wrap="square" lIns="45718" tIns="45718" rIns="45718" bIns="45718" numCol="1" anchor="ctr">
              <a:noAutofit/>
            </a:bodyPr>
            <a:lstStyle/>
            <a:p>
              <a:pPr algn="ctr">
                <a:defRPr>
                  <a:solidFill>
                    <a:srgbClr val="FFFFFF"/>
                  </a:solidFill>
                </a:defRPr>
              </a:pPr>
              <a:endParaRPr/>
            </a:p>
          </p:txBody>
        </p:sp>
        <p:sp>
          <p:nvSpPr>
            <p:cNvPr id="396" name="3"/>
            <p:cNvSpPr txBox="1"/>
            <p:nvPr/>
          </p:nvSpPr>
          <p:spPr>
            <a:xfrm>
              <a:off x="137619" y="11535"/>
              <a:ext cx="131798" cy="3330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a:solidFill>
                    <a:srgbClr val="FFFFFF"/>
                  </a:solidFill>
                </a:defRPr>
              </a:lvl1pPr>
            </a:lstStyle>
            <a:p>
              <a:r>
                <a:t>3</a:t>
              </a:r>
            </a:p>
          </p:txBody>
        </p:sp>
      </p:grpSp>
      <p:grpSp>
        <p:nvGrpSpPr>
          <p:cNvPr id="400" name="Group"/>
          <p:cNvGrpSpPr/>
          <p:nvPr/>
        </p:nvGrpSpPr>
        <p:grpSpPr>
          <a:xfrm>
            <a:off x="6172199" y="2357581"/>
            <a:ext cx="407039" cy="333087"/>
            <a:chOff x="0" y="0"/>
            <a:chExt cx="407037" cy="333085"/>
          </a:xfrm>
        </p:grpSpPr>
        <p:sp>
          <p:nvSpPr>
            <p:cNvPr id="398" name="Oval"/>
            <p:cNvSpPr/>
            <p:nvPr/>
          </p:nvSpPr>
          <p:spPr>
            <a:xfrm>
              <a:off x="0" y="13904"/>
              <a:ext cx="407038" cy="305279"/>
            </a:xfrm>
            <a:prstGeom prst="ellipse">
              <a:avLst/>
            </a:prstGeom>
            <a:solidFill>
              <a:schemeClr val="accent1"/>
            </a:solidFill>
            <a:ln w="25400" cap="flat">
              <a:solidFill>
                <a:srgbClr val="385D8A"/>
              </a:solidFill>
              <a:prstDash val="solid"/>
              <a:round/>
            </a:ln>
            <a:effectLst/>
          </p:spPr>
          <p:txBody>
            <a:bodyPr wrap="square" lIns="45718" tIns="45718" rIns="45718" bIns="45718" numCol="1" anchor="ctr">
              <a:noAutofit/>
            </a:bodyPr>
            <a:lstStyle/>
            <a:p>
              <a:pPr algn="ctr">
                <a:defRPr>
                  <a:solidFill>
                    <a:srgbClr val="FFFFFF"/>
                  </a:solidFill>
                </a:defRPr>
              </a:pPr>
              <a:endParaRPr/>
            </a:p>
          </p:txBody>
        </p:sp>
        <p:sp>
          <p:nvSpPr>
            <p:cNvPr id="399" name="4"/>
            <p:cNvSpPr txBox="1"/>
            <p:nvPr/>
          </p:nvSpPr>
          <p:spPr>
            <a:xfrm>
              <a:off x="137619" y="0"/>
              <a:ext cx="131798" cy="33308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a:solidFill>
                    <a:srgbClr val="FFFFFF"/>
                  </a:solidFill>
                </a:defRPr>
              </a:lvl1pPr>
            </a:lstStyle>
            <a:p>
              <a:r>
                <a:t>4</a:t>
              </a:r>
            </a:p>
          </p:txBody>
        </p:sp>
      </p:grpSp>
      <p:grpSp>
        <p:nvGrpSpPr>
          <p:cNvPr id="403" name="Group"/>
          <p:cNvGrpSpPr/>
          <p:nvPr/>
        </p:nvGrpSpPr>
        <p:grpSpPr>
          <a:xfrm>
            <a:off x="7637461" y="1211825"/>
            <a:ext cx="540369" cy="405277"/>
            <a:chOff x="0" y="0"/>
            <a:chExt cx="540367" cy="405276"/>
          </a:xfrm>
        </p:grpSpPr>
        <p:sp>
          <p:nvSpPr>
            <p:cNvPr id="401" name="Oval"/>
            <p:cNvSpPr/>
            <p:nvPr/>
          </p:nvSpPr>
          <p:spPr>
            <a:xfrm>
              <a:off x="0" y="0"/>
              <a:ext cx="540368" cy="405277"/>
            </a:xfrm>
            <a:prstGeom prst="ellipse">
              <a:avLst/>
            </a:prstGeom>
            <a:solidFill>
              <a:schemeClr val="accent1"/>
            </a:solidFill>
            <a:ln w="25400" cap="flat">
              <a:solidFill>
                <a:srgbClr val="385D8A"/>
              </a:solidFill>
              <a:prstDash val="solid"/>
              <a:round/>
            </a:ln>
            <a:effectLst/>
          </p:spPr>
          <p:txBody>
            <a:bodyPr wrap="square" lIns="45718" tIns="45718" rIns="45718" bIns="45718" numCol="1" anchor="ctr">
              <a:noAutofit/>
            </a:bodyPr>
            <a:lstStyle/>
            <a:p>
              <a:pPr algn="ctr">
                <a:defRPr>
                  <a:solidFill>
                    <a:srgbClr val="FFFFFF"/>
                  </a:solidFill>
                </a:defRPr>
              </a:pPr>
              <a:endParaRPr/>
            </a:p>
          </p:txBody>
        </p:sp>
        <p:sp>
          <p:nvSpPr>
            <p:cNvPr id="402" name="5"/>
            <p:cNvSpPr txBox="1"/>
            <p:nvPr/>
          </p:nvSpPr>
          <p:spPr>
            <a:xfrm>
              <a:off x="182698" y="36094"/>
              <a:ext cx="174970" cy="33308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a:solidFill>
                    <a:srgbClr val="FFFFFF"/>
                  </a:solidFill>
                </a:defRPr>
              </a:lvl1pPr>
            </a:lstStyle>
            <a:p>
              <a:r>
                <a:t>5</a:t>
              </a:r>
            </a:p>
          </p:txBody>
        </p:sp>
      </p:grpSp>
      <p:sp>
        <p:nvSpPr>
          <p:cNvPr id="404" name="Source: Agile  Estimation and Planning  by Mike Cohen"/>
          <p:cNvSpPr txBox="1"/>
          <p:nvPr/>
        </p:nvSpPr>
        <p:spPr>
          <a:xfrm>
            <a:off x="5541645" y="6307138"/>
            <a:ext cx="3556635" cy="2269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000">
                <a:latin typeface="Arial"/>
                <a:ea typeface="Arial"/>
                <a:cs typeface="Arial"/>
                <a:sym typeface="Arial"/>
              </a:defRPr>
            </a:lvl1pPr>
          </a:lstStyle>
          <a:p>
            <a:r>
              <a:t>Source: Agile  Estimation and Planning  by Mike Cohen</a:t>
            </a:r>
          </a:p>
        </p:txBody>
      </p:sp>
      <p:grpSp>
        <p:nvGrpSpPr>
          <p:cNvPr id="407" name="Use Trade-off Matrix (Fixed, Flexible, Accept), Date, Scope, Cost  - Fix important factor…"/>
          <p:cNvGrpSpPr/>
          <p:nvPr/>
        </p:nvGrpSpPr>
        <p:grpSpPr>
          <a:xfrm>
            <a:off x="319086" y="5257800"/>
            <a:ext cx="8510590" cy="1008718"/>
            <a:chOff x="0" y="0"/>
            <a:chExt cx="8510588" cy="1008717"/>
          </a:xfrm>
        </p:grpSpPr>
        <p:sp>
          <p:nvSpPr>
            <p:cNvPr id="405" name="Rectangle"/>
            <p:cNvSpPr/>
            <p:nvPr/>
          </p:nvSpPr>
          <p:spPr>
            <a:xfrm>
              <a:off x="-1" y="0"/>
              <a:ext cx="8510590" cy="1008718"/>
            </a:xfrm>
            <a:prstGeom prst="rect">
              <a:avLst/>
            </a:prstGeom>
            <a:noFill/>
            <a:ln w="9525" cap="flat">
              <a:solidFill>
                <a:srgbClr val="000000"/>
              </a:solidFill>
              <a:prstDash val="solid"/>
              <a:round/>
            </a:ln>
            <a:effectLst/>
          </p:spPr>
          <p:txBody>
            <a:bodyPr wrap="square" lIns="45718" tIns="45718" rIns="45718" bIns="45718" numCol="1" anchor="t">
              <a:noAutofit/>
            </a:bodyPr>
            <a:lstStyle/>
            <a:p>
              <a:pPr indent="342900">
                <a:defRPr sz="1600">
                  <a:latin typeface="Arial"/>
                  <a:ea typeface="Arial"/>
                  <a:cs typeface="Arial"/>
                  <a:sym typeface="Arial"/>
                </a:defRPr>
              </a:pPr>
              <a:endParaRPr/>
            </a:p>
          </p:txBody>
        </p:sp>
        <p:sp>
          <p:nvSpPr>
            <p:cNvPr id="406" name="Use Trade-off Matrix (Fixed, Flexible, Accept), Date, Scope, Cost  - Fix important factor…"/>
            <p:cNvSpPr txBox="1"/>
            <p:nvPr/>
          </p:nvSpPr>
          <p:spPr>
            <a:xfrm>
              <a:off x="4762" y="4763"/>
              <a:ext cx="8501064" cy="9991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t">
              <a:spAutoFit/>
            </a:bodyPr>
            <a:lstStyle/>
            <a:p>
              <a:pPr indent="342900">
                <a:defRPr sz="1600">
                  <a:latin typeface="Arial"/>
                  <a:ea typeface="Arial"/>
                  <a:cs typeface="Arial"/>
                  <a:sym typeface="Arial"/>
                </a:defRPr>
              </a:pPr>
              <a:r>
                <a:t>Use Trade-off Matrix (Fixed, Flexible, Accept), Date, Scope, Cost  - Fix important factor</a:t>
              </a:r>
            </a:p>
            <a:p>
              <a:pPr indent="342900">
                <a:defRPr sz="1600" b="1">
                  <a:latin typeface="Arial"/>
                  <a:ea typeface="Arial"/>
                  <a:cs typeface="Arial"/>
                  <a:sym typeface="Arial"/>
                </a:defRPr>
              </a:pPr>
              <a:endParaRPr/>
            </a:p>
            <a:p>
              <a:pPr indent="342900">
                <a:defRPr sz="1600">
                  <a:latin typeface="Arial"/>
                  <a:ea typeface="Arial"/>
                  <a:cs typeface="Arial"/>
                  <a:sym typeface="Arial"/>
                </a:defRPr>
              </a:pPr>
              <a:r>
                <a:t>Given a fixed </a:t>
              </a:r>
              <a:r>
                <a:rPr b="1" u="sng"/>
                <a:t>schedule</a:t>
              </a:r>
              <a:r>
                <a:t>, we will choose a level of </a:t>
              </a:r>
              <a:r>
                <a:rPr b="1" u="sng"/>
                <a:t>resources</a:t>
              </a:r>
              <a:r>
                <a:t> and adjust the </a:t>
              </a:r>
              <a:r>
                <a:rPr b="1" u="sng"/>
                <a:t>features</a:t>
              </a:r>
              <a:r>
                <a:t> set as necessary.</a:t>
              </a:r>
            </a:p>
          </p:txBody>
        </p:sp>
      </p:grpSp>
      <p:grpSp>
        <p:nvGrpSpPr>
          <p:cNvPr id="410" name="Group"/>
          <p:cNvGrpSpPr/>
          <p:nvPr/>
        </p:nvGrpSpPr>
        <p:grpSpPr>
          <a:xfrm>
            <a:off x="152399" y="5357956"/>
            <a:ext cx="407039" cy="333086"/>
            <a:chOff x="0" y="0"/>
            <a:chExt cx="407037" cy="333085"/>
          </a:xfrm>
        </p:grpSpPr>
        <p:sp>
          <p:nvSpPr>
            <p:cNvPr id="408" name="Oval"/>
            <p:cNvSpPr/>
            <p:nvPr/>
          </p:nvSpPr>
          <p:spPr>
            <a:xfrm>
              <a:off x="0" y="13904"/>
              <a:ext cx="407038" cy="305279"/>
            </a:xfrm>
            <a:prstGeom prst="ellipse">
              <a:avLst/>
            </a:prstGeom>
            <a:solidFill>
              <a:schemeClr val="accent1"/>
            </a:solidFill>
            <a:ln w="25400" cap="flat">
              <a:solidFill>
                <a:srgbClr val="385D8A"/>
              </a:solidFill>
              <a:prstDash val="solid"/>
              <a:round/>
            </a:ln>
            <a:effectLst/>
          </p:spPr>
          <p:txBody>
            <a:bodyPr wrap="square" lIns="45718" tIns="45718" rIns="45718" bIns="45718" numCol="1" anchor="ctr">
              <a:noAutofit/>
            </a:bodyPr>
            <a:lstStyle/>
            <a:p>
              <a:pPr algn="ctr">
                <a:defRPr>
                  <a:solidFill>
                    <a:srgbClr val="FFFFFF"/>
                  </a:solidFill>
                </a:defRPr>
              </a:pPr>
              <a:endParaRPr/>
            </a:p>
          </p:txBody>
        </p:sp>
        <p:sp>
          <p:nvSpPr>
            <p:cNvPr id="409" name="1"/>
            <p:cNvSpPr txBox="1"/>
            <p:nvPr/>
          </p:nvSpPr>
          <p:spPr>
            <a:xfrm>
              <a:off x="137619" y="0"/>
              <a:ext cx="131798" cy="33308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a:solidFill>
                    <a:srgbClr val="FFFFFF"/>
                  </a:solidFill>
                </a:defRPr>
              </a:lvl1pPr>
            </a:lstStyle>
            <a:p>
              <a:r>
                <a:t>1</a:t>
              </a:r>
            </a:p>
          </p:txBody>
        </p:sp>
      </p:gr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2" name="Table"/>
          <p:cNvGraphicFramePr/>
          <p:nvPr/>
        </p:nvGraphicFramePr>
        <p:xfrm>
          <a:off x="304800" y="1493837"/>
          <a:ext cx="8291512" cy="1983105"/>
        </p:xfrm>
        <a:graphic>
          <a:graphicData uri="http://schemas.openxmlformats.org/drawingml/2006/table">
            <a:tbl>
              <a:tblPr>
                <a:tableStyleId>{4C3C2611-4C71-4FC5-86AE-919BDF0F9419}</a:tableStyleId>
              </a:tblPr>
              <a:tblGrid>
                <a:gridCol w="472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41387">
                  <a:extLst>
                    <a:ext uri="{9D8B030D-6E8A-4147-A177-3AD203B41FA5}">
                      <a16:colId xmlns:a16="http://schemas.microsoft.com/office/drawing/2014/main" val="20002"/>
                    </a:ext>
                  </a:extLst>
                </a:gridCol>
                <a:gridCol w="1711325">
                  <a:extLst>
                    <a:ext uri="{9D8B030D-6E8A-4147-A177-3AD203B41FA5}">
                      <a16:colId xmlns:a16="http://schemas.microsoft.com/office/drawing/2014/main" val="20003"/>
                    </a:ext>
                  </a:extLst>
                </a:gridCol>
              </a:tblGrid>
              <a:tr h="396875">
                <a:tc>
                  <a:txBody>
                    <a:bodyPr/>
                    <a:lstStyle/>
                    <a:p>
                      <a:pPr algn="l">
                        <a:defRPr sz="1800"/>
                      </a:pPr>
                      <a:r>
                        <a:rPr sz="2000" b="1">
                          <a:solidFill>
                            <a:srgbClr val="FFFFFF"/>
                          </a:solidFill>
                        </a:rPr>
                        <a:t>Project Type</a:t>
                      </a:r>
                    </a:p>
                  </a:txBody>
                  <a:tcPr marL="45720" marR="45720" horzOverflow="overflow">
                    <a:lnB w="38100">
                      <a:solidFill>
                        <a:srgbClr val="FFFFFF"/>
                      </a:solidFill>
                    </a:lnB>
                    <a:solidFill>
                      <a:schemeClr val="accent1"/>
                    </a:solidFill>
                  </a:tcPr>
                </a:tc>
                <a:tc>
                  <a:txBody>
                    <a:bodyPr/>
                    <a:lstStyle/>
                    <a:p>
                      <a:pPr algn="l">
                        <a:defRPr sz="1800"/>
                      </a:pPr>
                      <a:r>
                        <a:rPr sz="2000" b="1">
                          <a:solidFill>
                            <a:srgbClr val="FFFFFF"/>
                          </a:solidFill>
                        </a:rPr>
                        <a:t>Scope</a:t>
                      </a:r>
                    </a:p>
                  </a:txBody>
                  <a:tcPr marL="45720" marR="45720" horzOverflow="overflow">
                    <a:lnB w="38100">
                      <a:solidFill>
                        <a:srgbClr val="FFFFFF"/>
                      </a:solidFill>
                    </a:lnB>
                    <a:solidFill>
                      <a:schemeClr val="accent1"/>
                    </a:solidFill>
                  </a:tcPr>
                </a:tc>
                <a:tc>
                  <a:txBody>
                    <a:bodyPr/>
                    <a:lstStyle/>
                    <a:p>
                      <a:pPr algn="l">
                        <a:defRPr sz="1800"/>
                      </a:pPr>
                      <a:r>
                        <a:rPr sz="2000" b="1">
                          <a:solidFill>
                            <a:srgbClr val="FFFFFF"/>
                          </a:solidFill>
                        </a:rPr>
                        <a:t>Date</a:t>
                      </a:r>
                    </a:p>
                  </a:txBody>
                  <a:tcPr marL="45720" marR="45720" horzOverflow="overflow">
                    <a:lnB w="38100">
                      <a:solidFill>
                        <a:srgbClr val="FFFFFF"/>
                      </a:solidFill>
                    </a:lnB>
                    <a:solidFill>
                      <a:schemeClr val="accent1"/>
                    </a:solidFill>
                  </a:tcPr>
                </a:tc>
                <a:tc>
                  <a:txBody>
                    <a:bodyPr/>
                    <a:lstStyle/>
                    <a:p>
                      <a:pPr algn="l">
                        <a:defRPr sz="1800"/>
                      </a:pPr>
                      <a:r>
                        <a:rPr sz="2000" b="1">
                          <a:solidFill>
                            <a:srgbClr val="FFFFFF"/>
                          </a:solidFill>
                        </a:rPr>
                        <a:t>Cost</a:t>
                      </a:r>
                    </a:p>
                  </a:txBody>
                  <a:tcPr marL="45720" marR="45720" horzOverflow="overflow">
                    <a:lnB w="38100">
                      <a:solidFill>
                        <a:srgbClr val="FFFFFF"/>
                      </a:solidFill>
                    </a:lnB>
                    <a:solidFill>
                      <a:schemeClr val="accent1"/>
                    </a:solidFill>
                  </a:tcPr>
                </a:tc>
                <a:extLst>
                  <a:ext uri="{0D108BD9-81ED-4DB2-BD59-A6C34878D82A}">
                    <a16:rowId xmlns:a16="http://schemas.microsoft.com/office/drawing/2014/main" val="10000"/>
                  </a:ext>
                </a:extLst>
              </a:tr>
              <a:tr h="395287">
                <a:tc>
                  <a:txBody>
                    <a:bodyPr/>
                    <a:lstStyle/>
                    <a:p>
                      <a:pPr algn="l">
                        <a:defRPr sz="1800"/>
                      </a:pPr>
                      <a:r>
                        <a:rPr sz="2000"/>
                        <a:t>Fixed Everything (Not Recommended)</a:t>
                      </a:r>
                    </a:p>
                  </a:txBody>
                  <a:tcPr marL="45720" marR="45720" horzOverflow="overflow">
                    <a:lnT w="38100">
                      <a:solidFill>
                        <a:srgbClr val="FFFFFF"/>
                      </a:solidFill>
                    </a:lnT>
                    <a:solidFill>
                      <a:srgbClr val="D0D8E8"/>
                    </a:solidFill>
                  </a:tcPr>
                </a:tc>
                <a:tc>
                  <a:txBody>
                    <a:bodyPr/>
                    <a:lstStyle/>
                    <a:p>
                      <a:pPr algn="l">
                        <a:defRPr sz="1800"/>
                      </a:pPr>
                      <a:r>
                        <a:t>Fixed</a:t>
                      </a:r>
                    </a:p>
                  </a:txBody>
                  <a:tcPr marL="45720" marR="45720" horzOverflow="overflow">
                    <a:lnT w="38100">
                      <a:solidFill>
                        <a:srgbClr val="FFFFFF"/>
                      </a:solidFill>
                    </a:lnT>
                    <a:solidFill>
                      <a:srgbClr val="D0D8E8"/>
                    </a:solidFill>
                  </a:tcPr>
                </a:tc>
                <a:tc>
                  <a:txBody>
                    <a:bodyPr/>
                    <a:lstStyle/>
                    <a:p>
                      <a:pPr algn="l">
                        <a:defRPr sz="1800"/>
                      </a:pPr>
                      <a:r>
                        <a:t>Fixed</a:t>
                      </a:r>
                    </a:p>
                  </a:txBody>
                  <a:tcPr marL="45720" marR="45720" horzOverflow="overflow">
                    <a:lnT w="38100">
                      <a:solidFill>
                        <a:srgbClr val="FFFFFF"/>
                      </a:solidFill>
                    </a:lnT>
                    <a:solidFill>
                      <a:srgbClr val="D0D8E8"/>
                    </a:solidFill>
                  </a:tcPr>
                </a:tc>
                <a:tc>
                  <a:txBody>
                    <a:bodyPr/>
                    <a:lstStyle/>
                    <a:p>
                      <a:pPr algn="l">
                        <a:defRPr sz="1800"/>
                      </a:pPr>
                      <a:r>
                        <a:t>Fixed</a:t>
                      </a:r>
                    </a:p>
                  </a:txBody>
                  <a:tcPr marL="45720" marR="45720" horzOverflow="overflow">
                    <a:lnT w="38100">
                      <a:solidFill>
                        <a:srgbClr val="FFFFFF"/>
                      </a:solidFill>
                    </a:lnT>
                    <a:solidFill>
                      <a:srgbClr val="D0D8E8"/>
                    </a:solidFill>
                  </a:tcPr>
                </a:tc>
                <a:extLst>
                  <a:ext uri="{0D108BD9-81ED-4DB2-BD59-A6C34878D82A}">
                    <a16:rowId xmlns:a16="http://schemas.microsoft.com/office/drawing/2014/main" val="10001"/>
                  </a:ext>
                </a:extLst>
              </a:tr>
              <a:tr h="396875">
                <a:tc>
                  <a:txBody>
                    <a:bodyPr/>
                    <a:lstStyle/>
                    <a:p>
                      <a:pPr algn="l">
                        <a:defRPr sz="1800"/>
                      </a:pPr>
                      <a:r>
                        <a:rPr sz="2000"/>
                        <a:t>Fixed Scope and Date (Not Recommended)</a:t>
                      </a:r>
                    </a:p>
                  </a:txBody>
                  <a:tcPr marL="45720" marR="45720" horzOverflow="overflow">
                    <a:solidFill>
                      <a:srgbClr val="E9EDF4"/>
                    </a:solidFill>
                  </a:tcPr>
                </a:tc>
                <a:tc>
                  <a:txBody>
                    <a:bodyPr/>
                    <a:lstStyle/>
                    <a:p>
                      <a:pPr algn="l">
                        <a:defRPr sz="1800"/>
                      </a:pPr>
                      <a:r>
                        <a:t>Fixed</a:t>
                      </a:r>
                    </a:p>
                  </a:txBody>
                  <a:tcPr marL="45720" marR="45720" horzOverflow="overflow">
                    <a:solidFill>
                      <a:srgbClr val="E9EDF4"/>
                    </a:solidFill>
                  </a:tcPr>
                </a:tc>
                <a:tc>
                  <a:txBody>
                    <a:bodyPr/>
                    <a:lstStyle/>
                    <a:p>
                      <a:pPr algn="l">
                        <a:defRPr sz="1800"/>
                      </a:pPr>
                      <a:r>
                        <a:t>Fixed</a:t>
                      </a:r>
                    </a:p>
                  </a:txBody>
                  <a:tcPr marL="45720" marR="45720" horzOverflow="overflow">
                    <a:solidFill>
                      <a:srgbClr val="E9EDF4"/>
                    </a:solidFill>
                  </a:tcPr>
                </a:tc>
                <a:tc>
                  <a:txBody>
                    <a:bodyPr/>
                    <a:lstStyle/>
                    <a:p>
                      <a:pPr algn="l">
                        <a:defRPr sz="1800"/>
                      </a:pPr>
                      <a:r>
                        <a:t>Flexible/Accept</a:t>
                      </a:r>
                    </a:p>
                  </a:txBody>
                  <a:tcPr marL="45720" marR="45720" horzOverflow="overflow">
                    <a:solidFill>
                      <a:srgbClr val="E9EDF4"/>
                    </a:solidFill>
                  </a:tcPr>
                </a:tc>
                <a:extLst>
                  <a:ext uri="{0D108BD9-81ED-4DB2-BD59-A6C34878D82A}">
                    <a16:rowId xmlns:a16="http://schemas.microsoft.com/office/drawing/2014/main" val="10002"/>
                  </a:ext>
                </a:extLst>
              </a:tr>
              <a:tr h="395287">
                <a:tc>
                  <a:txBody>
                    <a:bodyPr/>
                    <a:lstStyle/>
                    <a:p>
                      <a:pPr algn="l">
                        <a:defRPr sz="1800"/>
                      </a:pPr>
                      <a:r>
                        <a:rPr sz="2000"/>
                        <a:t>Fixed Scope</a:t>
                      </a:r>
                    </a:p>
                  </a:txBody>
                  <a:tcPr marL="45720" marR="45720" horzOverflow="overflow">
                    <a:solidFill>
                      <a:srgbClr val="D0D8E8"/>
                    </a:solidFill>
                  </a:tcPr>
                </a:tc>
                <a:tc>
                  <a:txBody>
                    <a:bodyPr/>
                    <a:lstStyle/>
                    <a:p>
                      <a:pPr algn="l">
                        <a:defRPr sz="1800"/>
                      </a:pPr>
                      <a:r>
                        <a:t>Fixed</a:t>
                      </a:r>
                    </a:p>
                  </a:txBody>
                  <a:tcPr marL="45720" marR="45720" horzOverflow="overflow">
                    <a:solidFill>
                      <a:srgbClr val="D0D8E8"/>
                    </a:solidFill>
                  </a:tcPr>
                </a:tc>
                <a:tc>
                  <a:txBody>
                    <a:bodyPr/>
                    <a:lstStyle/>
                    <a:p>
                      <a:pPr algn="l">
                        <a:defRPr sz="1800"/>
                      </a:pPr>
                      <a:r>
                        <a:t>Flexible</a:t>
                      </a:r>
                    </a:p>
                  </a:txBody>
                  <a:tcPr marL="45720" marR="45720" horzOverflow="overflow">
                    <a:solidFill>
                      <a:srgbClr val="D0D8E8"/>
                    </a:solidFill>
                  </a:tcPr>
                </a:tc>
                <a:tc>
                  <a:txBody>
                    <a:bodyPr/>
                    <a:lstStyle/>
                    <a:p>
                      <a:pPr algn="l">
                        <a:defRPr sz="1800"/>
                      </a:pPr>
                      <a:r>
                        <a:t>Fixed/Flexible</a:t>
                      </a:r>
                    </a:p>
                  </a:txBody>
                  <a:tcPr marL="45720" marR="45720" horzOverflow="overflow">
                    <a:solidFill>
                      <a:srgbClr val="D0D8E8"/>
                    </a:solidFill>
                  </a:tcPr>
                </a:tc>
                <a:extLst>
                  <a:ext uri="{0D108BD9-81ED-4DB2-BD59-A6C34878D82A}">
                    <a16:rowId xmlns:a16="http://schemas.microsoft.com/office/drawing/2014/main" val="10003"/>
                  </a:ext>
                </a:extLst>
              </a:tr>
              <a:tr h="396875">
                <a:tc>
                  <a:txBody>
                    <a:bodyPr/>
                    <a:lstStyle/>
                    <a:p>
                      <a:pPr algn="l">
                        <a:defRPr sz="1800"/>
                      </a:pPr>
                      <a:r>
                        <a:rPr sz="2000"/>
                        <a:t>Fixed Date</a:t>
                      </a:r>
                    </a:p>
                  </a:txBody>
                  <a:tcPr marL="45720" marR="45720" horzOverflow="overflow">
                    <a:solidFill>
                      <a:srgbClr val="E9EDF4"/>
                    </a:solidFill>
                  </a:tcPr>
                </a:tc>
                <a:tc>
                  <a:txBody>
                    <a:bodyPr/>
                    <a:lstStyle/>
                    <a:p>
                      <a:pPr algn="l">
                        <a:defRPr sz="1800"/>
                      </a:pPr>
                      <a:r>
                        <a:t>Flexible</a:t>
                      </a:r>
                    </a:p>
                  </a:txBody>
                  <a:tcPr marL="45720" marR="45720" horzOverflow="overflow">
                    <a:solidFill>
                      <a:srgbClr val="E9EDF4"/>
                    </a:solidFill>
                  </a:tcPr>
                </a:tc>
                <a:tc>
                  <a:txBody>
                    <a:bodyPr/>
                    <a:lstStyle/>
                    <a:p>
                      <a:pPr algn="l">
                        <a:defRPr sz="1800"/>
                      </a:pPr>
                      <a:r>
                        <a:t>Fixed</a:t>
                      </a:r>
                    </a:p>
                  </a:txBody>
                  <a:tcPr marL="45720" marR="45720" horzOverflow="overflow">
                    <a:solidFill>
                      <a:srgbClr val="E9EDF4"/>
                    </a:solidFill>
                  </a:tcPr>
                </a:tc>
                <a:tc>
                  <a:txBody>
                    <a:bodyPr/>
                    <a:lstStyle/>
                    <a:p>
                      <a:pPr algn="l">
                        <a:defRPr sz="1800"/>
                      </a:pPr>
                      <a:r>
                        <a:t>Fixed</a:t>
                      </a:r>
                    </a:p>
                  </a:txBody>
                  <a:tcPr marL="45720" marR="45720" horzOverflow="overflow">
                    <a:solidFill>
                      <a:srgbClr val="E9EDF4"/>
                    </a:solidFill>
                  </a:tcPr>
                </a:tc>
                <a:extLst>
                  <a:ext uri="{0D108BD9-81ED-4DB2-BD59-A6C34878D82A}">
                    <a16:rowId xmlns:a16="http://schemas.microsoft.com/office/drawing/2014/main" val="10004"/>
                  </a:ext>
                </a:extLst>
              </a:tr>
            </a:tbl>
          </a:graphicData>
        </a:graphic>
      </p:graphicFrame>
      <p:sp>
        <p:nvSpPr>
          <p:cNvPr id="413" name="Development Constraint Combinations"/>
          <p:cNvSpPr txBox="1">
            <a:spLocks noGrp="1"/>
          </p:cNvSpPr>
          <p:nvPr>
            <p:ph type="body" sz="quarter" idx="4294967295"/>
          </p:nvPr>
        </p:nvSpPr>
        <p:spPr>
          <a:xfrm>
            <a:off x="304800" y="152398"/>
            <a:ext cx="6324600" cy="1143004"/>
          </a:xfrm>
          <a:prstGeom prst="rect">
            <a:avLst/>
          </a:prstGeom>
        </p:spPr>
        <p:txBody>
          <a:bodyPr anchor="ctr"/>
          <a:lstStyle>
            <a:lvl1pPr marL="685800" indent="-1028700">
              <a:lnSpc>
                <a:spcPts val="3600"/>
              </a:lnSpc>
              <a:spcBef>
                <a:spcPts val="0"/>
              </a:spcBef>
              <a:buSzTx/>
              <a:buNone/>
              <a:defRPr sz="3600" b="1"/>
            </a:lvl1pPr>
          </a:lstStyle>
          <a:p>
            <a:r>
              <a:t>Development Constraint Combinations</a:t>
            </a:r>
          </a:p>
        </p:txBody>
      </p:sp>
      <p:sp>
        <p:nvSpPr>
          <p:cNvPr id="414"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415"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416"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22</a:t>
            </a:fld>
            <a:endParaRPr/>
          </a:p>
        </p:txBody>
      </p:sp>
      <p:sp>
        <p:nvSpPr>
          <p:cNvPr id="417" name="Ref: Agile Estimating and Planning by Mike Cohn  Published by Addison-Wesley Professional, 20"/>
          <p:cNvSpPr txBox="1"/>
          <p:nvPr/>
        </p:nvSpPr>
        <p:spPr>
          <a:xfrm>
            <a:off x="2331719" y="6246813"/>
            <a:ext cx="6385562" cy="205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vl1pPr>
          </a:lstStyle>
          <a:p>
            <a:r>
              <a:t>Ref: Agile Estimating and Planning by Mike Cohn  Published by Addison-Wesley Professional, 20</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Establishing clear, specific, and measurable goals. Call these goals product or release goals -  captured in product roadmap.…"/>
          <p:cNvSpPr txBox="1">
            <a:spLocks noGrp="1"/>
          </p:cNvSpPr>
          <p:nvPr>
            <p:ph type="body" idx="4294967295"/>
          </p:nvPr>
        </p:nvSpPr>
        <p:spPr>
          <a:xfrm>
            <a:off x="304800" y="1493837"/>
            <a:ext cx="8229600" cy="4525963"/>
          </a:xfrm>
          <a:prstGeom prst="rect">
            <a:avLst/>
          </a:prstGeom>
        </p:spPr>
        <p:txBody>
          <a:bodyPr/>
          <a:lstStyle/>
          <a:p>
            <a:pPr marL="305180" indent="-305180" defTabSz="813816">
              <a:lnSpc>
                <a:spcPct val="90000"/>
              </a:lnSpc>
              <a:spcBef>
                <a:spcPts val="500"/>
              </a:spcBef>
              <a:buClr>
                <a:srgbClr val="101141"/>
              </a:buClr>
              <a:buChar char="•"/>
              <a:defRPr sz="2100" b="1"/>
            </a:pPr>
            <a:r>
              <a:t>Establishing clear, specific, and measurable goals. </a:t>
            </a:r>
            <a:r>
              <a:rPr b="0"/>
              <a:t>Call these goals product or release goals -  captured in product roadmap.</a:t>
            </a:r>
          </a:p>
          <a:p>
            <a:pPr marL="305180" indent="-305180" defTabSz="813816">
              <a:lnSpc>
                <a:spcPct val="90000"/>
              </a:lnSpc>
              <a:spcBef>
                <a:spcPts val="500"/>
              </a:spcBef>
              <a:buClr>
                <a:srgbClr val="101141"/>
              </a:buClr>
              <a:buChar char="•"/>
              <a:defRPr sz="2100" b="1"/>
            </a:pPr>
            <a:r>
              <a:t>Prioritize the Success Factors for Releases:</a:t>
            </a:r>
          </a:p>
          <a:p>
            <a:pPr marL="712087" lvl="1" indent="-254316" defTabSz="813816">
              <a:lnSpc>
                <a:spcPct val="90000"/>
              </a:lnSpc>
              <a:spcBef>
                <a:spcPts val="0"/>
              </a:spcBef>
              <a:defRPr sz="1400"/>
            </a:pPr>
            <a:r>
              <a:t>But in reality, unforeseen things do happen. The development progress may not be as fast as anticipated, for instance, or one of the technologies may not work as expected.</a:t>
            </a:r>
          </a:p>
          <a:p>
            <a:pPr marL="712087" lvl="1" indent="-254316" defTabSz="813816">
              <a:lnSpc>
                <a:spcPct val="90000"/>
              </a:lnSpc>
              <a:spcBef>
                <a:spcPts val="0"/>
              </a:spcBef>
              <a:defRPr sz="1400"/>
            </a:pPr>
            <a:r>
              <a:t>Use Trade-off Matrix (Fixed, Flexible, Accept)</a:t>
            </a:r>
          </a:p>
          <a:p>
            <a:pPr marL="712087" lvl="1" indent="-254316" defTabSz="813816">
              <a:lnSpc>
                <a:spcPct val="90000"/>
              </a:lnSpc>
              <a:spcBef>
                <a:spcPts val="0"/>
              </a:spcBef>
              <a:defRPr sz="1400"/>
            </a:pPr>
            <a:r>
              <a:t>Date, Scope, Cost  - Fix important factor</a:t>
            </a:r>
          </a:p>
          <a:p>
            <a:pPr marL="305180" indent="-305180" defTabSz="813816">
              <a:lnSpc>
                <a:spcPct val="90000"/>
              </a:lnSpc>
              <a:spcBef>
                <a:spcPts val="500"/>
              </a:spcBef>
              <a:buClr>
                <a:srgbClr val="101141"/>
              </a:buClr>
              <a:buChar char="•"/>
              <a:defRPr sz="2100" b="1"/>
            </a:pPr>
            <a:r>
              <a:t>Quality: </a:t>
            </a:r>
            <a:r>
              <a:rPr b="0"/>
              <a:t>Quality should be fixed and not be compromised. Otherwise, responding to user feedback and changing market conditions and quickly adapting your product will be hard, if not impossible.</a:t>
            </a:r>
            <a:br>
              <a:rPr b="0"/>
            </a:br>
            <a:br>
              <a:rPr b="0"/>
            </a:br>
            <a:br>
              <a:rPr b="0"/>
            </a:br>
            <a:br>
              <a:rPr b="0"/>
            </a:br>
            <a:endParaRPr b="0"/>
          </a:p>
        </p:txBody>
      </p:sp>
      <p:sp>
        <p:nvSpPr>
          <p:cNvPr id="420" name="Condition of satisfaction"/>
          <p:cNvSpPr txBox="1"/>
          <p:nvPr/>
        </p:nvSpPr>
        <p:spPr>
          <a:xfrm>
            <a:off x="350519" y="152399"/>
            <a:ext cx="6233162"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Condition of satisfaction</a:t>
            </a:r>
          </a:p>
        </p:txBody>
      </p:sp>
      <p:sp>
        <p:nvSpPr>
          <p:cNvPr id="421"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422"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423"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23</a:t>
            </a:fld>
            <a:endParaRPr/>
          </a:p>
        </p:txBody>
      </p:sp>
      <p:sp>
        <p:nvSpPr>
          <p:cNvPr id="424" name="Ref: Agile Estimating and Planning by Mike Cohn  Published by Addison-Wesley Professional, 20"/>
          <p:cNvSpPr txBox="1"/>
          <p:nvPr/>
        </p:nvSpPr>
        <p:spPr>
          <a:xfrm>
            <a:off x="2331719" y="6246813"/>
            <a:ext cx="6385562" cy="205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vl1pPr>
          </a:lstStyle>
          <a:p>
            <a:r>
              <a:t>Ref: Agile Estimating and Planning by Mike Cohn  Published by Addison-Wesley Professional, 20</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It is not necessary to estimate everything that a product owner may ever want.…"/>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a:pPr>
            <a:r>
              <a:t>It is not necessary to estimate everything that a product owner may ever want.</a:t>
            </a:r>
          </a:p>
          <a:p>
            <a:pPr>
              <a:spcBef>
                <a:spcPts val="500"/>
              </a:spcBef>
              <a:buClr>
                <a:srgbClr val="101141"/>
              </a:buClr>
              <a:buChar char="•"/>
              <a:defRPr sz="2400"/>
            </a:pPr>
            <a:r>
              <a:t>It is necessary only to have an estimate for each new feature that has some reasonable possibility of being selected for inclusion in the upcoming release.</a:t>
            </a:r>
          </a:p>
          <a:p>
            <a:pPr>
              <a:spcBef>
                <a:spcPts val="500"/>
              </a:spcBef>
              <a:buClr>
                <a:srgbClr val="101141"/>
              </a:buClr>
              <a:buChar char="•"/>
              <a:defRPr sz="2400"/>
            </a:pPr>
            <a:r>
              <a:t>Often, a product owner will have a wish list that extends two, three, or more releases into the future. It is not necessary to have estimates on the more distant work.</a:t>
            </a:r>
          </a:p>
        </p:txBody>
      </p:sp>
      <p:sp>
        <p:nvSpPr>
          <p:cNvPr id="427" name="Estimate User Stories"/>
          <p:cNvSpPr txBox="1"/>
          <p:nvPr/>
        </p:nvSpPr>
        <p:spPr>
          <a:xfrm>
            <a:off x="350519" y="152399"/>
            <a:ext cx="6233162"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Estimate User Stories</a:t>
            </a:r>
          </a:p>
        </p:txBody>
      </p:sp>
      <p:sp>
        <p:nvSpPr>
          <p:cNvPr id="428"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429"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430"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24</a:t>
            </a:fld>
            <a:endParaRPr/>
          </a:p>
        </p:txBody>
      </p:sp>
      <p:sp>
        <p:nvSpPr>
          <p:cNvPr id="431" name="Ref: Agile Estimating and Planning by Mike Cohn  Published by Addison-Wesley Professional, 20"/>
          <p:cNvSpPr txBox="1"/>
          <p:nvPr/>
        </p:nvSpPr>
        <p:spPr>
          <a:xfrm>
            <a:off x="2331719" y="6246813"/>
            <a:ext cx="6385562" cy="205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vl1pPr>
          </a:lstStyle>
          <a:p>
            <a:r>
              <a:t>Ref: Agile Estimating and Planning by Mike Cohn  Published by Addison-Wesley Professional, 20</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 The length of the release being worked on…"/>
          <p:cNvSpPr txBox="1">
            <a:spLocks noGrp="1"/>
          </p:cNvSpPr>
          <p:nvPr>
            <p:ph type="body" idx="4294967295"/>
          </p:nvPr>
        </p:nvSpPr>
        <p:spPr>
          <a:xfrm>
            <a:off x="304800" y="1493837"/>
            <a:ext cx="8229600" cy="4525963"/>
          </a:xfrm>
          <a:prstGeom prst="rect">
            <a:avLst/>
          </a:prstGeom>
        </p:spPr>
        <p:txBody>
          <a:bodyPr/>
          <a:lstStyle/>
          <a:p>
            <a:pPr>
              <a:spcBef>
                <a:spcPts val="500"/>
              </a:spcBef>
              <a:buSzTx/>
              <a:buNone/>
              <a:defRPr sz="2400" b="1"/>
            </a:pPr>
            <a:r>
              <a:t>• </a:t>
            </a:r>
            <a:r>
              <a:rPr b="0"/>
              <a:t>The length of the release being worked on</a:t>
            </a:r>
          </a:p>
          <a:p>
            <a:pPr>
              <a:spcBef>
                <a:spcPts val="500"/>
              </a:spcBef>
              <a:buSzTx/>
              <a:buNone/>
              <a:defRPr sz="2400"/>
            </a:pPr>
            <a:r>
              <a:t>• The amount of uncertainty</a:t>
            </a:r>
          </a:p>
          <a:p>
            <a:pPr>
              <a:spcBef>
                <a:spcPts val="500"/>
              </a:spcBef>
              <a:buSzTx/>
              <a:buNone/>
              <a:defRPr sz="2400"/>
            </a:pPr>
            <a:r>
              <a:t>• The ease of getting feedback</a:t>
            </a:r>
          </a:p>
          <a:p>
            <a:pPr>
              <a:spcBef>
                <a:spcPts val="500"/>
              </a:spcBef>
              <a:buSzTx/>
              <a:buNone/>
              <a:defRPr sz="2400"/>
            </a:pPr>
            <a:r>
              <a:t>• How long priorities can remain unchanged</a:t>
            </a:r>
          </a:p>
          <a:p>
            <a:pPr>
              <a:spcBef>
                <a:spcPts val="500"/>
              </a:spcBef>
              <a:buSzTx/>
              <a:buNone/>
              <a:defRPr sz="2400"/>
            </a:pPr>
            <a:r>
              <a:t>• Willingness to go without outside feedback</a:t>
            </a:r>
          </a:p>
          <a:p>
            <a:pPr>
              <a:spcBef>
                <a:spcPts val="500"/>
              </a:spcBef>
              <a:buSzTx/>
              <a:buNone/>
              <a:defRPr sz="2400"/>
            </a:pPr>
            <a:r>
              <a:t>• The overhead of iterating</a:t>
            </a:r>
          </a:p>
          <a:p>
            <a:pPr>
              <a:spcBef>
                <a:spcPts val="500"/>
              </a:spcBef>
              <a:buSzTx/>
              <a:buNone/>
              <a:defRPr sz="2400"/>
            </a:pPr>
            <a:r>
              <a:t>• How soon a feeling of urgency is established</a:t>
            </a:r>
          </a:p>
          <a:p>
            <a:pPr>
              <a:spcBef>
                <a:spcPts val="500"/>
              </a:spcBef>
              <a:buClr>
                <a:srgbClr val="101141"/>
              </a:buClr>
              <a:buChar char="•"/>
              <a:defRPr sz="2400"/>
            </a:pPr>
            <a:r>
              <a:t>Make a Decision and stick to the Rhythm</a:t>
            </a:r>
          </a:p>
          <a:p>
            <a:pPr>
              <a:spcBef>
                <a:spcPts val="500"/>
              </a:spcBef>
              <a:buClr>
                <a:srgbClr val="101141"/>
              </a:buClr>
              <a:buChar char="•"/>
              <a:defRPr sz="2400"/>
            </a:pPr>
            <a:r>
              <a:t>2 weeks sprint is ideal.</a:t>
            </a:r>
          </a:p>
        </p:txBody>
      </p:sp>
      <p:sp>
        <p:nvSpPr>
          <p:cNvPr id="434" name="Factors in…"/>
          <p:cNvSpPr txBox="1"/>
          <p:nvPr/>
        </p:nvSpPr>
        <p:spPr>
          <a:xfrm>
            <a:off x="350519" y="152399"/>
            <a:ext cx="6233162"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p>
            <a:pPr marL="685800" indent="-1028700">
              <a:lnSpc>
                <a:spcPts val="3600"/>
              </a:lnSpc>
              <a:defRPr sz="3600" b="1">
                <a:latin typeface="Arial"/>
                <a:ea typeface="Arial"/>
                <a:cs typeface="Arial"/>
                <a:sym typeface="Arial"/>
              </a:defRPr>
            </a:pPr>
            <a:r>
              <a:t>Factors in</a:t>
            </a:r>
          </a:p>
          <a:p>
            <a:pPr marL="685800" indent="-1028700">
              <a:lnSpc>
                <a:spcPts val="3600"/>
              </a:lnSpc>
              <a:defRPr sz="3600" b="1">
                <a:latin typeface="Arial"/>
                <a:ea typeface="Arial"/>
                <a:cs typeface="Arial"/>
                <a:sym typeface="Arial"/>
              </a:defRPr>
            </a:pPr>
            <a:r>
              <a:t>Select an Iteration Length</a:t>
            </a:r>
          </a:p>
        </p:txBody>
      </p:sp>
      <p:sp>
        <p:nvSpPr>
          <p:cNvPr id="435"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436"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437"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25</a:t>
            </a:fld>
            <a:endParaRPr/>
          </a:p>
        </p:txBody>
      </p:sp>
      <p:sp>
        <p:nvSpPr>
          <p:cNvPr id="438" name="Ref: Agile Estimating and Planning by Mike Cohn  Published by Addison-Wesley Professional, 20"/>
          <p:cNvSpPr txBox="1"/>
          <p:nvPr/>
        </p:nvSpPr>
        <p:spPr>
          <a:xfrm>
            <a:off x="2331719" y="6246813"/>
            <a:ext cx="6385562" cy="205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vl1pPr>
          </a:lstStyle>
          <a:p>
            <a:r>
              <a:t>Ref: Agile Estimating and Planning by Mike Cohn  Published by Addison-Wesley Professional, 20</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Short projects benefit from short iterations.…"/>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a:pPr>
            <a:r>
              <a:t>Short projects benefit from short iterations. </a:t>
            </a:r>
          </a:p>
          <a:p>
            <a:pPr>
              <a:spcBef>
                <a:spcPts val="500"/>
              </a:spcBef>
              <a:buSzTx/>
              <a:buNone/>
              <a:defRPr sz="2400"/>
            </a:pPr>
            <a:r>
              <a:t>The length of a project’s iterations determines:</a:t>
            </a:r>
          </a:p>
          <a:p>
            <a:pPr>
              <a:spcBef>
                <a:spcPts val="500"/>
              </a:spcBef>
              <a:buClr>
                <a:srgbClr val="101141"/>
              </a:buClr>
              <a:buFontTx/>
              <a:buAutoNum type="arabicPeriod"/>
              <a:defRPr sz="2400"/>
            </a:pPr>
            <a:r>
              <a:t>How often the software can be shown and progress measured?</a:t>
            </a:r>
          </a:p>
          <a:p>
            <a:pPr>
              <a:spcBef>
                <a:spcPts val="500"/>
              </a:spcBef>
              <a:buClr>
                <a:srgbClr val="101141"/>
              </a:buClr>
              <a:buFontTx/>
              <a:buAutoNum type="arabicPeriod"/>
              <a:defRPr sz="2400"/>
            </a:pPr>
            <a:r>
              <a:t>How often the product owner and team can refine their course, because priorities and plans are adjusted between iterations.</a:t>
            </a:r>
          </a:p>
          <a:p>
            <a:pPr marL="685800" lvl="1" indent="-285750">
              <a:spcBef>
                <a:spcPts val="0"/>
              </a:spcBef>
              <a:defRPr sz="1600"/>
            </a:pPr>
            <a:r>
              <a:t>Opportunities to gather end-of-iteration feedback</a:t>
            </a:r>
          </a:p>
          <a:p>
            <a:pPr marL="685800" lvl="1" indent="-285750">
              <a:spcBef>
                <a:spcPts val="0"/>
              </a:spcBef>
              <a:defRPr sz="1600"/>
            </a:pPr>
            <a:r>
              <a:t>General rule of thump: Aim for five to six feedback opportunities per release.</a:t>
            </a:r>
          </a:p>
          <a:p>
            <a:pPr marL="685800" lvl="1" indent="-285750">
              <a:spcBef>
                <a:spcPts val="0"/>
              </a:spcBef>
              <a:defRPr sz="1600"/>
            </a:pPr>
            <a:r>
              <a:t>Example: 3 months release </a:t>
            </a:r>
          </a:p>
          <a:p>
            <a:pPr marL="685800" lvl="1" indent="-285750">
              <a:spcBef>
                <a:spcPts val="0"/>
              </a:spcBef>
              <a:defRPr sz="1600"/>
            </a:pPr>
            <a:r>
              <a:t>Iteration length : 2 weeks  – 5 times feedback for course corrections-ok</a:t>
            </a:r>
          </a:p>
          <a:p>
            <a:pPr marL="685800" lvl="1" indent="-285750">
              <a:spcBef>
                <a:spcPts val="0"/>
              </a:spcBef>
              <a:defRPr sz="1600"/>
            </a:pPr>
            <a:r>
              <a:t>4 weeks iteration provides only two times feedback- not ok</a:t>
            </a:r>
          </a:p>
        </p:txBody>
      </p:sp>
      <p:sp>
        <p:nvSpPr>
          <p:cNvPr id="441" name="The Overall Length of the Release"/>
          <p:cNvSpPr txBox="1"/>
          <p:nvPr/>
        </p:nvSpPr>
        <p:spPr>
          <a:xfrm>
            <a:off x="350519" y="152399"/>
            <a:ext cx="6233162"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The Overall Length of the Release</a:t>
            </a:r>
          </a:p>
        </p:txBody>
      </p:sp>
      <p:sp>
        <p:nvSpPr>
          <p:cNvPr id="442"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443"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444"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26</a:t>
            </a:fld>
            <a:endParaRPr/>
          </a:p>
        </p:txBody>
      </p:sp>
      <p:sp>
        <p:nvSpPr>
          <p:cNvPr id="445" name="Ref: Agile Estimating and Planning by Mike Cohn  Published by Addison-Wesley Professional, 20"/>
          <p:cNvSpPr txBox="1"/>
          <p:nvPr/>
        </p:nvSpPr>
        <p:spPr>
          <a:xfrm>
            <a:off x="2331719" y="6246813"/>
            <a:ext cx="6385562" cy="205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vl1pPr>
          </a:lstStyle>
          <a:p>
            <a:r>
              <a:t>Ref: Agile Estimating and Planning by Mike Cohn  Published by Addison-Wesley Professional, 20</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Uncertainty comes in multiple forms.…"/>
          <p:cNvSpPr txBox="1">
            <a:spLocks noGrp="1"/>
          </p:cNvSpPr>
          <p:nvPr>
            <p:ph type="body" idx="4294967295"/>
          </p:nvPr>
        </p:nvSpPr>
        <p:spPr>
          <a:xfrm>
            <a:off x="304800" y="1493837"/>
            <a:ext cx="8229600" cy="4525963"/>
          </a:xfrm>
          <a:prstGeom prst="rect">
            <a:avLst/>
          </a:prstGeom>
        </p:spPr>
        <p:txBody>
          <a:bodyPr/>
          <a:lstStyle/>
          <a:p>
            <a:pPr>
              <a:spcBef>
                <a:spcPts val="500"/>
              </a:spcBef>
              <a:buSzTx/>
              <a:buNone/>
              <a:defRPr sz="2400"/>
            </a:pPr>
            <a:r>
              <a:t>Uncertainty comes in multiple forms.</a:t>
            </a:r>
          </a:p>
          <a:p>
            <a:pPr>
              <a:spcBef>
                <a:spcPts val="500"/>
              </a:spcBef>
              <a:buClr>
                <a:srgbClr val="101141"/>
              </a:buClr>
              <a:buChar char="•"/>
              <a:defRPr sz="2400"/>
            </a:pPr>
            <a:r>
              <a:t>User need</a:t>
            </a:r>
          </a:p>
          <a:p>
            <a:pPr>
              <a:spcBef>
                <a:spcPts val="500"/>
              </a:spcBef>
              <a:buClr>
                <a:srgbClr val="101141"/>
              </a:buClr>
              <a:buChar char="•"/>
              <a:defRPr sz="2400"/>
            </a:pPr>
            <a:r>
              <a:t>Technical aspects</a:t>
            </a:r>
          </a:p>
          <a:p>
            <a:pPr>
              <a:spcBef>
                <a:spcPts val="500"/>
              </a:spcBef>
              <a:buClr>
                <a:srgbClr val="101141"/>
              </a:buClr>
              <a:buChar char="•"/>
              <a:defRPr sz="2400"/>
            </a:pPr>
            <a:r>
              <a:t>Team Velocity</a:t>
            </a:r>
          </a:p>
          <a:p>
            <a:pPr>
              <a:buClr>
                <a:srgbClr val="101141"/>
              </a:buClr>
              <a:buChar char="•"/>
              <a:defRPr sz="2400"/>
            </a:pPr>
            <a:endParaRPr/>
          </a:p>
          <a:p>
            <a:pPr>
              <a:spcBef>
                <a:spcPts val="500"/>
              </a:spcBef>
              <a:buClr>
                <a:srgbClr val="101141"/>
              </a:buClr>
              <a:buChar char="•"/>
              <a:defRPr sz="2400"/>
            </a:pPr>
            <a:r>
              <a:t>The more uncertainty of any type there is, the shorter the iterations should be.</a:t>
            </a:r>
          </a:p>
          <a:p>
            <a:pPr marL="742950" lvl="1" indent="-285750">
              <a:spcBef>
                <a:spcPts val="0"/>
              </a:spcBef>
              <a:buChar char="•"/>
              <a:defRPr sz="1600"/>
            </a:pPr>
            <a:r>
              <a:t>Shorter terations allow more frequent opportunities for the team to measure its progress through its velocity and more opportunities to get feedback from stakeholders, customers, and users.</a:t>
            </a:r>
          </a:p>
        </p:txBody>
      </p:sp>
      <p:sp>
        <p:nvSpPr>
          <p:cNvPr id="448" name="The Amount of Uncertainty"/>
          <p:cNvSpPr txBox="1"/>
          <p:nvPr/>
        </p:nvSpPr>
        <p:spPr>
          <a:xfrm>
            <a:off x="350519" y="152399"/>
            <a:ext cx="6233162"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The Amount of Uncertainty</a:t>
            </a:r>
          </a:p>
        </p:txBody>
      </p:sp>
      <p:sp>
        <p:nvSpPr>
          <p:cNvPr id="449"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450"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451"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27</a:t>
            </a:fld>
            <a:endParaRPr/>
          </a:p>
        </p:txBody>
      </p:sp>
      <p:sp>
        <p:nvSpPr>
          <p:cNvPr id="452" name="Ref: Agile Estimating and Planning by Mike Cohn  Published by Addison-Wesley Professional, 20"/>
          <p:cNvSpPr txBox="1"/>
          <p:nvPr/>
        </p:nvSpPr>
        <p:spPr>
          <a:xfrm>
            <a:off x="2331719" y="6246813"/>
            <a:ext cx="6385562" cy="205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vl1pPr>
          </a:lstStyle>
          <a:p>
            <a:r>
              <a:t>Ref: Agile Estimating and Planning by Mike Cohn  Published by Addison-Wesley Professional, 20</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hoose your iteration length to maximize the value of the feedback that can be received from those inside and outside the organization."/>
          <p:cNvSpPr txBox="1">
            <a:spLocks noGrp="1"/>
          </p:cNvSpPr>
          <p:nvPr>
            <p:ph type="body" idx="4294967295"/>
          </p:nvPr>
        </p:nvSpPr>
        <p:spPr>
          <a:xfrm>
            <a:off x="304800" y="1493837"/>
            <a:ext cx="8229600" cy="4525963"/>
          </a:xfrm>
          <a:prstGeom prst="rect">
            <a:avLst/>
          </a:prstGeom>
        </p:spPr>
        <p:txBody>
          <a:bodyPr/>
          <a:lstStyle>
            <a:lvl1pPr>
              <a:spcBef>
                <a:spcPts val="500"/>
              </a:spcBef>
              <a:buClr>
                <a:srgbClr val="101141"/>
              </a:buClr>
              <a:buChar char="•"/>
              <a:defRPr sz="2400"/>
            </a:lvl1pPr>
          </a:lstStyle>
          <a:p>
            <a:r>
              <a:t>Choose your iteration length to maximize the value of the feedback that can be received from those inside and outside the organization.</a:t>
            </a:r>
          </a:p>
        </p:txBody>
      </p:sp>
      <p:sp>
        <p:nvSpPr>
          <p:cNvPr id="455" name="The ease of getting feedback"/>
          <p:cNvSpPr txBox="1"/>
          <p:nvPr/>
        </p:nvSpPr>
        <p:spPr>
          <a:xfrm>
            <a:off x="350519" y="152399"/>
            <a:ext cx="6233162"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The ease of getting feedback</a:t>
            </a:r>
          </a:p>
        </p:txBody>
      </p:sp>
      <p:sp>
        <p:nvSpPr>
          <p:cNvPr id="456"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457"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458"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28</a:t>
            </a:fld>
            <a:endParaRPr/>
          </a:p>
        </p:txBody>
      </p:sp>
      <p:sp>
        <p:nvSpPr>
          <p:cNvPr id="459" name="Ref: Agile Estimating and Planning by Mike Cohn  Published by Addison-Wesley Professional, 20"/>
          <p:cNvSpPr txBox="1"/>
          <p:nvPr/>
        </p:nvSpPr>
        <p:spPr>
          <a:xfrm>
            <a:off x="2331719" y="6246813"/>
            <a:ext cx="6385562" cy="205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vl1pPr>
          </a:lstStyle>
          <a:p>
            <a:r>
              <a:t>Ref: Agile Estimating and Planning by Mike Cohn  Published by Addison-Wesley Professional, 20</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Once a development team commits to completing a specific set of features in an iteration, it is important that that the product owner not change priorities during the iteration, also protect the team from others to change the priorities."/>
          <p:cNvSpPr txBox="1">
            <a:spLocks noGrp="1"/>
          </p:cNvSpPr>
          <p:nvPr>
            <p:ph type="body" idx="4294967295"/>
          </p:nvPr>
        </p:nvSpPr>
        <p:spPr>
          <a:xfrm>
            <a:off x="304800" y="1493837"/>
            <a:ext cx="8458200" cy="4906963"/>
          </a:xfrm>
          <a:prstGeom prst="rect">
            <a:avLst/>
          </a:prstGeom>
        </p:spPr>
        <p:txBody>
          <a:bodyPr/>
          <a:lstStyle/>
          <a:p>
            <a:pPr>
              <a:spcBef>
                <a:spcPts val="500"/>
              </a:spcBef>
              <a:buClr>
                <a:srgbClr val="101141"/>
              </a:buClr>
              <a:buChar char="•"/>
              <a:defRPr sz="2400"/>
            </a:pPr>
            <a:r>
              <a:t>Once a development team commits to completing a specific set of features in an iteration, it is important that that the </a:t>
            </a:r>
            <a:r>
              <a:rPr b="1"/>
              <a:t>product owner not change priorities </a:t>
            </a:r>
            <a:r>
              <a:t>during the iteration, also protect the team from others to change the priorities.</a:t>
            </a:r>
          </a:p>
        </p:txBody>
      </p:sp>
      <p:sp>
        <p:nvSpPr>
          <p:cNvPr id="462" name="How Long Priorities Can Remain Unchanged"/>
          <p:cNvSpPr txBox="1"/>
          <p:nvPr/>
        </p:nvSpPr>
        <p:spPr>
          <a:xfrm>
            <a:off x="350519" y="152399"/>
            <a:ext cx="6233162"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How Long Priorities Can Remain Unchanged</a:t>
            </a:r>
          </a:p>
        </p:txBody>
      </p:sp>
      <p:sp>
        <p:nvSpPr>
          <p:cNvPr id="463"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464"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465"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29</a:t>
            </a:fld>
            <a:endParaRPr/>
          </a:p>
        </p:txBody>
      </p:sp>
      <p:pic>
        <p:nvPicPr>
          <p:cNvPr id="466" name="image.jpeg" descr="image.jpeg"/>
          <p:cNvPicPr>
            <a:picLocks noChangeAspect="1"/>
          </p:cNvPicPr>
          <p:nvPr/>
        </p:nvPicPr>
        <p:blipFill>
          <a:blip r:embed="rId2"/>
          <a:stretch>
            <a:fillRect/>
          </a:stretch>
        </p:blipFill>
        <p:spPr>
          <a:xfrm>
            <a:off x="685800" y="3563937"/>
            <a:ext cx="6350000" cy="2476502"/>
          </a:xfrm>
          <a:prstGeom prst="rect">
            <a:avLst/>
          </a:prstGeom>
          <a:ln>
            <a:solidFill>
              <a:srgbClr val="000000"/>
            </a:solidFill>
          </a:ln>
        </p:spPr>
      </p:pic>
      <p:sp>
        <p:nvSpPr>
          <p:cNvPr id="467" name="It takes an average of 1½ iterations to go from idea to software."/>
          <p:cNvSpPr txBox="1"/>
          <p:nvPr/>
        </p:nvSpPr>
        <p:spPr>
          <a:xfrm>
            <a:off x="7238999" y="3595687"/>
            <a:ext cx="1677990" cy="1693685"/>
          </a:xfrm>
          <a:prstGeom prst="rect">
            <a:avLst/>
          </a:prstGeom>
          <a:ln>
            <a:solidFill>
              <a:srgbClr val="0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marL="285750" indent="-285750">
              <a:buSzPct val="100000"/>
              <a:buFont typeface="Arial"/>
              <a:buChar char="•"/>
              <a:defRPr>
                <a:latin typeface="Arial"/>
                <a:ea typeface="Arial"/>
                <a:cs typeface="Arial"/>
                <a:sym typeface="Arial"/>
              </a:defRPr>
            </a:lvl1pPr>
          </a:lstStyle>
          <a:p>
            <a:r>
              <a:t>It takes an average of 1½ iterations to go from idea to software.</a:t>
            </a:r>
          </a:p>
        </p:txBody>
      </p:sp>
      <p:sp>
        <p:nvSpPr>
          <p:cNvPr id="468" name="Ref: Agile Estimating and Planning by Mike Cohn  Published by Addison-Wesley Professional, 20"/>
          <p:cNvSpPr txBox="1"/>
          <p:nvPr/>
        </p:nvSpPr>
        <p:spPr>
          <a:xfrm>
            <a:off x="2331719" y="6246813"/>
            <a:ext cx="6385562" cy="205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vl1pPr>
          </a:lstStyle>
          <a:p>
            <a:r>
              <a:t>Ref: Agile Estimating and Planning by Mike Cohn  Published by Addison-Wesley Professional, 20</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8" name="image.png" descr="image.png"/>
          <p:cNvPicPr>
            <a:picLocks noChangeAspect="1"/>
          </p:cNvPicPr>
          <p:nvPr/>
        </p:nvPicPr>
        <p:blipFill>
          <a:blip r:embed="rId2"/>
          <a:stretch>
            <a:fillRect/>
          </a:stretch>
        </p:blipFill>
        <p:spPr>
          <a:xfrm>
            <a:off x="381000" y="1828800"/>
            <a:ext cx="7939089" cy="3363913"/>
          </a:xfrm>
          <a:prstGeom prst="rect">
            <a:avLst/>
          </a:prstGeom>
          <a:ln w="12700">
            <a:miter lim="400000"/>
          </a:ln>
        </p:spPr>
      </p:pic>
      <p:sp>
        <p:nvSpPr>
          <p:cNvPr id="229" name="Agile Planning"/>
          <p:cNvSpPr txBox="1">
            <a:spLocks noGrp="1"/>
          </p:cNvSpPr>
          <p:nvPr>
            <p:ph type="body" sz="quarter" idx="4294967295"/>
          </p:nvPr>
        </p:nvSpPr>
        <p:spPr>
          <a:xfrm>
            <a:off x="304800" y="152398"/>
            <a:ext cx="6324600" cy="1143004"/>
          </a:xfrm>
          <a:prstGeom prst="rect">
            <a:avLst/>
          </a:prstGeom>
        </p:spPr>
        <p:txBody>
          <a:bodyPr anchor="ctr"/>
          <a:lstStyle>
            <a:lvl1pPr marL="685800" indent="-1028700">
              <a:lnSpc>
                <a:spcPts val="3600"/>
              </a:lnSpc>
              <a:spcBef>
                <a:spcPts val="0"/>
              </a:spcBef>
              <a:buSzTx/>
              <a:buNone/>
              <a:defRPr sz="3600" b="1"/>
            </a:lvl1pPr>
          </a:lstStyle>
          <a:p>
            <a:r>
              <a:t>Agile Planning</a:t>
            </a:r>
          </a:p>
        </p:txBody>
      </p:sp>
      <p:sp>
        <p:nvSpPr>
          <p:cNvPr id="230"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231"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232" name="Slide Number"/>
          <p:cNvSpPr txBox="1">
            <a:spLocks noGrp="1"/>
          </p:cNvSpPr>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a:t>
            </a:fld>
            <a:endParaRPr/>
          </a:p>
        </p:txBody>
      </p:sp>
      <p:sp>
        <p:nvSpPr>
          <p:cNvPr id="233" name="https://hbr.org/webinar/2015/05/bring-agile-planning-to-the-whole-organization"/>
          <p:cNvSpPr txBox="1"/>
          <p:nvPr/>
        </p:nvSpPr>
        <p:spPr>
          <a:xfrm>
            <a:off x="2179320" y="5524500"/>
            <a:ext cx="4709160" cy="2269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000" u="sng">
                <a:solidFill>
                  <a:srgbClr val="0000FF"/>
                </a:solidFill>
                <a:uFill>
                  <a:solidFill>
                    <a:srgbClr val="0000FF"/>
                  </a:solidFill>
                </a:uFill>
                <a:latin typeface="Arial"/>
                <a:ea typeface="Arial"/>
                <a:cs typeface="Arial"/>
                <a:sym typeface="Arial"/>
                <a:hlinkClick r:id="rId3"/>
              </a:defRPr>
            </a:lvl1pPr>
          </a:lstStyle>
          <a:p>
            <a:r>
              <a:rPr>
                <a:hlinkClick r:id="rId3"/>
              </a:rPr>
              <a:t>https://hbr.org/webinar/2015/05/bring-agile-planning-to-the-whole-organization</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Even with a well-intentioned and highly communicative team, it is possible that the results of an iteration could be found worthless when shown to the broader organization or external users at the conclusion of the iteration.…"/>
          <p:cNvSpPr txBox="1">
            <a:spLocks noGrp="1"/>
          </p:cNvSpPr>
          <p:nvPr>
            <p:ph type="body" idx="4294967295"/>
          </p:nvPr>
        </p:nvSpPr>
        <p:spPr>
          <a:xfrm>
            <a:off x="304800" y="1493837"/>
            <a:ext cx="8229600" cy="4830763"/>
          </a:xfrm>
          <a:prstGeom prst="rect">
            <a:avLst/>
          </a:prstGeom>
        </p:spPr>
        <p:txBody>
          <a:bodyPr/>
          <a:lstStyle/>
          <a:p>
            <a:pPr>
              <a:spcBef>
                <a:spcPts val="500"/>
              </a:spcBef>
              <a:buClr>
                <a:srgbClr val="101141"/>
              </a:buClr>
              <a:buChar char="•"/>
              <a:defRPr sz="2400"/>
            </a:pPr>
            <a:r>
              <a:t>Even with a well-intentioned and highly communicative team, it is possible that the results of an iteration could be found worthless when shown to the broader organization or external users at the conclusion of the iteration. </a:t>
            </a:r>
          </a:p>
          <a:p>
            <a:pPr marL="742950" lvl="1" indent="-285750">
              <a:spcBef>
                <a:spcPts val="0"/>
              </a:spcBef>
              <a:buChar char="•"/>
              <a:defRPr sz="1600"/>
            </a:pPr>
            <a:r>
              <a:t>This may happen if the developers misunderstand the product owner (and don’t communicate often enough during the iteration). </a:t>
            </a:r>
          </a:p>
          <a:p>
            <a:pPr marL="742950" lvl="1" indent="-285750">
              <a:spcBef>
                <a:spcPts val="0"/>
              </a:spcBef>
              <a:buChar char="•"/>
              <a:defRPr sz="1600"/>
            </a:pPr>
            <a:r>
              <a:t>It could also happen if the product owner misunderstands the needs of the market or users.</a:t>
            </a:r>
          </a:p>
          <a:p>
            <a:pPr>
              <a:spcBef>
                <a:spcPts val="500"/>
              </a:spcBef>
              <a:buClr>
                <a:srgbClr val="101141"/>
              </a:buClr>
              <a:buChar char="•"/>
              <a:defRPr sz="2400"/>
            </a:pPr>
            <a:r>
              <a:t>Less often a team receives outside feedback, the more likely  we are to go astray and the greater the loss will be when that happens.</a:t>
            </a:r>
          </a:p>
        </p:txBody>
      </p:sp>
      <p:sp>
        <p:nvSpPr>
          <p:cNvPr id="471" name="Willingness to Go without Outside Feedback"/>
          <p:cNvSpPr txBox="1"/>
          <p:nvPr/>
        </p:nvSpPr>
        <p:spPr>
          <a:xfrm>
            <a:off x="350519" y="152399"/>
            <a:ext cx="6233162"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Willingness to Go without Outside Feedback</a:t>
            </a:r>
          </a:p>
        </p:txBody>
      </p:sp>
      <p:sp>
        <p:nvSpPr>
          <p:cNvPr id="472"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473"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474"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30</a:t>
            </a:fld>
            <a:endParaRPr/>
          </a:p>
        </p:txBody>
      </p:sp>
      <p:sp>
        <p:nvSpPr>
          <p:cNvPr id="475" name="Ref: Agile Estimating and Planning by Mike Cohn  Published by Addison-Wesley Professional, 20"/>
          <p:cNvSpPr txBox="1"/>
          <p:nvPr/>
        </p:nvSpPr>
        <p:spPr>
          <a:xfrm>
            <a:off x="2331719" y="6246813"/>
            <a:ext cx="6385562" cy="205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vl1pPr>
          </a:lstStyle>
          <a:p>
            <a:r>
              <a:t>Ref: Agile Estimating and Planning by Mike Cohn  Published by Addison-Wesley Professional, 20</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There are costs associated with each iteration.…"/>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a:pPr>
            <a:r>
              <a:t>There are costs associated with each iteration. </a:t>
            </a:r>
          </a:p>
          <a:p>
            <a:pPr>
              <a:spcBef>
                <a:spcPts val="500"/>
              </a:spcBef>
              <a:buClr>
                <a:srgbClr val="101141"/>
              </a:buClr>
              <a:buChar char="•"/>
              <a:defRPr sz="2400"/>
            </a:pPr>
            <a:r>
              <a:t>For example, each iteration must be fully regression tested:</a:t>
            </a:r>
          </a:p>
          <a:p>
            <a:pPr marL="742950" lvl="1" indent="-285750">
              <a:spcBef>
                <a:spcPts val="0"/>
              </a:spcBef>
              <a:defRPr sz="1600"/>
            </a:pPr>
            <a:r>
              <a:t>If this is costly (usually in terms of time), the team may prefer longer, four-week iterations. </a:t>
            </a:r>
          </a:p>
          <a:p>
            <a:pPr marL="742950" lvl="1" indent="-285750">
              <a:spcBef>
                <a:spcPts val="0"/>
              </a:spcBef>
              <a:defRPr sz="1600"/>
            </a:pPr>
            <a:r>
              <a:t>Naturally, one of the goals of a successful agile team is to reduce (or nearly eliminate) the overhead associated with each iteration. </a:t>
            </a:r>
          </a:p>
          <a:p>
            <a:pPr marL="742950" lvl="1" indent="-285750">
              <a:spcBef>
                <a:spcPts val="0"/>
              </a:spcBef>
              <a:defRPr sz="1600"/>
            </a:pPr>
            <a:r>
              <a:t>But especially during a team’s early iterations, this cost can be significant and will influence the decision about the best iteration length.</a:t>
            </a:r>
          </a:p>
        </p:txBody>
      </p:sp>
      <p:sp>
        <p:nvSpPr>
          <p:cNvPr id="478" name="The Overhead of Iterating"/>
          <p:cNvSpPr txBox="1"/>
          <p:nvPr/>
        </p:nvSpPr>
        <p:spPr>
          <a:xfrm>
            <a:off x="350519" y="152399"/>
            <a:ext cx="6233162"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The Overhead of Iterating</a:t>
            </a:r>
          </a:p>
        </p:txBody>
      </p:sp>
      <p:sp>
        <p:nvSpPr>
          <p:cNvPr id="479"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480"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481"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31</a:t>
            </a:fld>
            <a:endParaRPr/>
          </a:p>
        </p:txBody>
      </p:sp>
      <p:sp>
        <p:nvSpPr>
          <p:cNvPr id="482" name="Ref: Agile Estimating and Planning by Mike Cohn  Published by Addison-Wesley Professional, 20"/>
          <p:cNvSpPr txBox="1"/>
          <p:nvPr/>
        </p:nvSpPr>
        <p:spPr>
          <a:xfrm>
            <a:off x="2331719" y="6246813"/>
            <a:ext cx="6385562" cy="205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vl1pPr>
          </a:lstStyle>
          <a:p>
            <a:r>
              <a:t>Ref: Agile Estimating and Planning by Mike Cohn  Published by Addison-Wesley Professional, 20</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As long as the end date of a project is far in the future, we don’t feel any pressure and work leisurely. When the pressure of the finish date becomes tangible, we start working harder.” - Niels Malotaux (2004).…"/>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a:pPr>
            <a:r>
              <a:t>“As long as the end date of a project is far in the future, we don’t feel any pressure and work leisurely. When the pressure of the finish date becomes tangible, we start working harder.” - Niels Malotaux (2004).</a:t>
            </a:r>
          </a:p>
          <a:p>
            <a:pPr>
              <a:spcBef>
                <a:spcPts val="500"/>
              </a:spcBef>
              <a:buClr>
                <a:srgbClr val="101141"/>
              </a:buClr>
              <a:buChar char="•"/>
              <a:defRPr sz="2400"/>
            </a:pPr>
            <a:r>
              <a:t>Even with four-week iterations , it is sufficiently far away that many teams will feel tangibly less stress during their first week than during the fourth and final week of an iteration.</a:t>
            </a:r>
          </a:p>
          <a:p>
            <a:pPr>
              <a:spcBef>
                <a:spcPts val="500"/>
              </a:spcBef>
              <a:buClr>
                <a:srgbClr val="101141"/>
              </a:buClr>
              <a:buChar char="•"/>
              <a:defRPr sz="2400"/>
            </a:pPr>
            <a:r>
              <a:t>The point is not to put the team under more pressure but distribute it more evenly across a suitably long iteration.</a:t>
            </a:r>
          </a:p>
        </p:txBody>
      </p:sp>
      <p:sp>
        <p:nvSpPr>
          <p:cNvPr id="485" name="How Soon a Feeling of Urgency Is Established"/>
          <p:cNvSpPr txBox="1"/>
          <p:nvPr/>
        </p:nvSpPr>
        <p:spPr>
          <a:xfrm>
            <a:off x="350519" y="152399"/>
            <a:ext cx="6233162"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How Soon a Feeling of Urgency Is Established</a:t>
            </a:r>
          </a:p>
        </p:txBody>
      </p:sp>
      <p:sp>
        <p:nvSpPr>
          <p:cNvPr id="486"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487"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488"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32</a:t>
            </a:fld>
            <a:endParaRPr/>
          </a:p>
        </p:txBody>
      </p:sp>
      <p:sp>
        <p:nvSpPr>
          <p:cNvPr id="489" name="Ref: Agile Estimating and Planning by Mike Cohn  Published by Addison-Wesley Professional, 20"/>
          <p:cNvSpPr txBox="1"/>
          <p:nvPr/>
        </p:nvSpPr>
        <p:spPr>
          <a:xfrm>
            <a:off x="2331719" y="6246813"/>
            <a:ext cx="6385562" cy="205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vl1pPr>
          </a:lstStyle>
          <a:p>
            <a:r>
              <a:t>Ref: Agile Estimating and Planning by Mike Cohn  Published by Addison-Wesley Professional, 20</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Whatever duration you choose, you are better off choosing a duration and sticking with it rather than changing it frequently.…"/>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a:pPr>
            <a:r>
              <a:t>Whatever duration you choose, you are better off choosing a duration and sticking with it rather than changing it frequently. </a:t>
            </a:r>
          </a:p>
          <a:p>
            <a:pPr>
              <a:spcBef>
                <a:spcPts val="500"/>
              </a:spcBef>
              <a:buClr>
                <a:srgbClr val="101141"/>
              </a:buClr>
              <a:buChar char="•"/>
              <a:defRPr sz="2400"/>
            </a:pPr>
            <a:r>
              <a:t>Teams fall into a natural rhythm when using an unchanging iteration duration.</a:t>
            </a:r>
          </a:p>
          <a:p>
            <a:pPr>
              <a:spcBef>
                <a:spcPts val="500"/>
              </a:spcBef>
              <a:buClr>
                <a:srgbClr val="101141"/>
              </a:buClr>
              <a:buChar char="•"/>
              <a:defRPr sz="2400"/>
            </a:pPr>
            <a:r>
              <a:t>A regular iteration rhythm acts like a heartbeat for the project.</a:t>
            </a:r>
          </a:p>
          <a:p>
            <a:pPr>
              <a:spcBef>
                <a:spcPts val="500"/>
              </a:spcBef>
              <a:buClr>
                <a:srgbClr val="101141"/>
              </a:buClr>
              <a:buChar char="•"/>
              <a:defRPr sz="2400"/>
            </a:pPr>
            <a:r>
              <a:t>“Rhythem is a significant factor that helps achieve a sustained pace”</a:t>
            </a:r>
          </a:p>
        </p:txBody>
      </p:sp>
      <p:sp>
        <p:nvSpPr>
          <p:cNvPr id="492" name="Stick with It to Achieve a Steady Rhythm"/>
          <p:cNvSpPr txBox="1"/>
          <p:nvPr/>
        </p:nvSpPr>
        <p:spPr>
          <a:xfrm>
            <a:off x="350519" y="152399"/>
            <a:ext cx="6233162"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Stick with It to Achieve a Steady Rhythm</a:t>
            </a:r>
          </a:p>
        </p:txBody>
      </p:sp>
      <p:sp>
        <p:nvSpPr>
          <p:cNvPr id="493"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494"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495"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33</a:t>
            </a:fld>
            <a:endParaRPr/>
          </a:p>
        </p:txBody>
      </p:sp>
      <p:sp>
        <p:nvSpPr>
          <p:cNvPr id="496" name="Ref: Agile Estimating and Planning by Mike Cohn  Published by Addison-Wesley Professional, 20"/>
          <p:cNvSpPr txBox="1"/>
          <p:nvPr/>
        </p:nvSpPr>
        <p:spPr>
          <a:xfrm>
            <a:off x="2331719" y="6246813"/>
            <a:ext cx="6385562" cy="205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vl1pPr>
          </a:lstStyle>
          <a:p>
            <a:r>
              <a:t>Ref: Agile Estimating and Planning by Mike Cohn  Published by Addison-Wesley Professional, 20</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One of the main goals in selecting an iteration length is finding one that encourages everyone to work at a consistent pace throughout the iteration.…"/>
          <p:cNvSpPr txBox="1">
            <a:spLocks noGrp="1"/>
          </p:cNvSpPr>
          <p:nvPr>
            <p:ph type="body" idx="4294967295"/>
          </p:nvPr>
        </p:nvSpPr>
        <p:spPr>
          <a:xfrm>
            <a:off x="304800" y="1493837"/>
            <a:ext cx="8229600" cy="4906963"/>
          </a:xfrm>
          <a:prstGeom prst="rect">
            <a:avLst/>
          </a:prstGeom>
        </p:spPr>
        <p:txBody>
          <a:bodyPr/>
          <a:lstStyle/>
          <a:p>
            <a:pPr>
              <a:spcBef>
                <a:spcPts val="500"/>
              </a:spcBef>
              <a:buClr>
                <a:srgbClr val="101141"/>
              </a:buClr>
              <a:buChar char="•"/>
              <a:defRPr sz="2400"/>
            </a:pPr>
            <a:r>
              <a:t>One of the main goals in selecting an iteration length is finding one that encourages everyone to work at a consistent pace throughout the iteration.</a:t>
            </a:r>
          </a:p>
          <a:p>
            <a:pPr>
              <a:spcBef>
                <a:spcPts val="500"/>
              </a:spcBef>
              <a:buClr>
                <a:srgbClr val="101141"/>
              </a:buClr>
              <a:buChar char="•"/>
              <a:defRPr sz="2400"/>
            </a:pPr>
            <a:r>
              <a:t>If the duration is too long, there is a natural tendency to relax a bit at the start of the iteration, which leads to panic and longer hours at the end of the iteration. Strive to find an interation duration that smooths out these variations.</a:t>
            </a:r>
          </a:p>
          <a:p>
            <a:pPr>
              <a:spcBef>
                <a:spcPts val="500"/>
              </a:spcBef>
              <a:buClr>
                <a:srgbClr val="101141"/>
              </a:buClr>
              <a:buChar char="•"/>
              <a:defRPr sz="2400"/>
            </a:pPr>
            <a:r>
              <a:t>Two-week iterations to be ideal.</a:t>
            </a:r>
          </a:p>
          <a:p>
            <a:pPr>
              <a:spcBef>
                <a:spcPts val="500"/>
              </a:spcBef>
              <a:buClr>
                <a:srgbClr val="101141"/>
              </a:buClr>
              <a:buChar char="•"/>
              <a:defRPr sz="2400"/>
            </a:pPr>
            <a:r>
              <a:t>Mike Cohen suggests:</a:t>
            </a:r>
          </a:p>
          <a:p>
            <a:pPr marL="742950" lvl="1" indent="-285750">
              <a:spcBef>
                <a:spcPts val="0"/>
              </a:spcBef>
              <a:buChar char="•"/>
              <a:defRPr sz="1600"/>
            </a:pPr>
            <a:r>
              <a:t>To follow a macro-cycle of six two-week iterations followed by a one-week iteration.  “6 × 2 + 1.” </a:t>
            </a:r>
          </a:p>
          <a:p>
            <a:pPr marL="742950" lvl="1" indent="-285750">
              <a:spcBef>
                <a:spcPts val="0"/>
              </a:spcBef>
              <a:buChar char="•"/>
              <a:defRPr sz="1600"/>
            </a:pPr>
            <a:r>
              <a:t>During the one-week iteration, however, the team chooses its own work.</a:t>
            </a:r>
          </a:p>
        </p:txBody>
      </p:sp>
      <p:sp>
        <p:nvSpPr>
          <p:cNvPr id="499" name="Making a Decision"/>
          <p:cNvSpPr txBox="1"/>
          <p:nvPr/>
        </p:nvSpPr>
        <p:spPr>
          <a:xfrm>
            <a:off x="350519" y="152399"/>
            <a:ext cx="6233162"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Making a Decision</a:t>
            </a:r>
          </a:p>
        </p:txBody>
      </p:sp>
      <p:sp>
        <p:nvSpPr>
          <p:cNvPr id="500"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501"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502"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34</a:t>
            </a:fld>
            <a:endParaRPr/>
          </a:p>
        </p:txBody>
      </p:sp>
      <p:sp>
        <p:nvSpPr>
          <p:cNvPr id="503" name="Ref: Agile Estimating and Planning by Mike Cohn  Published by Addison-Wesley Professional, 20"/>
          <p:cNvSpPr txBox="1"/>
          <p:nvPr/>
        </p:nvSpPr>
        <p:spPr>
          <a:xfrm>
            <a:off x="2331719" y="6246813"/>
            <a:ext cx="6385562" cy="205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vl1pPr>
          </a:lstStyle>
          <a:p>
            <a:r>
              <a:t>Ref: Agile Estimating and Planning by Mike Cohn  Published by Addison-Wesley Professional, 20</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 name="It is better to be roughly right than precisely wrong.”—John Maynard Keynes.…"/>
          <p:cNvSpPr txBox="1">
            <a:spLocks noGrp="1"/>
          </p:cNvSpPr>
          <p:nvPr>
            <p:ph type="body" idx="4294967295"/>
          </p:nvPr>
        </p:nvSpPr>
        <p:spPr>
          <a:xfrm>
            <a:off x="304800" y="1493837"/>
            <a:ext cx="8229600" cy="4906963"/>
          </a:xfrm>
          <a:prstGeom prst="rect">
            <a:avLst/>
          </a:prstGeom>
        </p:spPr>
        <p:txBody>
          <a:bodyPr/>
          <a:lstStyle/>
          <a:p>
            <a:pPr>
              <a:spcBef>
                <a:spcPts val="500"/>
              </a:spcBef>
              <a:buClr>
                <a:srgbClr val="101141"/>
              </a:buClr>
              <a:buChar char="•"/>
              <a:defRPr sz="2400" b="1"/>
            </a:pPr>
            <a:r>
              <a:t>It is better to be roughly right than precisely wrong.”—</a:t>
            </a:r>
            <a:r>
              <a:rPr b="0"/>
              <a:t>John Maynard Keynes.</a:t>
            </a:r>
          </a:p>
          <a:p>
            <a:pPr>
              <a:spcBef>
                <a:spcPts val="500"/>
              </a:spcBef>
              <a:buClr>
                <a:srgbClr val="101141"/>
              </a:buClr>
              <a:buChar char="•"/>
              <a:defRPr sz="2400"/>
            </a:pPr>
            <a:r>
              <a:t>One of the challenges of planning a release is estimating the velocity of the team. You have the following three options:</a:t>
            </a:r>
          </a:p>
          <a:p>
            <a:pPr marL="742950" lvl="1" indent="-285750">
              <a:spcBef>
                <a:spcPts val="0"/>
              </a:spcBef>
              <a:buChar char="•"/>
              <a:defRPr sz="1800"/>
            </a:pPr>
            <a:r>
              <a:t>Use historical values.</a:t>
            </a:r>
          </a:p>
          <a:p>
            <a:pPr marL="742950" lvl="1" indent="-285750">
              <a:spcBef>
                <a:spcPts val="0"/>
              </a:spcBef>
              <a:buChar char="•"/>
              <a:defRPr sz="1800"/>
            </a:pPr>
            <a:r>
              <a:t>Run an iteration</a:t>
            </a:r>
          </a:p>
          <a:p>
            <a:pPr marL="742950" lvl="1" indent="-285750">
              <a:spcBef>
                <a:spcPts val="0"/>
              </a:spcBef>
              <a:buChar char="•"/>
              <a:defRPr sz="1800"/>
            </a:pPr>
            <a:r>
              <a:t>Make a forecast.</a:t>
            </a:r>
          </a:p>
          <a:p>
            <a:pPr>
              <a:spcBef>
                <a:spcPts val="500"/>
              </a:spcBef>
              <a:buClr>
                <a:srgbClr val="101141"/>
              </a:buClr>
              <a:buChar char="•"/>
              <a:defRPr sz="2400"/>
            </a:pPr>
            <a:r>
              <a:t>You should consider expressing the estimate as a range.</a:t>
            </a:r>
          </a:p>
          <a:p>
            <a:pPr marL="742950" lvl="1" indent="-285750">
              <a:spcBef>
                <a:spcPts val="0"/>
              </a:spcBef>
              <a:buChar char="•"/>
              <a:defRPr sz="1600"/>
            </a:pPr>
            <a:r>
              <a:t>You could create a range by simply adding and subtracting a few points to the average or by looking at the team’s best and worst iterations over the past two or three months.</a:t>
            </a:r>
          </a:p>
          <a:p>
            <a:pPr marL="742950" lvl="1" indent="-285750">
              <a:spcBef>
                <a:spcPts val="0"/>
              </a:spcBef>
              <a:buChar char="•"/>
              <a:defRPr sz="1600"/>
            </a:pPr>
            <a:r>
              <a:t>Example: If your team velocity is 20 story points - You have a very limited chance of being correct in future. Instead give a range 15-24 story points.</a:t>
            </a:r>
          </a:p>
        </p:txBody>
      </p:sp>
      <p:sp>
        <p:nvSpPr>
          <p:cNvPr id="506" name="Estimating Velocity"/>
          <p:cNvSpPr txBox="1"/>
          <p:nvPr/>
        </p:nvSpPr>
        <p:spPr>
          <a:xfrm>
            <a:off x="350519" y="152399"/>
            <a:ext cx="6233162"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Estimating Velocity</a:t>
            </a:r>
          </a:p>
        </p:txBody>
      </p:sp>
      <p:sp>
        <p:nvSpPr>
          <p:cNvPr id="507"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508"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509"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35</a:t>
            </a:fld>
            <a:endParaRPr/>
          </a:p>
        </p:txBody>
      </p:sp>
      <p:sp>
        <p:nvSpPr>
          <p:cNvPr id="510" name="Ref: Agile Estimating and Planning by Mike Cohn  Published by Addison-Wesley Professional, 20"/>
          <p:cNvSpPr txBox="1"/>
          <p:nvPr/>
        </p:nvSpPr>
        <p:spPr>
          <a:xfrm>
            <a:off x="2331719" y="6246813"/>
            <a:ext cx="6385562" cy="205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vl1pPr>
          </a:lstStyle>
          <a:p>
            <a:r>
              <a:t>Ref: Agile Estimating and Planning by Mike Cohn  Published by Addison-Wesley Professional, 20</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Use historical values only when very little has changed between the old project and team and the new project and team.…"/>
          <p:cNvSpPr txBox="1">
            <a:spLocks noGrp="1"/>
          </p:cNvSpPr>
          <p:nvPr>
            <p:ph type="body" idx="4294967295"/>
          </p:nvPr>
        </p:nvSpPr>
        <p:spPr>
          <a:xfrm>
            <a:off x="304800" y="1493837"/>
            <a:ext cx="8229600" cy="4906963"/>
          </a:xfrm>
          <a:prstGeom prst="rect">
            <a:avLst/>
          </a:prstGeom>
        </p:spPr>
        <p:txBody>
          <a:bodyPr/>
          <a:lstStyle/>
          <a:p>
            <a:pPr>
              <a:spcBef>
                <a:spcPts val="500"/>
              </a:spcBef>
              <a:buClr>
                <a:srgbClr val="101141"/>
              </a:buClr>
              <a:buChar char="•"/>
              <a:defRPr sz="2400"/>
            </a:pPr>
            <a:r>
              <a:t>Use historical values only when very little has changed between the old project and team and the new project and team. </a:t>
            </a:r>
          </a:p>
          <a:p>
            <a:pPr>
              <a:spcBef>
                <a:spcPts val="500"/>
              </a:spcBef>
              <a:buClr>
                <a:srgbClr val="101141"/>
              </a:buClr>
              <a:buChar char="•"/>
              <a:defRPr sz="2400"/>
            </a:pPr>
            <a:r>
              <a:t>Before using them, ask yourself questions like these:</a:t>
            </a:r>
          </a:p>
          <a:p>
            <a:pPr marL="742950" lvl="1" indent="-285750">
              <a:spcBef>
                <a:spcPts val="0"/>
              </a:spcBef>
              <a:defRPr sz="1600"/>
            </a:pPr>
            <a:r>
              <a:t>Is the technology the same?</a:t>
            </a:r>
          </a:p>
          <a:p>
            <a:pPr marL="742950" lvl="1" indent="-285750">
              <a:spcBef>
                <a:spcPts val="0"/>
              </a:spcBef>
              <a:defRPr sz="1600"/>
            </a:pPr>
            <a:r>
              <a:t>Is the domain the same?</a:t>
            </a:r>
          </a:p>
          <a:p>
            <a:pPr marL="742950" lvl="1" indent="-285750">
              <a:spcBef>
                <a:spcPts val="0"/>
              </a:spcBef>
              <a:defRPr sz="1600"/>
            </a:pPr>
            <a:r>
              <a:t>Is the team the same?</a:t>
            </a:r>
          </a:p>
          <a:p>
            <a:pPr marL="742950" lvl="1" indent="-285750">
              <a:spcBef>
                <a:spcPts val="0"/>
              </a:spcBef>
              <a:defRPr sz="1600"/>
            </a:pPr>
            <a:r>
              <a:t>Is the product owner the same?</a:t>
            </a:r>
          </a:p>
          <a:p>
            <a:pPr marL="742950" lvl="1" indent="-285750">
              <a:spcBef>
                <a:spcPts val="0"/>
              </a:spcBef>
              <a:defRPr sz="1600"/>
            </a:pPr>
            <a:r>
              <a:t>Are the tools the same?</a:t>
            </a:r>
          </a:p>
          <a:p>
            <a:pPr marL="742950" lvl="1" indent="-285750">
              <a:spcBef>
                <a:spcPts val="0"/>
              </a:spcBef>
              <a:defRPr sz="1600"/>
            </a:pPr>
            <a:r>
              <a:t>Is the working environment the same?• Were the estimates made by the same people?</a:t>
            </a:r>
          </a:p>
          <a:p>
            <a:pPr marL="742950" lvl="1" indent="-285750">
              <a:spcBef>
                <a:spcPts val="0"/>
              </a:spcBef>
              <a:defRPr sz="1600"/>
            </a:pPr>
            <a:r>
              <a:t>The answer to each question is often yes when the team is moving onto a new release of a product they just worked on. In that case, using the team’s historical values is entirely appropriate. Even though velocity in a situation like this is relatively stable, you should still consider expressing it as a range.</a:t>
            </a:r>
          </a:p>
        </p:txBody>
      </p:sp>
      <p:sp>
        <p:nvSpPr>
          <p:cNvPr id="513" name="Using Historical values"/>
          <p:cNvSpPr txBox="1"/>
          <p:nvPr/>
        </p:nvSpPr>
        <p:spPr>
          <a:xfrm>
            <a:off x="350519" y="152399"/>
            <a:ext cx="6233162"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Using Historical values</a:t>
            </a:r>
          </a:p>
        </p:txBody>
      </p:sp>
      <p:sp>
        <p:nvSpPr>
          <p:cNvPr id="514"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515"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516"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36</a:t>
            </a:fld>
            <a:endParaRPr/>
          </a:p>
        </p:txBody>
      </p:sp>
      <p:sp>
        <p:nvSpPr>
          <p:cNvPr id="517" name="Ref: Agile Estimating and Planning by Mike Cohn  Published by Addison-Wesley Professional, 20"/>
          <p:cNvSpPr txBox="1"/>
          <p:nvPr/>
        </p:nvSpPr>
        <p:spPr>
          <a:xfrm>
            <a:off x="2331719" y="6246813"/>
            <a:ext cx="6385562" cy="205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vl1pPr>
          </a:lstStyle>
          <a:p>
            <a:r>
              <a:t>Ref: Agile Estimating and Planning by Mike Cohn  Published by Addison-Wesley Professional, 20</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An ideal way to forecast velocity is to run an iteration (or two or three) and then estimate velocity from the observed velocity during the one to three iterations.…"/>
          <p:cNvSpPr txBox="1">
            <a:spLocks noGrp="1"/>
          </p:cNvSpPr>
          <p:nvPr>
            <p:ph type="body" idx="4294967295"/>
          </p:nvPr>
        </p:nvSpPr>
        <p:spPr>
          <a:xfrm>
            <a:off x="304800" y="1493837"/>
            <a:ext cx="8229600" cy="4906963"/>
          </a:xfrm>
          <a:prstGeom prst="rect">
            <a:avLst/>
          </a:prstGeom>
        </p:spPr>
        <p:txBody>
          <a:bodyPr/>
          <a:lstStyle/>
          <a:p>
            <a:pPr>
              <a:spcBef>
                <a:spcPts val="500"/>
              </a:spcBef>
              <a:buClr>
                <a:srgbClr val="101141"/>
              </a:buClr>
              <a:buChar char="•"/>
              <a:defRPr sz="2400"/>
            </a:pPr>
            <a:r>
              <a:t>An ideal way to forecast velocity is to run an iteration (or two or three) and then estimate velocity from the observed velocity during the one to three iterations. </a:t>
            </a:r>
          </a:p>
          <a:p>
            <a:pPr>
              <a:spcBef>
                <a:spcPts val="500"/>
              </a:spcBef>
              <a:buClr>
                <a:srgbClr val="101141"/>
              </a:buClr>
              <a:buChar char="•"/>
              <a:defRPr sz="2400"/>
            </a:pPr>
            <a:r>
              <a:t>Because the best way to predict velocity is to observe velocity, this should always be your default approach.</a:t>
            </a:r>
          </a:p>
          <a:p>
            <a:pPr>
              <a:spcBef>
                <a:spcPts val="500"/>
              </a:spcBef>
              <a:buClr>
                <a:srgbClr val="101141"/>
              </a:buClr>
              <a:buChar char="•"/>
              <a:defRPr sz="2400"/>
            </a:pPr>
            <a:r>
              <a:t>Multipliers for Estimating Velocity Based on Number of Iterations Completed</a:t>
            </a:r>
          </a:p>
          <a:p>
            <a:pPr>
              <a:spcBef>
                <a:spcPts val="500"/>
              </a:spcBef>
              <a:buSzTx/>
              <a:buNone/>
              <a:defRPr sz="2400"/>
            </a:pPr>
            <a:r>
              <a:t> </a:t>
            </a:r>
          </a:p>
        </p:txBody>
      </p:sp>
      <p:sp>
        <p:nvSpPr>
          <p:cNvPr id="520" name="Run an Iteration"/>
          <p:cNvSpPr txBox="1"/>
          <p:nvPr/>
        </p:nvSpPr>
        <p:spPr>
          <a:xfrm>
            <a:off x="350519" y="152399"/>
            <a:ext cx="6233162"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Run an Iteration</a:t>
            </a:r>
          </a:p>
        </p:txBody>
      </p:sp>
      <p:sp>
        <p:nvSpPr>
          <p:cNvPr id="521"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522"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523"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37</a:t>
            </a:fld>
            <a:endParaRPr/>
          </a:p>
        </p:txBody>
      </p:sp>
      <p:pic>
        <p:nvPicPr>
          <p:cNvPr id="524" name="image.jpeg" descr="image.jpeg"/>
          <p:cNvPicPr>
            <a:picLocks noChangeAspect="1"/>
          </p:cNvPicPr>
          <p:nvPr/>
        </p:nvPicPr>
        <p:blipFill>
          <a:blip r:embed="rId2"/>
          <a:stretch>
            <a:fillRect/>
          </a:stretch>
        </p:blipFill>
        <p:spPr>
          <a:xfrm>
            <a:off x="1490662" y="4343400"/>
            <a:ext cx="5824538" cy="1849439"/>
          </a:xfrm>
          <a:prstGeom prst="rect">
            <a:avLst/>
          </a:prstGeom>
          <a:ln w="12700">
            <a:miter lim="400000"/>
          </a:ln>
        </p:spPr>
      </p:pic>
      <p:sp>
        <p:nvSpPr>
          <p:cNvPr id="525" name="Ref: Agile Estimating and Planning by Mike Cohn  Published by Addison-Wesley Professional, 20"/>
          <p:cNvSpPr txBox="1"/>
          <p:nvPr/>
        </p:nvSpPr>
        <p:spPr>
          <a:xfrm>
            <a:off x="2331719" y="6246813"/>
            <a:ext cx="6385562" cy="205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vl1pPr>
          </a:lstStyle>
          <a:p>
            <a:r>
              <a:t>Ref: Agile Estimating and Planning by Mike Cohn  Published by Addison-Wesley Professional, 20</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Estimate the number of hours that each person will be available to work on the project each day.…"/>
          <p:cNvSpPr txBox="1">
            <a:spLocks noGrp="1"/>
          </p:cNvSpPr>
          <p:nvPr>
            <p:ph type="body" idx="4294967295"/>
          </p:nvPr>
        </p:nvSpPr>
        <p:spPr>
          <a:xfrm>
            <a:off x="304800" y="1493837"/>
            <a:ext cx="8229600" cy="4525963"/>
          </a:xfrm>
          <a:prstGeom prst="rect">
            <a:avLst/>
          </a:prstGeom>
        </p:spPr>
        <p:txBody>
          <a:bodyPr/>
          <a:lstStyle/>
          <a:p>
            <a:pPr marL="457200" indent="-457200">
              <a:spcBef>
                <a:spcPts val="500"/>
              </a:spcBef>
              <a:buClr>
                <a:srgbClr val="101141"/>
              </a:buClr>
              <a:buFontTx/>
              <a:buAutoNum type="arabicPeriod"/>
              <a:defRPr sz="2400"/>
            </a:pPr>
            <a:r>
              <a:t>Estimate the number of hours that each person will be available to work on the project each day.</a:t>
            </a:r>
          </a:p>
          <a:p>
            <a:pPr marL="457200" indent="-457200">
              <a:spcBef>
                <a:spcPts val="500"/>
              </a:spcBef>
              <a:buSzTx/>
              <a:buNone/>
              <a:defRPr sz="2400"/>
            </a:pPr>
            <a:r>
              <a:t>2.  Determine the total number of hours that will be spent on the project during the iteration.</a:t>
            </a:r>
          </a:p>
          <a:p>
            <a:pPr marL="457200" indent="-457200">
              <a:spcBef>
                <a:spcPts val="500"/>
              </a:spcBef>
              <a:buSzTx/>
              <a:buNone/>
              <a:defRPr sz="2400"/>
            </a:pPr>
            <a:r>
              <a:t>3.  Arbitrarily and somewhat randomly select stories, and expand them into their constituent tasks. </a:t>
            </a:r>
          </a:p>
          <a:p>
            <a:pPr marL="685800" lvl="1" indent="-285750">
              <a:spcBef>
                <a:spcPts val="0"/>
              </a:spcBef>
              <a:defRPr sz="1600"/>
            </a:pPr>
            <a:r>
              <a:t>Repeat until you have identified enough tasks to fill the number of hours in the iteration.4. Convert the velocity determined in the preceding step into a range.</a:t>
            </a:r>
          </a:p>
        </p:txBody>
      </p:sp>
      <p:sp>
        <p:nvSpPr>
          <p:cNvPr id="528" name="Forecasting Velocity"/>
          <p:cNvSpPr txBox="1"/>
          <p:nvPr/>
        </p:nvSpPr>
        <p:spPr>
          <a:xfrm>
            <a:off x="350519" y="152399"/>
            <a:ext cx="6233162"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Forecasting Velocity</a:t>
            </a:r>
          </a:p>
        </p:txBody>
      </p:sp>
      <p:sp>
        <p:nvSpPr>
          <p:cNvPr id="529"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530"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531"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38</a:t>
            </a:fld>
            <a:endParaRPr/>
          </a:p>
        </p:txBody>
      </p:sp>
      <p:sp>
        <p:nvSpPr>
          <p:cNvPr id="532" name="Ref: Agile Estimating and Planning by Mike Cohn  Published by Addison-Wesley Professional, 20"/>
          <p:cNvSpPr txBox="1"/>
          <p:nvPr/>
        </p:nvSpPr>
        <p:spPr>
          <a:xfrm>
            <a:off x="2331719" y="6246813"/>
            <a:ext cx="6385562" cy="205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vl1pPr>
          </a:lstStyle>
          <a:p>
            <a:r>
              <a:t>Ref: Agile Estimating and Planning by Mike Cohn  Published by Addison-Wesley Professional, 20</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4" name="Table"/>
          <p:cNvGraphicFramePr/>
          <p:nvPr/>
        </p:nvGraphicFramePr>
        <p:xfrm>
          <a:off x="327025" y="2819400"/>
          <a:ext cx="2895600" cy="3658870"/>
        </p:xfrm>
        <a:graphic>
          <a:graphicData uri="http://schemas.openxmlformats.org/drawingml/2006/table">
            <a:tbl>
              <a:tblPr>
                <a:tableStyleId>{4C3C2611-4C71-4FC5-86AE-919BDF0F9419}</a:tableStyleId>
              </a:tblPr>
              <a:tblGrid>
                <a:gridCol w="18669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457200">
                <a:tc gridSpan="2">
                  <a:txBody>
                    <a:bodyPr/>
                    <a:lstStyle/>
                    <a:p>
                      <a:pPr algn="ctr">
                        <a:defRPr sz="1800"/>
                      </a:pPr>
                      <a:r>
                        <a:rPr sz="2400" b="1">
                          <a:solidFill>
                            <a:srgbClr val="FFFFFF"/>
                          </a:solidFill>
                        </a:rPr>
                        <a:t>Product Backlog</a:t>
                      </a:r>
                    </a:p>
                  </a:txBody>
                  <a:tcPr marL="45720" marR="45720" horzOverflow="overflow">
                    <a:lnB w="38100">
                      <a:solidFill>
                        <a:srgbClr val="FFFFFF"/>
                      </a:solidFill>
                    </a:lnB>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639762">
                <a:tc>
                  <a:txBody>
                    <a:bodyPr/>
                    <a:lstStyle/>
                    <a:p>
                      <a:pPr algn="l">
                        <a:defRPr sz="1800"/>
                      </a:pPr>
                      <a:r>
                        <a:t>As a Cab Driver, I Want to ......</a:t>
                      </a:r>
                    </a:p>
                  </a:txBody>
                  <a:tcPr marL="45720" marR="45720" horzOverflow="overflow">
                    <a:lnT w="38100">
                      <a:solidFill>
                        <a:srgbClr val="FFFFFF"/>
                      </a:solidFill>
                    </a:lnT>
                    <a:solidFill>
                      <a:srgbClr val="D0D8E8"/>
                    </a:solidFill>
                  </a:tcPr>
                </a:tc>
                <a:tc>
                  <a:txBody>
                    <a:bodyPr/>
                    <a:lstStyle/>
                    <a:p>
                      <a:pPr algn="l">
                        <a:defRPr sz="1800"/>
                      </a:pPr>
                      <a:r>
                        <a:t>3</a:t>
                      </a:r>
                    </a:p>
                  </a:txBody>
                  <a:tcPr marL="45720" marR="45720" horzOverflow="overflow">
                    <a:lnT w="38100">
                      <a:solidFill>
                        <a:srgbClr val="FFFFFF"/>
                      </a:solidFill>
                    </a:lnT>
                    <a:solidFill>
                      <a:srgbClr val="D0D8E8"/>
                    </a:solidFill>
                  </a:tcPr>
                </a:tc>
                <a:extLst>
                  <a:ext uri="{0D108BD9-81ED-4DB2-BD59-A6C34878D82A}">
                    <a16:rowId xmlns:a16="http://schemas.microsoft.com/office/drawing/2014/main" val="10001"/>
                  </a:ext>
                </a:extLst>
              </a:tr>
              <a:tr h="639762">
                <a:tc>
                  <a:txBody>
                    <a:bodyPr/>
                    <a:lstStyle/>
                    <a:p>
                      <a:pPr algn="l">
                        <a:defRPr sz="1800"/>
                      </a:pPr>
                      <a:r>
                        <a:t>As a Cab Driver, I Want to ......</a:t>
                      </a:r>
                    </a:p>
                  </a:txBody>
                  <a:tcPr marL="45720" marR="45720" horzOverflow="overflow">
                    <a:solidFill>
                      <a:srgbClr val="E9EDF4"/>
                    </a:solidFill>
                  </a:tcPr>
                </a:tc>
                <a:tc>
                  <a:txBody>
                    <a:bodyPr/>
                    <a:lstStyle/>
                    <a:p>
                      <a:pPr algn="l">
                        <a:defRPr sz="1800"/>
                      </a:pPr>
                      <a:r>
                        <a:t>5</a:t>
                      </a:r>
                    </a:p>
                  </a:txBody>
                  <a:tcPr marL="45720" marR="45720" horzOverflow="overflow">
                    <a:solidFill>
                      <a:srgbClr val="E9EDF4"/>
                    </a:solidFill>
                  </a:tcPr>
                </a:tc>
                <a:extLst>
                  <a:ext uri="{0D108BD9-81ED-4DB2-BD59-A6C34878D82A}">
                    <a16:rowId xmlns:a16="http://schemas.microsoft.com/office/drawing/2014/main" val="10002"/>
                  </a:ext>
                </a:extLst>
              </a:tr>
              <a:tr h="641350">
                <a:tc>
                  <a:txBody>
                    <a:bodyPr/>
                    <a:lstStyle/>
                    <a:p>
                      <a:pPr algn="l">
                        <a:defRPr sz="1800"/>
                      </a:pPr>
                      <a:r>
                        <a:t>As a Cab Driver, I Want to ......</a:t>
                      </a:r>
                    </a:p>
                  </a:txBody>
                  <a:tcPr marL="45720" marR="45720" horzOverflow="overflow">
                    <a:solidFill>
                      <a:srgbClr val="D0D8E8"/>
                    </a:solidFill>
                  </a:tcPr>
                </a:tc>
                <a:tc>
                  <a:txBody>
                    <a:bodyPr/>
                    <a:lstStyle/>
                    <a:p>
                      <a:pPr algn="l">
                        <a:defRPr sz="1800"/>
                      </a:pPr>
                      <a:r>
                        <a:t>5</a:t>
                      </a:r>
                    </a:p>
                  </a:txBody>
                  <a:tcPr marL="45720" marR="45720" horzOverflow="overflow">
                    <a:solidFill>
                      <a:srgbClr val="D0D8E8"/>
                    </a:solidFill>
                  </a:tcPr>
                </a:tc>
                <a:extLst>
                  <a:ext uri="{0D108BD9-81ED-4DB2-BD59-A6C34878D82A}">
                    <a16:rowId xmlns:a16="http://schemas.microsoft.com/office/drawing/2014/main" val="10003"/>
                  </a:ext>
                </a:extLst>
              </a:tr>
              <a:tr h="639762">
                <a:tc>
                  <a:txBody>
                    <a:bodyPr/>
                    <a:lstStyle/>
                    <a:p>
                      <a:pPr algn="l">
                        <a:defRPr sz="1800"/>
                      </a:pPr>
                      <a:r>
                        <a:t>As a Cab Driver, I Want to ......</a:t>
                      </a:r>
                    </a:p>
                  </a:txBody>
                  <a:tcPr marL="45720" marR="45720" horzOverflow="overflow">
                    <a:solidFill>
                      <a:srgbClr val="E9EDF4"/>
                    </a:solidFill>
                  </a:tcPr>
                </a:tc>
                <a:tc>
                  <a:txBody>
                    <a:bodyPr/>
                    <a:lstStyle/>
                    <a:p>
                      <a:pPr algn="l">
                        <a:defRPr sz="1800"/>
                      </a:pPr>
                      <a:r>
                        <a:t>2</a:t>
                      </a:r>
                    </a:p>
                  </a:txBody>
                  <a:tcPr marL="45720" marR="45720" horzOverflow="overflow">
                    <a:solidFill>
                      <a:srgbClr val="E9EDF4"/>
                    </a:solidFill>
                  </a:tcPr>
                </a:tc>
                <a:extLst>
                  <a:ext uri="{0D108BD9-81ED-4DB2-BD59-A6C34878D82A}">
                    <a16:rowId xmlns:a16="http://schemas.microsoft.com/office/drawing/2014/main" val="10004"/>
                  </a:ext>
                </a:extLst>
              </a:tr>
              <a:tr h="639762">
                <a:tc>
                  <a:txBody>
                    <a:bodyPr/>
                    <a:lstStyle/>
                    <a:p>
                      <a:pPr algn="l">
                        <a:defRPr sz="1800"/>
                      </a:pPr>
                      <a:r>
                        <a:t>As a Cab Driver, I Want to ......</a:t>
                      </a:r>
                    </a:p>
                  </a:txBody>
                  <a:tcPr marL="45720" marR="45720" horzOverflow="overflow">
                    <a:solidFill>
                      <a:srgbClr val="D0D8E8"/>
                    </a:solidFill>
                  </a:tcPr>
                </a:tc>
                <a:tc>
                  <a:txBody>
                    <a:bodyPr/>
                    <a:lstStyle/>
                    <a:p>
                      <a:pPr algn="l">
                        <a:defRPr sz="1800"/>
                      </a:pPr>
                      <a:r>
                        <a:t>5</a:t>
                      </a:r>
                    </a:p>
                  </a:txBody>
                  <a:tcPr marL="45720" marR="45720" horzOverflow="overflow">
                    <a:solidFill>
                      <a:srgbClr val="D0D8E8"/>
                    </a:solidFill>
                  </a:tcPr>
                </a:tc>
                <a:extLst>
                  <a:ext uri="{0D108BD9-81ED-4DB2-BD59-A6C34878D82A}">
                    <a16:rowId xmlns:a16="http://schemas.microsoft.com/office/drawing/2014/main" val="10005"/>
                  </a:ext>
                </a:extLst>
              </a:tr>
            </a:tbl>
          </a:graphicData>
        </a:graphic>
      </p:graphicFrame>
      <p:sp>
        <p:nvSpPr>
          <p:cNvPr id="535" name="Example"/>
          <p:cNvSpPr txBox="1">
            <a:spLocks noGrp="1"/>
          </p:cNvSpPr>
          <p:nvPr>
            <p:ph type="body" sz="quarter" idx="4294967295"/>
          </p:nvPr>
        </p:nvSpPr>
        <p:spPr>
          <a:xfrm>
            <a:off x="304800" y="152398"/>
            <a:ext cx="6324600" cy="1143004"/>
          </a:xfrm>
          <a:prstGeom prst="rect">
            <a:avLst/>
          </a:prstGeom>
        </p:spPr>
        <p:txBody>
          <a:bodyPr anchor="ctr"/>
          <a:lstStyle>
            <a:lvl1pPr marL="685800" indent="-1028700">
              <a:lnSpc>
                <a:spcPts val="3600"/>
              </a:lnSpc>
              <a:spcBef>
                <a:spcPts val="0"/>
              </a:spcBef>
              <a:buSzTx/>
              <a:buNone/>
              <a:defRPr sz="3600" b="1"/>
            </a:lvl1pPr>
          </a:lstStyle>
          <a:p>
            <a:r>
              <a:t>Example</a:t>
            </a:r>
          </a:p>
        </p:txBody>
      </p:sp>
      <p:sp>
        <p:nvSpPr>
          <p:cNvPr id="536"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537"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538"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39</a:t>
            </a:fld>
            <a:endParaRPr/>
          </a:p>
        </p:txBody>
      </p:sp>
      <p:graphicFrame>
        <p:nvGraphicFramePr>
          <p:cNvPr id="539" name="Table"/>
          <p:cNvGraphicFramePr/>
          <p:nvPr/>
        </p:nvGraphicFramePr>
        <p:xfrm>
          <a:off x="4872037" y="2925761"/>
          <a:ext cx="2895600" cy="2941982"/>
        </p:xfrm>
        <a:graphic>
          <a:graphicData uri="http://schemas.openxmlformats.org/drawingml/2006/table">
            <a:tbl>
              <a:tblPr>
                <a:tableStyleId>{4C3C2611-4C71-4FC5-86AE-919BDF0F9419}</a:tableStyleId>
              </a:tblPr>
              <a:tblGrid>
                <a:gridCol w="18669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457200">
                <a:tc gridSpan="2">
                  <a:txBody>
                    <a:bodyPr/>
                    <a:lstStyle/>
                    <a:p>
                      <a:pPr algn="ctr">
                        <a:defRPr sz="1800"/>
                      </a:pPr>
                      <a:r>
                        <a:rPr sz="2400" b="1">
                          <a:solidFill>
                            <a:srgbClr val="FFFFFF"/>
                          </a:solidFill>
                        </a:rPr>
                        <a:t>Sprint Backlog</a:t>
                      </a:r>
                    </a:p>
                  </a:txBody>
                  <a:tcPr marL="45727" marR="45727" marT="45727" marB="45727" horzOverflow="overflow">
                    <a:lnB w="38100">
                      <a:solidFill>
                        <a:srgbClr val="FFFFFF"/>
                      </a:solidFill>
                    </a:lnB>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614362">
                <a:tc>
                  <a:txBody>
                    <a:bodyPr/>
                    <a:lstStyle/>
                    <a:p>
                      <a:pPr algn="l">
                        <a:defRPr sz="1800"/>
                      </a:pPr>
                      <a:r>
                        <a:t>Code the UI</a:t>
                      </a:r>
                    </a:p>
                  </a:txBody>
                  <a:tcPr marL="45727" marR="45727" marT="45727" marB="45727" horzOverflow="overflow">
                    <a:lnT w="38100">
                      <a:solidFill>
                        <a:srgbClr val="FFFFFF"/>
                      </a:solidFill>
                    </a:lnT>
                    <a:solidFill>
                      <a:srgbClr val="D0D8E8"/>
                    </a:solidFill>
                  </a:tcPr>
                </a:tc>
                <a:tc>
                  <a:txBody>
                    <a:bodyPr/>
                    <a:lstStyle/>
                    <a:p>
                      <a:pPr algn="l">
                        <a:defRPr sz="1800"/>
                      </a:pPr>
                      <a:r>
                        <a:t>10</a:t>
                      </a:r>
                    </a:p>
                  </a:txBody>
                  <a:tcPr marL="45727" marR="45727" marT="45727" marB="45727" horzOverflow="overflow">
                    <a:lnT w="38100">
                      <a:solidFill>
                        <a:srgbClr val="FFFFFF"/>
                      </a:solidFill>
                    </a:lnT>
                    <a:solidFill>
                      <a:srgbClr val="D0D8E8"/>
                    </a:solidFill>
                  </a:tcPr>
                </a:tc>
                <a:extLst>
                  <a:ext uri="{0D108BD9-81ED-4DB2-BD59-A6C34878D82A}">
                    <a16:rowId xmlns:a16="http://schemas.microsoft.com/office/drawing/2014/main" val="10001"/>
                  </a:ext>
                </a:extLst>
              </a:tr>
              <a:tr h="615950">
                <a:tc>
                  <a:txBody>
                    <a:bodyPr/>
                    <a:lstStyle/>
                    <a:p>
                      <a:pPr algn="l">
                        <a:defRPr sz="1800"/>
                      </a:pPr>
                      <a:r>
                        <a:t>Write Tests</a:t>
                      </a:r>
                    </a:p>
                  </a:txBody>
                  <a:tcPr marL="45727" marR="45727" marT="45727" marB="45727" horzOverflow="overflow">
                    <a:solidFill>
                      <a:srgbClr val="E9EDF4"/>
                    </a:solidFill>
                  </a:tcPr>
                </a:tc>
                <a:tc>
                  <a:txBody>
                    <a:bodyPr/>
                    <a:lstStyle/>
                    <a:p>
                      <a:pPr algn="l">
                        <a:defRPr sz="1800"/>
                      </a:pPr>
                      <a:r>
                        <a:t>8</a:t>
                      </a:r>
                    </a:p>
                  </a:txBody>
                  <a:tcPr marL="45727" marR="45727" marT="45727" marB="45727" horzOverflow="overflow">
                    <a:solidFill>
                      <a:srgbClr val="E9EDF4"/>
                    </a:solidFill>
                  </a:tcPr>
                </a:tc>
                <a:extLst>
                  <a:ext uri="{0D108BD9-81ED-4DB2-BD59-A6C34878D82A}">
                    <a16:rowId xmlns:a16="http://schemas.microsoft.com/office/drawing/2014/main" val="10002"/>
                  </a:ext>
                </a:extLst>
              </a:tr>
              <a:tr h="639762">
                <a:tc>
                  <a:txBody>
                    <a:bodyPr/>
                    <a:lstStyle/>
                    <a:p>
                      <a:pPr algn="l">
                        <a:defRPr sz="1800"/>
                      </a:pPr>
                      <a:r>
                        <a:t>Write DB Stored Procedure</a:t>
                      </a:r>
                    </a:p>
                  </a:txBody>
                  <a:tcPr marL="45727" marR="45727" marT="45727" marB="45727" horzOverflow="overflow">
                    <a:solidFill>
                      <a:srgbClr val="D0D8E8"/>
                    </a:solidFill>
                  </a:tcPr>
                </a:tc>
                <a:tc>
                  <a:txBody>
                    <a:bodyPr/>
                    <a:lstStyle/>
                    <a:p>
                      <a:pPr algn="l">
                        <a:defRPr sz="1800"/>
                      </a:pPr>
                      <a:r>
                        <a:t>12</a:t>
                      </a:r>
                    </a:p>
                  </a:txBody>
                  <a:tcPr marL="45727" marR="45727" marT="45727" marB="45727" horzOverflow="overflow">
                    <a:solidFill>
                      <a:srgbClr val="D0D8E8"/>
                    </a:solidFill>
                  </a:tcPr>
                </a:tc>
                <a:extLst>
                  <a:ext uri="{0D108BD9-81ED-4DB2-BD59-A6C34878D82A}">
                    <a16:rowId xmlns:a16="http://schemas.microsoft.com/office/drawing/2014/main" val="10003"/>
                  </a:ext>
                </a:extLst>
              </a:tr>
              <a:tr h="614362">
                <a:tc>
                  <a:txBody>
                    <a:bodyPr/>
                    <a:lstStyle/>
                    <a:p>
                      <a:pPr algn="l">
                        <a:defRPr sz="1800"/>
                      </a:pPr>
                      <a:r>
                        <a:t>Automate Tests</a:t>
                      </a:r>
                    </a:p>
                  </a:txBody>
                  <a:tcPr marL="45727" marR="45727" marT="45727" marB="45727" horzOverflow="overflow">
                    <a:solidFill>
                      <a:srgbClr val="E9EDF4"/>
                    </a:solidFill>
                  </a:tcPr>
                </a:tc>
                <a:tc>
                  <a:txBody>
                    <a:bodyPr/>
                    <a:lstStyle/>
                    <a:p>
                      <a:pPr algn="l">
                        <a:defRPr sz="1800"/>
                      </a:pPr>
                      <a:r>
                        <a:t>10</a:t>
                      </a:r>
                    </a:p>
                  </a:txBody>
                  <a:tcPr marL="45727" marR="45727" marT="45727" marB="45727" horzOverflow="overflow">
                    <a:solidFill>
                      <a:srgbClr val="E9EDF4"/>
                    </a:solidFill>
                  </a:tcPr>
                </a:tc>
                <a:extLst>
                  <a:ext uri="{0D108BD9-81ED-4DB2-BD59-A6C34878D82A}">
                    <a16:rowId xmlns:a16="http://schemas.microsoft.com/office/drawing/2014/main" val="10004"/>
                  </a:ext>
                </a:extLst>
              </a:tr>
            </a:tbl>
          </a:graphicData>
        </a:graphic>
      </p:graphicFrame>
      <p:sp>
        <p:nvSpPr>
          <p:cNvPr id="540" name="Arrow"/>
          <p:cNvSpPr/>
          <p:nvPr/>
        </p:nvSpPr>
        <p:spPr>
          <a:xfrm>
            <a:off x="3195636" y="3352800"/>
            <a:ext cx="1676402" cy="381000"/>
          </a:xfrm>
          <a:prstGeom prst="rightArrow">
            <a:avLst>
              <a:gd name="adj1" fmla="val 50000"/>
              <a:gd name="adj2" fmla="val 50009"/>
            </a:avLst>
          </a:prstGeom>
          <a:solidFill>
            <a:schemeClr val="accent1"/>
          </a:solidFill>
          <a:ln w="25400">
            <a:solidFill>
              <a:srgbClr val="385D8A"/>
            </a:solidFill>
          </a:ln>
        </p:spPr>
        <p:txBody>
          <a:bodyPr lIns="45718" tIns="45718" rIns="45718" bIns="45718" anchor="ctr"/>
          <a:lstStyle/>
          <a:p>
            <a:pPr algn="ctr">
              <a:defRPr>
                <a:solidFill>
                  <a:srgbClr val="FFFFFF"/>
                </a:solidFill>
              </a:defRPr>
            </a:pPr>
            <a:endParaRPr/>
          </a:p>
        </p:txBody>
      </p:sp>
      <p:graphicFrame>
        <p:nvGraphicFramePr>
          <p:cNvPr id="541" name="Table"/>
          <p:cNvGraphicFramePr/>
          <p:nvPr/>
        </p:nvGraphicFramePr>
        <p:xfrm>
          <a:off x="1447800" y="1219200"/>
          <a:ext cx="6096000" cy="1558924"/>
        </p:xfrm>
        <a:graphic>
          <a:graphicData uri="http://schemas.openxmlformats.org/drawingml/2006/table">
            <a:tbl>
              <a:tblPr>
                <a:tableStyleId>{4C3C2611-4C71-4FC5-86AE-919BDF0F9419}</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1189037">
                <a:tc>
                  <a:txBody>
                    <a:bodyPr/>
                    <a:lstStyle/>
                    <a:p>
                      <a:pPr algn="l">
                        <a:defRPr sz="1800"/>
                      </a:pPr>
                      <a:r>
                        <a:rPr b="1">
                          <a:solidFill>
                            <a:srgbClr val="FFFFFF"/>
                          </a:solidFill>
                        </a:rPr>
                        <a:t>Number of Team members</a:t>
                      </a:r>
                    </a:p>
                  </a:txBody>
                  <a:tcPr marL="45661" marR="45661" marT="45661" marB="45661" horzOverflow="overflow">
                    <a:lnB w="38100">
                      <a:solidFill>
                        <a:srgbClr val="FFFFFF"/>
                      </a:solidFill>
                    </a:lnB>
                    <a:solidFill>
                      <a:schemeClr val="accent1"/>
                    </a:solidFill>
                  </a:tcPr>
                </a:tc>
                <a:tc>
                  <a:txBody>
                    <a:bodyPr/>
                    <a:lstStyle/>
                    <a:p>
                      <a:pPr algn="l">
                        <a:defRPr sz="1800"/>
                      </a:pPr>
                      <a:r>
                        <a:rPr b="1">
                          <a:solidFill>
                            <a:srgbClr val="FFFFFF"/>
                          </a:solidFill>
                        </a:rPr>
                        <a:t>Available hours per day/team member</a:t>
                      </a:r>
                    </a:p>
                  </a:txBody>
                  <a:tcPr marL="45661" marR="45661" marT="45661" marB="45661" horzOverflow="overflow">
                    <a:lnB w="38100">
                      <a:solidFill>
                        <a:srgbClr val="FFFFFF"/>
                      </a:solidFill>
                    </a:lnB>
                    <a:solidFill>
                      <a:schemeClr val="accent1"/>
                    </a:solidFill>
                  </a:tcPr>
                </a:tc>
                <a:tc>
                  <a:txBody>
                    <a:bodyPr/>
                    <a:lstStyle/>
                    <a:p>
                      <a:pPr algn="l">
                        <a:defRPr sz="1800"/>
                      </a:pPr>
                      <a:r>
                        <a:rPr b="1">
                          <a:solidFill>
                            <a:srgbClr val="FFFFFF"/>
                          </a:solidFill>
                        </a:rPr>
                        <a:t>Total Available hrs </a:t>
                      </a:r>
                    </a:p>
                  </a:txBody>
                  <a:tcPr marL="45661" marR="45661" marT="45661" marB="45661" horzOverflow="overflow">
                    <a:lnB w="38100">
                      <a:solidFill>
                        <a:srgbClr val="FFFFFF"/>
                      </a:solidFill>
                    </a:lnB>
                    <a:solidFill>
                      <a:schemeClr val="accent1"/>
                    </a:solidFill>
                  </a:tcPr>
                </a:tc>
                <a:tc>
                  <a:txBody>
                    <a:bodyPr/>
                    <a:lstStyle/>
                    <a:p>
                      <a:pPr algn="l">
                        <a:defRPr sz="1800"/>
                      </a:pPr>
                      <a:r>
                        <a:rPr b="1">
                          <a:solidFill>
                            <a:srgbClr val="FFFFFF"/>
                          </a:solidFill>
                        </a:rPr>
                        <a:t>Team Capacity for 10 days iteration</a:t>
                      </a:r>
                    </a:p>
                  </a:txBody>
                  <a:tcPr marL="45661" marR="45661" marT="45661" marB="45661" horzOverflow="overflow">
                    <a:lnB w="38100">
                      <a:solidFill>
                        <a:srgbClr val="FFFFFF"/>
                      </a:solidFill>
                    </a:lnB>
                    <a:solidFill>
                      <a:schemeClr val="accent1"/>
                    </a:solidFill>
                  </a:tcPr>
                </a:tc>
                <a:extLst>
                  <a:ext uri="{0D108BD9-81ED-4DB2-BD59-A6C34878D82A}">
                    <a16:rowId xmlns:a16="http://schemas.microsoft.com/office/drawing/2014/main" val="10000"/>
                  </a:ext>
                </a:extLst>
              </a:tr>
              <a:tr h="369887">
                <a:tc>
                  <a:txBody>
                    <a:bodyPr/>
                    <a:lstStyle/>
                    <a:p>
                      <a:pPr algn="l">
                        <a:defRPr sz="1800"/>
                      </a:pPr>
                      <a:r>
                        <a:t>4</a:t>
                      </a:r>
                    </a:p>
                  </a:txBody>
                  <a:tcPr marL="45661" marR="45661" marT="45661" marB="45661" horzOverflow="overflow">
                    <a:lnT w="38100">
                      <a:solidFill>
                        <a:srgbClr val="FFFFFF"/>
                      </a:solidFill>
                    </a:lnT>
                    <a:solidFill>
                      <a:srgbClr val="D0D8E8"/>
                    </a:solidFill>
                  </a:tcPr>
                </a:tc>
                <a:tc>
                  <a:txBody>
                    <a:bodyPr/>
                    <a:lstStyle/>
                    <a:p>
                      <a:pPr algn="l">
                        <a:defRPr sz="1800"/>
                      </a:pPr>
                      <a:r>
                        <a:t>6 hrs.</a:t>
                      </a:r>
                    </a:p>
                  </a:txBody>
                  <a:tcPr marL="45661" marR="45661" marT="45661" marB="45661" horzOverflow="overflow">
                    <a:lnT w="38100">
                      <a:solidFill>
                        <a:srgbClr val="FFFFFF"/>
                      </a:solidFill>
                    </a:lnT>
                    <a:solidFill>
                      <a:srgbClr val="D0D8E8"/>
                    </a:solidFill>
                  </a:tcPr>
                </a:tc>
                <a:tc>
                  <a:txBody>
                    <a:bodyPr/>
                    <a:lstStyle/>
                    <a:p>
                      <a:pPr algn="l">
                        <a:defRPr sz="1800"/>
                      </a:pPr>
                      <a:r>
                        <a:t>4*6= 24</a:t>
                      </a:r>
                    </a:p>
                  </a:txBody>
                  <a:tcPr marL="45661" marR="45661" marT="45661" marB="45661" horzOverflow="overflow">
                    <a:lnT w="38100">
                      <a:solidFill>
                        <a:srgbClr val="FFFFFF"/>
                      </a:solidFill>
                    </a:lnT>
                    <a:solidFill>
                      <a:srgbClr val="D0D8E8"/>
                    </a:solidFill>
                  </a:tcPr>
                </a:tc>
                <a:tc>
                  <a:txBody>
                    <a:bodyPr/>
                    <a:lstStyle/>
                    <a:p>
                      <a:pPr algn="l">
                        <a:defRPr sz="1800"/>
                      </a:pPr>
                      <a:r>
                        <a:t>10*24=240</a:t>
                      </a:r>
                    </a:p>
                  </a:txBody>
                  <a:tcPr marL="45661" marR="45661" marT="45661" marB="45661" horzOverflow="overflow">
                    <a:lnT w="38100">
                      <a:solidFill>
                        <a:srgbClr val="FFFFFF"/>
                      </a:solidFill>
                    </a:lnT>
                    <a:solidFill>
                      <a:srgbClr val="D0D8E8"/>
                    </a:solidFill>
                  </a:tcPr>
                </a:tc>
                <a:extLst>
                  <a:ext uri="{0D108BD9-81ED-4DB2-BD59-A6C34878D82A}">
                    <a16:rowId xmlns:a16="http://schemas.microsoft.com/office/drawing/2014/main" val="10001"/>
                  </a:ext>
                </a:extLst>
              </a:tr>
            </a:tbl>
          </a:graphicData>
        </a:graphic>
      </p:graphicFrame>
      <p:grpSp>
        <p:nvGrpSpPr>
          <p:cNvPr id="544" name="Group"/>
          <p:cNvGrpSpPr/>
          <p:nvPr/>
        </p:nvGrpSpPr>
        <p:grpSpPr>
          <a:xfrm>
            <a:off x="7848600" y="3645041"/>
            <a:ext cx="990600" cy="625187"/>
            <a:chOff x="0" y="-1"/>
            <a:chExt cx="990600" cy="625185"/>
          </a:xfrm>
        </p:grpSpPr>
        <p:sp>
          <p:nvSpPr>
            <p:cNvPr id="542" name="Oval"/>
            <p:cNvSpPr/>
            <p:nvPr/>
          </p:nvSpPr>
          <p:spPr>
            <a:xfrm>
              <a:off x="0" y="3031"/>
              <a:ext cx="990600" cy="619129"/>
            </a:xfrm>
            <a:prstGeom prst="ellipse">
              <a:avLst/>
            </a:prstGeom>
            <a:solidFill>
              <a:schemeClr val="accent1"/>
            </a:solidFill>
            <a:ln w="25400" cap="flat">
              <a:solidFill>
                <a:srgbClr val="385D8A"/>
              </a:solidFill>
              <a:prstDash val="solid"/>
              <a:round/>
            </a:ln>
            <a:effectLst/>
          </p:spPr>
          <p:txBody>
            <a:bodyPr wrap="square" lIns="45718" tIns="45718" rIns="45718" bIns="45718" numCol="1" anchor="ctr">
              <a:noAutofit/>
            </a:bodyPr>
            <a:lstStyle/>
            <a:p>
              <a:pPr algn="ctr">
                <a:defRPr>
                  <a:solidFill>
                    <a:srgbClr val="FFFFFF"/>
                  </a:solidFill>
                </a:defRPr>
              </a:pPr>
              <a:endParaRPr/>
            </a:p>
          </p:txBody>
        </p:sp>
        <p:sp>
          <p:nvSpPr>
            <p:cNvPr id="543" name="40hrs"/>
            <p:cNvSpPr txBox="1"/>
            <p:nvPr/>
          </p:nvSpPr>
          <p:spPr>
            <a:xfrm>
              <a:off x="203477" y="-2"/>
              <a:ext cx="583645" cy="6251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a:solidFill>
                    <a:srgbClr val="FFFFFF"/>
                  </a:solidFill>
                </a:defRPr>
              </a:lvl1pPr>
            </a:lstStyle>
            <a:p>
              <a:r>
                <a:t>40hrs</a:t>
              </a:r>
            </a:p>
          </p:txBody>
        </p:sp>
      </p:grpSp>
      <p:grpSp>
        <p:nvGrpSpPr>
          <p:cNvPr id="547" name="Group"/>
          <p:cNvGrpSpPr/>
          <p:nvPr/>
        </p:nvGrpSpPr>
        <p:grpSpPr>
          <a:xfrm>
            <a:off x="3276600" y="3810141"/>
            <a:ext cx="990600" cy="625187"/>
            <a:chOff x="0" y="-1"/>
            <a:chExt cx="990600" cy="625185"/>
          </a:xfrm>
        </p:grpSpPr>
        <p:sp>
          <p:nvSpPr>
            <p:cNvPr id="545" name="Oval"/>
            <p:cNvSpPr/>
            <p:nvPr/>
          </p:nvSpPr>
          <p:spPr>
            <a:xfrm>
              <a:off x="0" y="3031"/>
              <a:ext cx="990600" cy="619129"/>
            </a:xfrm>
            <a:prstGeom prst="ellipse">
              <a:avLst/>
            </a:prstGeom>
            <a:solidFill>
              <a:schemeClr val="accent1"/>
            </a:solidFill>
            <a:ln w="25400" cap="flat">
              <a:solidFill>
                <a:srgbClr val="385D8A"/>
              </a:solidFill>
              <a:prstDash val="solid"/>
              <a:round/>
            </a:ln>
            <a:effectLst/>
          </p:spPr>
          <p:txBody>
            <a:bodyPr wrap="square" lIns="45718" tIns="45718" rIns="45718" bIns="45718" numCol="1" anchor="ctr">
              <a:noAutofit/>
            </a:bodyPr>
            <a:lstStyle/>
            <a:p>
              <a:pPr algn="ctr">
                <a:defRPr>
                  <a:solidFill>
                    <a:srgbClr val="FFFFFF"/>
                  </a:solidFill>
                </a:defRPr>
              </a:pPr>
              <a:endParaRPr/>
            </a:p>
          </p:txBody>
        </p:sp>
        <p:sp>
          <p:nvSpPr>
            <p:cNvPr id="546" name="60hrs"/>
            <p:cNvSpPr txBox="1"/>
            <p:nvPr/>
          </p:nvSpPr>
          <p:spPr>
            <a:xfrm>
              <a:off x="203477" y="-2"/>
              <a:ext cx="583645" cy="6251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a:solidFill>
                    <a:srgbClr val="FFFFFF"/>
                  </a:solidFill>
                </a:defRPr>
              </a:lvl1pPr>
            </a:lstStyle>
            <a:p>
              <a:r>
                <a:t>60hrs</a:t>
              </a:r>
            </a:p>
          </p:txBody>
        </p:sp>
      </p:grpSp>
      <p:grpSp>
        <p:nvGrpSpPr>
          <p:cNvPr id="550" name="Group"/>
          <p:cNvGrpSpPr/>
          <p:nvPr/>
        </p:nvGrpSpPr>
        <p:grpSpPr>
          <a:xfrm>
            <a:off x="3257550" y="4492766"/>
            <a:ext cx="990600" cy="625187"/>
            <a:chOff x="0" y="-1"/>
            <a:chExt cx="990600" cy="625185"/>
          </a:xfrm>
        </p:grpSpPr>
        <p:sp>
          <p:nvSpPr>
            <p:cNvPr id="548" name="Oval"/>
            <p:cNvSpPr/>
            <p:nvPr/>
          </p:nvSpPr>
          <p:spPr>
            <a:xfrm>
              <a:off x="0" y="3031"/>
              <a:ext cx="990600" cy="619129"/>
            </a:xfrm>
            <a:prstGeom prst="ellipse">
              <a:avLst/>
            </a:prstGeom>
            <a:solidFill>
              <a:schemeClr val="accent1"/>
            </a:solidFill>
            <a:ln w="25400" cap="flat">
              <a:solidFill>
                <a:srgbClr val="385D8A"/>
              </a:solidFill>
              <a:prstDash val="solid"/>
              <a:round/>
            </a:ln>
            <a:effectLst/>
          </p:spPr>
          <p:txBody>
            <a:bodyPr wrap="square" lIns="45718" tIns="45718" rIns="45718" bIns="45718" numCol="1" anchor="ctr">
              <a:noAutofit/>
            </a:bodyPr>
            <a:lstStyle/>
            <a:p>
              <a:pPr algn="ctr">
                <a:defRPr>
                  <a:solidFill>
                    <a:srgbClr val="FFFFFF"/>
                  </a:solidFill>
                </a:defRPr>
              </a:pPr>
              <a:endParaRPr/>
            </a:p>
          </p:txBody>
        </p:sp>
        <p:sp>
          <p:nvSpPr>
            <p:cNvPr id="549" name="60hrs"/>
            <p:cNvSpPr txBox="1"/>
            <p:nvPr/>
          </p:nvSpPr>
          <p:spPr>
            <a:xfrm>
              <a:off x="203477" y="-2"/>
              <a:ext cx="583645" cy="6251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a:solidFill>
                    <a:srgbClr val="FFFFFF"/>
                  </a:solidFill>
                </a:defRPr>
              </a:lvl1pPr>
            </a:lstStyle>
            <a:p>
              <a:r>
                <a:t>60hrs</a:t>
              </a:r>
            </a:p>
          </p:txBody>
        </p:sp>
      </p:grpSp>
      <p:grpSp>
        <p:nvGrpSpPr>
          <p:cNvPr id="553" name="Group"/>
          <p:cNvGrpSpPr/>
          <p:nvPr/>
        </p:nvGrpSpPr>
        <p:grpSpPr>
          <a:xfrm>
            <a:off x="3300412" y="5854841"/>
            <a:ext cx="990603" cy="625187"/>
            <a:chOff x="0" y="-1"/>
            <a:chExt cx="990602" cy="625185"/>
          </a:xfrm>
        </p:grpSpPr>
        <p:sp>
          <p:nvSpPr>
            <p:cNvPr id="551" name="Oval"/>
            <p:cNvSpPr/>
            <p:nvPr/>
          </p:nvSpPr>
          <p:spPr>
            <a:xfrm>
              <a:off x="-1" y="3031"/>
              <a:ext cx="990604" cy="619129"/>
            </a:xfrm>
            <a:prstGeom prst="ellipse">
              <a:avLst/>
            </a:prstGeom>
            <a:solidFill>
              <a:schemeClr val="accent1"/>
            </a:solidFill>
            <a:ln w="25400" cap="flat">
              <a:solidFill>
                <a:srgbClr val="385D8A"/>
              </a:solidFill>
              <a:prstDash val="solid"/>
              <a:round/>
            </a:ln>
            <a:effectLst/>
          </p:spPr>
          <p:txBody>
            <a:bodyPr wrap="square" lIns="45718" tIns="45718" rIns="45718" bIns="45718" numCol="1" anchor="ctr">
              <a:noAutofit/>
            </a:bodyPr>
            <a:lstStyle/>
            <a:p>
              <a:pPr algn="ctr">
                <a:defRPr>
                  <a:solidFill>
                    <a:srgbClr val="FFFFFF"/>
                  </a:solidFill>
                </a:defRPr>
              </a:pPr>
              <a:endParaRPr/>
            </a:p>
          </p:txBody>
        </p:sp>
        <p:sp>
          <p:nvSpPr>
            <p:cNvPr id="552" name="60hrs"/>
            <p:cNvSpPr txBox="1"/>
            <p:nvPr/>
          </p:nvSpPr>
          <p:spPr>
            <a:xfrm>
              <a:off x="203478" y="-2"/>
              <a:ext cx="583645" cy="6251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a:solidFill>
                    <a:srgbClr val="FFFFFF"/>
                  </a:solidFill>
                </a:defRPr>
              </a:lvl1pPr>
            </a:lstStyle>
            <a:p>
              <a:r>
                <a:t>60hrs</a:t>
              </a:r>
            </a:p>
          </p:txBody>
        </p:sp>
      </p:grpSp>
      <p:grpSp>
        <p:nvGrpSpPr>
          <p:cNvPr id="556" name="Group"/>
          <p:cNvGrpSpPr/>
          <p:nvPr/>
        </p:nvGrpSpPr>
        <p:grpSpPr>
          <a:xfrm>
            <a:off x="3276600" y="5200791"/>
            <a:ext cx="990600" cy="625187"/>
            <a:chOff x="0" y="-1"/>
            <a:chExt cx="990600" cy="625185"/>
          </a:xfrm>
        </p:grpSpPr>
        <p:sp>
          <p:nvSpPr>
            <p:cNvPr id="554" name="Oval"/>
            <p:cNvSpPr/>
            <p:nvPr/>
          </p:nvSpPr>
          <p:spPr>
            <a:xfrm>
              <a:off x="0" y="3031"/>
              <a:ext cx="990600" cy="619129"/>
            </a:xfrm>
            <a:prstGeom prst="ellipse">
              <a:avLst/>
            </a:prstGeom>
            <a:solidFill>
              <a:schemeClr val="accent1"/>
            </a:solidFill>
            <a:ln w="25400" cap="flat">
              <a:solidFill>
                <a:srgbClr val="385D8A"/>
              </a:solidFill>
              <a:prstDash val="solid"/>
              <a:round/>
            </a:ln>
            <a:effectLst/>
          </p:spPr>
          <p:txBody>
            <a:bodyPr wrap="square" lIns="45718" tIns="45718" rIns="45718" bIns="45718" numCol="1" anchor="ctr">
              <a:noAutofit/>
            </a:bodyPr>
            <a:lstStyle/>
            <a:p>
              <a:pPr algn="ctr">
                <a:defRPr>
                  <a:solidFill>
                    <a:srgbClr val="FFFFFF"/>
                  </a:solidFill>
                </a:defRPr>
              </a:pPr>
              <a:endParaRPr/>
            </a:p>
          </p:txBody>
        </p:sp>
        <p:sp>
          <p:nvSpPr>
            <p:cNvPr id="555" name="22hrs"/>
            <p:cNvSpPr txBox="1"/>
            <p:nvPr/>
          </p:nvSpPr>
          <p:spPr>
            <a:xfrm>
              <a:off x="203477" y="-2"/>
              <a:ext cx="583645" cy="6251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a:solidFill>
                    <a:srgbClr val="FFFFFF"/>
                  </a:solidFill>
                </a:defRPr>
              </a:lvl1pPr>
            </a:lstStyle>
            <a:p>
              <a:r>
                <a:t>22hrs</a:t>
              </a:r>
            </a:p>
          </p:txBody>
        </p:sp>
      </p:grpSp>
      <p:sp>
        <p:nvSpPr>
          <p:cNvPr id="557" name="Velocity = 3+5+5+2+5=20 Story Points"/>
          <p:cNvSpPr txBox="1"/>
          <p:nvPr/>
        </p:nvSpPr>
        <p:spPr>
          <a:xfrm>
            <a:off x="4541520" y="6019800"/>
            <a:ext cx="4099560" cy="350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a:latin typeface="Arial"/>
                <a:ea typeface="Arial"/>
                <a:cs typeface="Arial"/>
                <a:sym typeface="Arial"/>
              </a:defRPr>
            </a:lvl1pPr>
          </a:lstStyle>
          <a:p>
            <a:r>
              <a:t>Velocity = 3+5+5+2+5=20 Story Points</a:t>
            </a:r>
          </a:p>
        </p:txBody>
      </p:sp>
      <p:sp>
        <p:nvSpPr>
          <p:cNvPr id="558" name="Ref: Agile Estimating and Planning by Mike Cohn  Published by Addison-Wesley Professional, 20"/>
          <p:cNvSpPr txBox="1"/>
          <p:nvPr/>
        </p:nvSpPr>
        <p:spPr>
          <a:xfrm>
            <a:off x="2331719" y="6246813"/>
            <a:ext cx="6385562" cy="205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vl1pPr>
          </a:lstStyle>
          <a:p>
            <a:r>
              <a:t>Ref: Agile Estimating and Planning by Mike Cohn  Published by Addison-Wesley Professional, 20</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Agile Planning"/>
          <p:cNvSpPr txBox="1">
            <a:spLocks noGrp="1"/>
          </p:cNvSpPr>
          <p:nvPr>
            <p:ph type="body" sz="quarter" idx="4294967295"/>
          </p:nvPr>
        </p:nvSpPr>
        <p:spPr>
          <a:xfrm>
            <a:off x="304800" y="152398"/>
            <a:ext cx="6324600" cy="1143004"/>
          </a:xfrm>
          <a:prstGeom prst="rect">
            <a:avLst/>
          </a:prstGeom>
          <a:ln w="19050">
            <a:solidFill>
              <a:srgbClr val="000000"/>
            </a:solidFill>
            <a:round/>
          </a:ln>
        </p:spPr>
        <p:txBody>
          <a:bodyPr anchor="ctr"/>
          <a:lstStyle>
            <a:lvl1pPr marL="685800" indent="-1028700">
              <a:lnSpc>
                <a:spcPts val="3600"/>
              </a:lnSpc>
              <a:spcBef>
                <a:spcPts val="0"/>
              </a:spcBef>
              <a:buSzTx/>
              <a:buNone/>
              <a:defRPr sz="3600" b="1"/>
            </a:lvl1pPr>
          </a:lstStyle>
          <a:p>
            <a:r>
              <a:t>Agile Planning</a:t>
            </a:r>
          </a:p>
        </p:txBody>
      </p:sp>
      <p:sp>
        <p:nvSpPr>
          <p:cNvPr id="236"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237"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238" name="Slide Number"/>
          <p:cNvSpPr txBox="1">
            <a:spLocks noGrp="1"/>
          </p:cNvSpPr>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pic>
        <p:nvPicPr>
          <p:cNvPr id="239" name="image.png" descr="image.png"/>
          <p:cNvPicPr>
            <a:picLocks noChangeAspect="1"/>
          </p:cNvPicPr>
          <p:nvPr/>
        </p:nvPicPr>
        <p:blipFill>
          <a:blip r:embed="rId2"/>
          <a:stretch>
            <a:fillRect/>
          </a:stretch>
        </p:blipFill>
        <p:spPr>
          <a:xfrm>
            <a:off x="152400" y="1501737"/>
            <a:ext cx="5483225" cy="2601914"/>
          </a:xfrm>
          <a:prstGeom prst="rect">
            <a:avLst/>
          </a:prstGeom>
          <a:ln w="12700">
            <a:miter lim="400000"/>
          </a:ln>
        </p:spPr>
      </p:pic>
      <p:sp>
        <p:nvSpPr>
          <p:cNvPr id="240" name="Ref: 5 Levels of Agile Planning: From Enterprise Product Vision to Team Stand-up by Hubert Smits"/>
          <p:cNvSpPr txBox="1"/>
          <p:nvPr/>
        </p:nvSpPr>
        <p:spPr>
          <a:xfrm>
            <a:off x="2255520" y="6230938"/>
            <a:ext cx="6488749" cy="2269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000">
                <a:latin typeface="Arial"/>
                <a:ea typeface="Arial"/>
                <a:cs typeface="Arial"/>
                <a:sym typeface="Arial"/>
              </a:defRPr>
            </a:lvl1pPr>
          </a:lstStyle>
          <a:p>
            <a:r>
              <a:t>Ref: 5 Levels of Agile Planning: From Enterprise Product Vision to Team Stand-up by Hubert Smits</a:t>
            </a:r>
          </a:p>
        </p:txBody>
      </p:sp>
      <p:pic>
        <p:nvPicPr>
          <p:cNvPr id="241" name="image.jpeg" descr="image.jpeg"/>
          <p:cNvPicPr>
            <a:picLocks noChangeAspect="1"/>
          </p:cNvPicPr>
          <p:nvPr/>
        </p:nvPicPr>
        <p:blipFill>
          <a:blip r:embed="rId3"/>
          <a:stretch>
            <a:fillRect/>
          </a:stretch>
        </p:blipFill>
        <p:spPr>
          <a:xfrm>
            <a:off x="5875544" y="3734341"/>
            <a:ext cx="2743202" cy="2124077"/>
          </a:xfrm>
          <a:prstGeom prst="rect">
            <a:avLst/>
          </a:prstGeom>
          <a:ln w="12700">
            <a:miter lim="400000"/>
          </a:ln>
        </p:spPr>
      </p:pic>
      <p:sp>
        <p:nvSpPr>
          <p:cNvPr id="242" name="An Enterprise Agile Framework"/>
          <p:cNvSpPr txBox="1"/>
          <p:nvPr/>
        </p:nvSpPr>
        <p:spPr>
          <a:xfrm>
            <a:off x="5616826" y="5823197"/>
            <a:ext cx="2907350" cy="3133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600">
                <a:latin typeface="Arial"/>
                <a:ea typeface="Arial"/>
                <a:cs typeface="Arial"/>
                <a:sym typeface="Arial"/>
              </a:defRPr>
            </a:lvl1pPr>
          </a:lstStyle>
          <a:p>
            <a:r>
              <a:t>An Enterprise Agile Framework</a:t>
            </a:r>
          </a:p>
        </p:txBody>
      </p:sp>
      <p:sp>
        <p:nvSpPr>
          <p:cNvPr id="243" name="Single Product Organization"/>
          <p:cNvSpPr txBox="1"/>
          <p:nvPr/>
        </p:nvSpPr>
        <p:spPr>
          <a:xfrm>
            <a:off x="5948605" y="2344304"/>
            <a:ext cx="2950588" cy="3506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a:latin typeface="Arial"/>
                <a:ea typeface="Arial"/>
                <a:cs typeface="Arial"/>
                <a:sym typeface="Arial"/>
              </a:defRPr>
            </a:lvl1pPr>
          </a:lstStyle>
          <a:p>
            <a:r>
              <a:t>Single Product Organization</a:t>
            </a:r>
          </a:p>
        </p:txBody>
      </p:sp>
      <p:sp>
        <p:nvSpPr>
          <p:cNvPr id="244" name="Many Products or Services Organization"/>
          <p:cNvSpPr txBox="1"/>
          <p:nvPr/>
        </p:nvSpPr>
        <p:spPr>
          <a:xfrm>
            <a:off x="732555" y="4882192"/>
            <a:ext cx="4195275" cy="3506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a:latin typeface="Arial"/>
                <a:ea typeface="Arial"/>
                <a:cs typeface="Arial"/>
                <a:sym typeface="Arial"/>
              </a:defRPr>
            </a:lvl1pPr>
          </a:lstStyle>
          <a:p>
            <a:r>
              <a:t>Many Products or Services Organization</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Suppose we want to create high confidence forecast(90%) for the next release.…"/>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a:pPr>
            <a:r>
              <a:t>Suppose we want to create high confidence forecast(90%) for the next release.</a:t>
            </a:r>
          </a:p>
          <a:p>
            <a:pPr>
              <a:spcBef>
                <a:spcPts val="500"/>
              </a:spcBef>
              <a:buClr>
                <a:srgbClr val="101141"/>
              </a:buClr>
              <a:buChar char="•"/>
              <a:defRPr sz="2400"/>
            </a:pPr>
            <a:r>
              <a:t>As soon as the team has run five or more sprints, we can create a high-confidence forecast</a:t>
            </a:r>
          </a:p>
          <a:p>
            <a:pPr>
              <a:spcBef>
                <a:spcPts val="500"/>
              </a:spcBef>
              <a:buClr>
                <a:srgbClr val="101141"/>
              </a:buClr>
              <a:buChar char="•"/>
              <a:defRPr sz="2400"/>
            </a:pPr>
            <a:r>
              <a:t>Suppose, Velocity of completed 8 sprints:20, 25, 28, 26, 16, 20, 26, 26.  </a:t>
            </a:r>
          </a:p>
          <a:p>
            <a:pPr>
              <a:spcBef>
                <a:spcPts val="500"/>
              </a:spcBef>
              <a:buClr>
                <a:srgbClr val="101141"/>
              </a:buClr>
              <a:buChar char="•"/>
              <a:defRPr sz="2400"/>
            </a:pPr>
            <a:r>
              <a:t>Sorted list:16, 20, 20, 25, 26, 26, 26, 28</a:t>
            </a:r>
          </a:p>
        </p:txBody>
      </p:sp>
      <p:sp>
        <p:nvSpPr>
          <p:cNvPr id="561" name="High-confidence forecast- Example"/>
          <p:cNvSpPr txBox="1"/>
          <p:nvPr/>
        </p:nvSpPr>
        <p:spPr>
          <a:xfrm>
            <a:off x="426719" y="152399"/>
            <a:ext cx="6233162"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High-confidence forecast- Example</a:t>
            </a:r>
          </a:p>
        </p:txBody>
      </p:sp>
      <p:sp>
        <p:nvSpPr>
          <p:cNvPr id="562"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563"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564"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40</a:t>
            </a:fld>
            <a:endParaRPr/>
          </a:p>
        </p:txBody>
      </p:sp>
      <p:sp>
        <p:nvSpPr>
          <p:cNvPr id="565" name="Ref: Agile Estimating and Planning by Mike Cohn  Published by Addison-Wesley Professional, 20"/>
          <p:cNvSpPr txBox="1"/>
          <p:nvPr/>
        </p:nvSpPr>
        <p:spPr>
          <a:xfrm>
            <a:off x="2331719" y="6246813"/>
            <a:ext cx="6385562" cy="205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vl1pPr>
          </a:lstStyle>
          <a:p>
            <a:r>
              <a:t>Ref: Agile Estimating and Planning by Mike Cohn  Published by Addison-Wesley Professional, 20</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 name="Use the nth Lowest and the nth Highest Observation of a Sorted List of Velocities to Find a 90% Confidence Interval"/>
          <p:cNvSpPr txBox="1">
            <a:spLocks noGrp="1"/>
          </p:cNvSpPr>
          <p:nvPr>
            <p:ph type="body" sz="quarter" idx="4294967295"/>
          </p:nvPr>
        </p:nvSpPr>
        <p:spPr>
          <a:xfrm>
            <a:off x="304800" y="152398"/>
            <a:ext cx="6324600" cy="1143004"/>
          </a:xfrm>
          <a:prstGeom prst="rect">
            <a:avLst/>
          </a:prstGeom>
        </p:spPr>
        <p:txBody>
          <a:bodyPr anchor="ctr"/>
          <a:lstStyle>
            <a:lvl1pPr marL="603504" indent="-905255" defTabSz="804672">
              <a:lnSpc>
                <a:spcPts val="3100"/>
              </a:lnSpc>
              <a:spcBef>
                <a:spcPts val="0"/>
              </a:spcBef>
              <a:buSzTx/>
              <a:buNone/>
              <a:defRPr sz="1500" b="1"/>
            </a:lvl1pPr>
          </a:lstStyle>
          <a:p>
            <a:r>
              <a:t>Use the nth Lowest and the nth Highest Observation of a Sorted List of Velocities to Find a 90% Confidence Interval</a:t>
            </a:r>
          </a:p>
        </p:txBody>
      </p:sp>
      <p:sp>
        <p:nvSpPr>
          <p:cNvPr id="568"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569"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570"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41</a:t>
            </a:fld>
            <a:endParaRPr/>
          </a:p>
        </p:txBody>
      </p:sp>
      <p:sp>
        <p:nvSpPr>
          <p:cNvPr id="571" name="Velocity of completed 8 sprints…"/>
          <p:cNvSpPr txBox="1"/>
          <p:nvPr/>
        </p:nvSpPr>
        <p:spPr>
          <a:xfrm>
            <a:off x="5568950" y="1466850"/>
            <a:ext cx="3440113" cy="626885"/>
          </a:xfrm>
          <a:prstGeom prst="rect">
            <a:avLst/>
          </a:prstGeom>
          <a:ln>
            <a:solidFill>
              <a:srgbClr val="0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buSzPct val="100000"/>
              <a:buFont typeface="Arial"/>
              <a:buChar char="•"/>
              <a:defRPr>
                <a:latin typeface="Arial"/>
                <a:ea typeface="Arial"/>
                <a:cs typeface="Arial"/>
                <a:sym typeface="Arial"/>
              </a:defRPr>
            </a:pPr>
            <a:r>
              <a:t>Velocity of completed </a:t>
            </a:r>
            <a:r>
              <a:rPr b="1"/>
              <a:t>8 sprints</a:t>
            </a:r>
          </a:p>
          <a:p>
            <a:pPr>
              <a:buSzPct val="100000"/>
              <a:buFont typeface="Arial"/>
              <a:buChar char="•"/>
              <a:defRPr>
                <a:latin typeface="Arial"/>
                <a:ea typeface="Arial"/>
                <a:cs typeface="Arial"/>
                <a:sym typeface="Arial"/>
              </a:defRPr>
            </a:pPr>
            <a:r>
              <a:t>:20, 25, 28, 26, 16, 20, 26, 26</a:t>
            </a:r>
          </a:p>
        </p:txBody>
      </p:sp>
      <p:sp>
        <p:nvSpPr>
          <p:cNvPr id="572" name="16…"/>
          <p:cNvSpPr txBox="1"/>
          <p:nvPr/>
        </p:nvSpPr>
        <p:spPr>
          <a:xfrm>
            <a:off x="5897245" y="2514601"/>
            <a:ext cx="441962" cy="22175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a:latin typeface="Arial"/>
                <a:ea typeface="Arial"/>
                <a:cs typeface="Arial"/>
                <a:sym typeface="Arial"/>
              </a:defRPr>
            </a:pPr>
            <a:r>
              <a:t>16</a:t>
            </a:r>
          </a:p>
          <a:p>
            <a:pPr>
              <a:defRPr>
                <a:latin typeface="Arial"/>
                <a:ea typeface="Arial"/>
                <a:cs typeface="Arial"/>
                <a:sym typeface="Arial"/>
              </a:defRPr>
            </a:pPr>
            <a:r>
              <a:t>20 20 25 26 26 26 28</a:t>
            </a:r>
          </a:p>
        </p:txBody>
      </p:sp>
      <p:pic>
        <p:nvPicPr>
          <p:cNvPr id="573" name="image.jpeg" descr="image.jpeg"/>
          <p:cNvPicPr>
            <a:picLocks noChangeAspect="1"/>
          </p:cNvPicPr>
          <p:nvPr/>
        </p:nvPicPr>
        <p:blipFill>
          <a:blip r:embed="rId2"/>
          <a:stretch>
            <a:fillRect/>
          </a:stretch>
        </p:blipFill>
        <p:spPr>
          <a:xfrm>
            <a:off x="228600" y="1635125"/>
            <a:ext cx="5294313" cy="3089275"/>
          </a:xfrm>
          <a:prstGeom prst="rect">
            <a:avLst/>
          </a:prstGeom>
          <a:ln w="12700">
            <a:miter lim="400000"/>
          </a:ln>
        </p:spPr>
      </p:pic>
      <p:sp>
        <p:nvSpPr>
          <p:cNvPr id="574" name="Sorted Velocity  List"/>
          <p:cNvSpPr txBox="1"/>
          <p:nvPr/>
        </p:nvSpPr>
        <p:spPr>
          <a:xfrm>
            <a:off x="5836920" y="2286000"/>
            <a:ext cx="2118362" cy="350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a:latin typeface="Arial"/>
                <a:ea typeface="Arial"/>
                <a:cs typeface="Arial"/>
                <a:sym typeface="Arial"/>
              </a:defRPr>
            </a:lvl1pPr>
          </a:lstStyle>
          <a:p>
            <a:r>
              <a:t>Sorted Velocity  List</a:t>
            </a:r>
          </a:p>
        </p:txBody>
      </p:sp>
      <p:sp>
        <p:nvSpPr>
          <p:cNvPr id="575" name="Line"/>
          <p:cNvSpPr/>
          <p:nvPr/>
        </p:nvSpPr>
        <p:spPr>
          <a:xfrm>
            <a:off x="6172199" y="2895600"/>
            <a:ext cx="457201" cy="1524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242"/>
                  <a:pt x="10800" y="540"/>
                </a:cubicBezTo>
                <a:lnTo>
                  <a:pt x="10800" y="10260"/>
                </a:lnTo>
                <a:cubicBezTo>
                  <a:pt x="10800" y="10558"/>
                  <a:pt x="15635" y="10800"/>
                  <a:pt x="21600" y="10800"/>
                </a:cubicBezTo>
                <a:cubicBezTo>
                  <a:pt x="15635" y="10800"/>
                  <a:pt x="10800" y="11042"/>
                  <a:pt x="10800" y="11340"/>
                </a:cubicBezTo>
                <a:lnTo>
                  <a:pt x="10800" y="21060"/>
                </a:lnTo>
                <a:cubicBezTo>
                  <a:pt x="10800" y="21358"/>
                  <a:pt x="5965" y="21600"/>
                  <a:pt x="0" y="21600"/>
                </a:cubicBezTo>
              </a:path>
            </a:pathLst>
          </a:custGeom>
          <a:ln w="28575">
            <a:solidFill>
              <a:srgbClr val="4A7EBB"/>
            </a:solidFill>
          </a:ln>
        </p:spPr>
        <p:txBody>
          <a:bodyPr lIns="45718" tIns="45718" rIns="45718" bIns="45718" anchor="ctr"/>
          <a:lstStyle/>
          <a:p>
            <a:pPr algn="ctr"/>
            <a:endParaRPr/>
          </a:p>
        </p:txBody>
      </p:sp>
      <p:sp>
        <p:nvSpPr>
          <p:cNvPr id="576" name="90% Confidence Interval"/>
          <p:cNvSpPr txBox="1"/>
          <p:nvPr/>
        </p:nvSpPr>
        <p:spPr>
          <a:xfrm>
            <a:off x="6608443" y="3276601"/>
            <a:ext cx="2118362" cy="6173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a:latin typeface="Arial"/>
                <a:ea typeface="Arial"/>
                <a:cs typeface="Arial"/>
                <a:sym typeface="Arial"/>
              </a:defRPr>
            </a:lvl1pPr>
          </a:lstStyle>
          <a:p>
            <a:r>
              <a:t>90% Confidence Interval</a:t>
            </a:r>
          </a:p>
        </p:txBody>
      </p:sp>
      <p:sp>
        <p:nvSpPr>
          <p:cNvPr id="577" name="20 ➔ Lower confidence, certainly we will do…"/>
          <p:cNvSpPr txBox="1"/>
          <p:nvPr/>
        </p:nvSpPr>
        <p:spPr>
          <a:xfrm>
            <a:off x="4084320" y="4829175"/>
            <a:ext cx="4971934" cy="8840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p>
            <a:pPr>
              <a:defRPr>
                <a:latin typeface="Arial"/>
                <a:ea typeface="Arial"/>
                <a:cs typeface="Arial"/>
                <a:sym typeface="Arial"/>
              </a:defRPr>
            </a:pPr>
            <a:r>
              <a:t>20 </a:t>
            </a:r>
            <a:r>
              <a:rPr>
                <a:latin typeface="Wingdings"/>
                <a:ea typeface="Wingdings"/>
                <a:cs typeface="Wingdings"/>
                <a:sym typeface="Wingdings"/>
              </a:rPr>
              <a:t>➔ </a:t>
            </a:r>
            <a:r>
              <a:t>Lower confidence, certainly we will do</a:t>
            </a:r>
          </a:p>
          <a:p>
            <a:pPr>
              <a:defRPr>
                <a:latin typeface="Arial"/>
                <a:ea typeface="Arial"/>
                <a:cs typeface="Arial"/>
                <a:sym typeface="Arial"/>
              </a:defRPr>
            </a:pPr>
            <a:r>
              <a:t>23 </a:t>
            </a:r>
            <a:r>
              <a:rPr>
                <a:latin typeface="Wingdings"/>
                <a:ea typeface="Wingdings"/>
                <a:cs typeface="Wingdings"/>
                <a:sym typeface="Wingdings"/>
              </a:rPr>
              <a:t>➔ </a:t>
            </a:r>
            <a:r>
              <a:t>Mean Velocity – We will get here</a:t>
            </a:r>
          </a:p>
          <a:p>
            <a:pPr>
              <a:defRPr>
                <a:latin typeface="Arial"/>
                <a:ea typeface="Arial"/>
                <a:cs typeface="Arial"/>
                <a:sym typeface="Arial"/>
              </a:defRPr>
            </a:pPr>
            <a:r>
              <a:t>26 </a:t>
            </a:r>
            <a:r>
              <a:rPr>
                <a:latin typeface="Wingdings"/>
                <a:ea typeface="Wingdings"/>
                <a:cs typeface="Wingdings"/>
                <a:sym typeface="Wingdings"/>
              </a:rPr>
              <a:t>➔ </a:t>
            </a:r>
            <a:r>
              <a:t>Upper confidence, Most we could expect</a:t>
            </a:r>
          </a:p>
        </p:txBody>
      </p:sp>
      <p:sp>
        <p:nvSpPr>
          <p:cNvPr id="578" name="Source: Succeeding with Agile SW development by Mike Cohen"/>
          <p:cNvSpPr txBox="1"/>
          <p:nvPr/>
        </p:nvSpPr>
        <p:spPr>
          <a:xfrm>
            <a:off x="4322445" y="6172200"/>
            <a:ext cx="4404360" cy="2269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000">
                <a:latin typeface="Arial"/>
                <a:ea typeface="Arial"/>
                <a:cs typeface="Arial"/>
                <a:sym typeface="Arial"/>
              </a:defRPr>
            </a:lvl1pPr>
          </a:lstStyle>
          <a:p>
            <a:r>
              <a:t>Source: Succeeding with Agile SW development by Mike Cohen</a:t>
            </a:r>
          </a:p>
        </p:txBody>
      </p:sp>
      <p:sp>
        <p:nvSpPr>
          <p:cNvPr id="579" name="Ref: Agile Estimating and Planning by Mike Cohn  Published by Addison-Wesley Professional, 20"/>
          <p:cNvSpPr txBox="1"/>
          <p:nvPr/>
        </p:nvSpPr>
        <p:spPr>
          <a:xfrm>
            <a:off x="2331719" y="6246813"/>
            <a:ext cx="6385562" cy="205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vl1pPr>
          </a:lstStyle>
          <a:p>
            <a:r>
              <a:t>Ref: Agile Estimating and Planning by Mike Cohn  Published by Addison-Wesley Professional, 20</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 name="Total story points of Release backlog divided by Mean velocity or Velocity range.…"/>
          <p:cNvSpPr txBox="1">
            <a:spLocks noGrp="1"/>
          </p:cNvSpPr>
          <p:nvPr>
            <p:ph type="body" idx="4294967295"/>
          </p:nvPr>
        </p:nvSpPr>
        <p:spPr>
          <a:xfrm>
            <a:off x="304800" y="1493837"/>
            <a:ext cx="8229600" cy="4906963"/>
          </a:xfrm>
          <a:prstGeom prst="rect">
            <a:avLst/>
          </a:prstGeom>
        </p:spPr>
        <p:txBody>
          <a:bodyPr/>
          <a:lstStyle/>
          <a:p>
            <a:pPr>
              <a:spcBef>
                <a:spcPts val="500"/>
              </a:spcBef>
              <a:buClr>
                <a:srgbClr val="101141"/>
              </a:buClr>
              <a:buChar char="•"/>
              <a:defRPr sz="2400"/>
            </a:pPr>
            <a:r>
              <a:t>Total story points of Release backlog</a:t>
            </a:r>
            <a:r>
              <a:rPr b="1"/>
              <a:t> divided by </a:t>
            </a:r>
            <a:r>
              <a:t>Mean velocity or Velocity range.</a:t>
            </a:r>
          </a:p>
          <a:p>
            <a:pPr>
              <a:spcBef>
                <a:spcPts val="500"/>
              </a:spcBef>
              <a:buClr>
                <a:srgbClr val="101141"/>
              </a:buClr>
              <a:buChar char="•"/>
              <a:defRPr sz="2400"/>
            </a:pPr>
            <a:r>
              <a:t>This will give us a provisional number of sprints required for the release</a:t>
            </a:r>
          </a:p>
          <a:p>
            <a:pPr>
              <a:spcBef>
                <a:spcPts val="500"/>
              </a:spcBef>
              <a:buClr>
                <a:srgbClr val="101141"/>
              </a:buClr>
              <a:buChar char="•"/>
              <a:defRPr sz="2400"/>
            </a:pPr>
            <a:r>
              <a:t>Example:</a:t>
            </a:r>
          </a:p>
          <a:p>
            <a:pPr marL="742950" lvl="1" indent="-285750">
              <a:spcBef>
                <a:spcPts val="0"/>
              </a:spcBef>
              <a:buChar char="•"/>
              <a:defRPr sz="1600"/>
            </a:pPr>
            <a:r>
              <a:t>Total Story points = 200; Mean velocity = 20;Number Sprints required = 10</a:t>
            </a:r>
          </a:p>
          <a:p>
            <a:pPr>
              <a:spcBef>
                <a:spcPts val="500"/>
              </a:spcBef>
              <a:buClr>
                <a:srgbClr val="101141"/>
              </a:buClr>
              <a:buChar char="•"/>
              <a:defRPr sz="2400"/>
            </a:pPr>
            <a:r>
              <a:t>We then map the identified number of sprints onto the calendar and consider the factors that are likely to influence the velocity and that are not accounted for in the velocity forecast. </a:t>
            </a:r>
          </a:p>
          <a:p>
            <a:pPr marL="742950" lvl="1" indent="-285750">
              <a:spcBef>
                <a:spcPts val="0"/>
              </a:spcBef>
              <a:buChar char="•"/>
              <a:defRPr sz="1600"/>
            </a:pPr>
            <a:r>
              <a:t>These can include holidays, vacations, training and development, sickness statistics, and planned changes to the project organization, such as modifying the team composition. We adjust the forecasted velocity of each sprint accordingly.</a:t>
            </a:r>
          </a:p>
        </p:txBody>
      </p:sp>
      <p:sp>
        <p:nvSpPr>
          <p:cNvPr id="582" name="Creation a Release Plan"/>
          <p:cNvSpPr txBox="1"/>
          <p:nvPr/>
        </p:nvSpPr>
        <p:spPr>
          <a:xfrm>
            <a:off x="350519" y="152399"/>
            <a:ext cx="6233162"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Creation a Release Plan</a:t>
            </a:r>
          </a:p>
        </p:txBody>
      </p:sp>
      <p:sp>
        <p:nvSpPr>
          <p:cNvPr id="583"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584"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585"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42</a:t>
            </a:fld>
            <a:endParaRPr/>
          </a:p>
        </p:txBody>
      </p:sp>
      <p:sp>
        <p:nvSpPr>
          <p:cNvPr id="586" name="Ref: Agile Estimating and Planning by Mike Cohn  Published by Addison-Wesley Professional, 20"/>
          <p:cNvSpPr txBox="1"/>
          <p:nvPr/>
        </p:nvSpPr>
        <p:spPr>
          <a:xfrm>
            <a:off x="2331719" y="6246813"/>
            <a:ext cx="6385562" cy="205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vl1pPr>
          </a:lstStyle>
          <a:p>
            <a:r>
              <a:t>Ref: Agile Estimating and Planning by Mike Cohn  Published by Addison-Wesley Professional, 20</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Sample Release Plan"/>
          <p:cNvSpPr txBox="1">
            <a:spLocks noGrp="1"/>
          </p:cNvSpPr>
          <p:nvPr>
            <p:ph type="body" sz="quarter" idx="4294967295"/>
          </p:nvPr>
        </p:nvSpPr>
        <p:spPr>
          <a:xfrm>
            <a:off x="304800" y="152398"/>
            <a:ext cx="6324600" cy="1143004"/>
          </a:xfrm>
          <a:prstGeom prst="rect">
            <a:avLst/>
          </a:prstGeom>
        </p:spPr>
        <p:txBody>
          <a:bodyPr anchor="ctr"/>
          <a:lstStyle>
            <a:lvl1pPr marL="685800" indent="-1028700">
              <a:lnSpc>
                <a:spcPts val="3600"/>
              </a:lnSpc>
              <a:spcBef>
                <a:spcPts val="0"/>
              </a:spcBef>
              <a:buSzTx/>
              <a:buNone/>
              <a:defRPr sz="3600" b="1"/>
            </a:lvl1pPr>
          </a:lstStyle>
          <a:p>
            <a:r>
              <a:t>Sample Release Plan</a:t>
            </a:r>
          </a:p>
        </p:txBody>
      </p:sp>
      <p:sp>
        <p:nvSpPr>
          <p:cNvPr id="589"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590"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591"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43</a:t>
            </a:fld>
            <a:endParaRPr/>
          </a:p>
        </p:txBody>
      </p:sp>
      <p:pic>
        <p:nvPicPr>
          <p:cNvPr id="592" name="image.jpeg" descr="image.jpeg"/>
          <p:cNvPicPr>
            <a:picLocks noChangeAspect="1"/>
          </p:cNvPicPr>
          <p:nvPr/>
        </p:nvPicPr>
        <p:blipFill>
          <a:blip r:embed="rId2"/>
          <a:stretch>
            <a:fillRect/>
          </a:stretch>
        </p:blipFill>
        <p:spPr>
          <a:xfrm>
            <a:off x="355600" y="4800600"/>
            <a:ext cx="4829175" cy="1533525"/>
          </a:xfrm>
          <a:prstGeom prst="rect">
            <a:avLst/>
          </a:prstGeom>
          <a:ln w="12700">
            <a:miter lim="400000"/>
          </a:ln>
        </p:spPr>
      </p:pic>
      <p:sp>
        <p:nvSpPr>
          <p:cNvPr id="593" name="Actual velocity for the first three sprints of 20, 25, and 28.…"/>
          <p:cNvSpPr txBox="1"/>
          <p:nvPr/>
        </p:nvSpPr>
        <p:spPr>
          <a:xfrm>
            <a:off x="5257800" y="1647825"/>
            <a:ext cx="3667125" cy="3751916"/>
          </a:xfrm>
          <a:prstGeom prst="rect">
            <a:avLst/>
          </a:prstGeom>
          <a:ln>
            <a:solidFill>
              <a:srgbClr val="0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marL="342900" indent="-342900">
              <a:buSzPct val="100000"/>
              <a:buAutoNum type="arabicPeriod"/>
              <a:defRPr sz="1600">
                <a:latin typeface="Arial"/>
                <a:ea typeface="Arial"/>
                <a:cs typeface="Arial"/>
                <a:sym typeface="Arial"/>
              </a:defRPr>
            </a:pPr>
            <a:r>
              <a:t>Actual velocity for the first three sprints of 20, 25, and 28. </a:t>
            </a:r>
          </a:p>
          <a:p>
            <a:pPr marL="342900" indent="-342900">
              <a:buSzPct val="100000"/>
              <a:buAutoNum type="arabicPeriod"/>
              <a:defRPr sz="1600">
                <a:latin typeface="Arial"/>
                <a:ea typeface="Arial"/>
                <a:cs typeface="Arial"/>
                <a:sym typeface="Arial"/>
              </a:defRPr>
            </a:pPr>
            <a:endParaRPr/>
          </a:p>
          <a:p>
            <a:pPr marL="342900" indent="-342900">
              <a:buSzPct val="100000"/>
              <a:buAutoNum type="arabicPeriod" startAt="2"/>
              <a:defRPr sz="1600">
                <a:latin typeface="Arial"/>
                <a:ea typeface="Arial"/>
                <a:cs typeface="Arial"/>
                <a:sym typeface="Arial"/>
              </a:defRPr>
            </a:pPr>
            <a:r>
              <a:t>The average (mean) velocity per sprint, then, is 24 points. </a:t>
            </a:r>
          </a:p>
          <a:p>
            <a:pPr marL="342900" indent="-342900">
              <a:buSzPct val="100000"/>
              <a:buAutoNum type="arabicPeriod" startAt="2"/>
              <a:defRPr sz="1600">
                <a:latin typeface="Arial"/>
                <a:ea typeface="Arial"/>
                <a:cs typeface="Arial"/>
                <a:sym typeface="Arial"/>
              </a:defRPr>
            </a:pPr>
            <a:endParaRPr/>
          </a:p>
          <a:p>
            <a:pPr marL="342900" indent="-342900">
              <a:buSzPct val="100000"/>
              <a:buAutoNum type="arabicPeriod" startAt="3"/>
              <a:defRPr sz="1600">
                <a:latin typeface="Arial"/>
                <a:ea typeface="Arial"/>
                <a:cs typeface="Arial"/>
                <a:sym typeface="Arial"/>
              </a:defRPr>
            </a:pPr>
            <a:r>
              <a:t>The Scrum team has forecasted a velocity of 21 to 28 points for the fourth, seventh, and eighth sprints using the multipliers Table(below).</a:t>
            </a:r>
          </a:p>
          <a:p>
            <a:pPr marL="342900" indent="-342900">
              <a:buSzPct val="100000"/>
              <a:buAutoNum type="arabicPeriod" startAt="3"/>
              <a:defRPr sz="1600">
                <a:latin typeface="Arial"/>
                <a:ea typeface="Arial"/>
                <a:cs typeface="Arial"/>
                <a:sym typeface="Arial"/>
              </a:defRPr>
            </a:pPr>
            <a:endParaRPr/>
          </a:p>
          <a:p>
            <a:pPr marL="342900" indent="-342900">
              <a:buSzPct val="100000"/>
              <a:buAutoNum type="arabicPeriod" startAt="4"/>
              <a:defRPr sz="1600">
                <a:latin typeface="Arial"/>
                <a:ea typeface="Arial"/>
                <a:cs typeface="Arial"/>
                <a:sym typeface="Arial"/>
              </a:defRPr>
            </a:pPr>
            <a:r>
              <a:t>The release plan also anticipates a velocity drop in sprints five and six, when several team members will take time off and  then return to work.</a:t>
            </a:r>
          </a:p>
        </p:txBody>
      </p:sp>
      <p:sp>
        <p:nvSpPr>
          <p:cNvPr id="594" name="Source: Agile  Estimation and Planning  by Mike Cohen"/>
          <p:cNvSpPr txBox="1"/>
          <p:nvPr/>
        </p:nvSpPr>
        <p:spPr>
          <a:xfrm>
            <a:off x="5541645" y="6172200"/>
            <a:ext cx="3556635" cy="2269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000">
                <a:latin typeface="Arial"/>
                <a:ea typeface="Arial"/>
                <a:cs typeface="Arial"/>
                <a:sym typeface="Arial"/>
              </a:defRPr>
            </a:lvl1pPr>
          </a:lstStyle>
          <a:p>
            <a:r>
              <a:t>Source: Agile  Estimation and Planning  by Mike Cohen</a:t>
            </a:r>
          </a:p>
        </p:txBody>
      </p:sp>
      <p:pic>
        <p:nvPicPr>
          <p:cNvPr id="595" name="image.png" descr="image.png"/>
          <p:cNvPicPr>
            <a:picLocks noChangeAspect="1"/>
          </p:cNvPicPr>
          <p:nvPr/>
        </p:nvPicPr>
        <p:blipFill>
          <a:blip r:embed="rId3"/>
          <a:stretch>
            <a:fillRect/>
          </a:stretch>
        </p:blipFill>
        <p:spPr>
          <a:xfrm>
            <a:off x="355600" y="1371600"/>
            <a:ext cx="4521200" cy="3286125"/>
          </a:xfrm>
          <a:prstGeom prst="rect">
            <a:avLst/>
          </a:prstGeom>
          <a:ln w="12700">
            <a:miter lim="400000"/>
          </a:ln>
        </p:spPr>
      </p:pic>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7" name="image.jpeg" descr="image.jpeg"/>
          <p:cNvPicPr>
            <a:picLocks noChangeAspect="1"/>
          </p:cNvPicPr>
          <p:nvPr/>
        </p:nvPicPr>
        <p:blipFill>
          <a:blip r:embed="rId2"/>
          <a:stretch>
            <a:fillRect/>
          </a:stretch>
        </p:blipFill>
        <p:spPr>
          <a:xfrm>
            <a:off x="306386" y="1393825"/>
            <a:ext cx="4721228" cy="2057400"/>
          </a:xfrm>
          <a:prstGeom prst="rect">
            <a:avLst/>
          </a:prstGeom>
          <a:ln w="12700">
            <a:miter lim="400000"/>
          </a:ln>
        </p:spPr>
      </p:pic>
      <p:sp>
        <p:nvSpPr>
          <p:cNvPr id="598" name="Tracking the Progress of the Release – Release Burndown chart"/>
          <p:cNvSpPr txBox="1">
            <a:spLocks noGrp="1"/>
          </p:cNvSpPr>
          <p:nvPr>
            <p:ph type="body" sz="quarter" idx="4294967295"/>
          </p:nvPr>
        </p:nvSpPr>
        <p:spPr>
          <a:xfrm>
            <a:off x="304800" y="152398"/>
            <a:ext cx="6324600" cy="1143004"/>
          </a:xfrm>
          <a:prstGeom prst="rect">
            <a:avLst/>
          </a:prstGeom>
        </p:spPr>
        <p:txBody>
          <a:bodyPr anchor="ctr"/>
          <a:lstStyle>
            <a:lvl1pPr marL="651509" indent="-977263" defTabSz="868680">
              <a:lnSpc>
                <a:spcPts val="3400"/>
              </a:lnSpc>
              <a:spcBef>
                <a:spcPts val="0"/>
              </a:spcBef>
              <a:buSzTx/>
              <a:buNone/>
              <a:defRPr sz="2600" b="1"/>
            </a:lvl1pPr>
          </a:lstStyle>
          <a:p>
            <a:r>
              <a:t>Tracking the Progress of the Release – Release Burndown chart</a:t>
            </a:r>
          </a:p>
        </p:txBody>
      </p:sp>
      <p:sp>
        <p:nvSpPr>
          <p:cNvPr id="599"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600"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601"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44</a:t>
            </a:fld>
            <a:endParaRPr/>
          </a:p>
        </p:txBody>
      </p:sp>
      <p:sp>
        <p:nvSpPr>
          <p:cNvPr id="602" name="X-Axis - Number of sprints as the unit…"/>
          <p:cNvSpPr txBox="1"/>
          <p:nvPr/>
        </p:nvSpPr>
        <p:spPr>
          <a:xfrm>
            <a:off x="4922520" y="1427163"/>
            <a:ext cx="3947160" cy="4656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marL="285750" indent="-285750">
              <a:buSzPct val="100000"/>
              <a:buFont typeface="Arial"/>
              <a:buChar char="•"/>
              <a:defRPr sz="1600">
                <a:latin typeface="Arial"/>
                <a:ea typeface="Arial"/>
                <a:cs typeface="Arial"/>
                <a:sym typeface="Arial"/>
              </a:defRPr>
            </a:pPr>
            <a:r>
              <a:t>X-Axis - Number of sprints as the unit</a:t>
            </a:r>
          </a:p>
          <a:p>
            <a:pPr marL="285750" indent="-285750">
              <a:buSzPct val="100000"/>
              <a:buFont typeface="Arial"/>
              <a:buChar char="•"/>
              <a:defRPr sz="1600">
                <a:latin typeface="Arial"/>
                <a:ea typeface="Arial"/>
                <a:cs typeface="Arial"/>
                <a:sym typeface="Arial"/>
              </a:defRPr>
            </a:pPr>
            <a:r>
              <a:t>Y- Axis - Number of story points estimated</a:t>
            </a:r>
          </a:p>
          <a:p>
            <a:pPr marL="285750" indent="-285750">
              <a:buSzPct val="100000"/>
              <a:buFont typeface="Arial"/>
              <a:buChar char="•"/>
              <a:defRPr sz="1600">
                <a:latin typeface="Arial"/>
                <a:ea typeface="Arial"/>
                <a:cs typeface="Arial"/>
                <a:sym typeface="Arial"/>
              </a:defRPr>
            </a:pPr>
            <a:r>
              <a:t>The first data point is the estimated effort of the entire product backlog before any development has taken place. </a:t>
            </a:r>
          </a:p>
          <a:p>
            <a:pPr marL="285750" indent="-285750">
              <a:buSzPct val="100000"/>
              <a:buFont typeface="Arial"/>
              <a:buChar char="•"/>
              <a:defRPr sz="1600">
                <a:latin typeface="Arial"/>
                <a:ea typeface="Arial"/>
                <a:cs typeface="Arial"/>
                <a:sym typeface="Arial"/>
              </a:defRPr>
            </a:pPr>
            <a:r>
              <a:t>To arrive at our next data point, we determine the remaining effort in the product backlog at the end of the first sprint. </a:t>
            </a:r>
          </a:p>
          <a:p>
            <a:pPr marL="285750" indent="-285750">
              <a:buSzPct val="100000"/>
              <a:buFont typeface="Arial"/>
              <a:buChar char="•"/>
              <a:defRPr sz="1600">
                <a:latin typeface="Arial"/>
                <a:ea typeface="Arial"/>
                <a:cs typeface="Arial"/>
                <a:sym typeface="Arial"/>
              </a:defRPr>
            </a:pPr>
            <a:r>
              <a:t>Then we draw a line through the two points. This line is called the burndown(…. Line)</a:t>
            </a:r>
          </a:p>
          <a:p>
            <a:pPr marL="285750" indent="-285750">
              <a:buSzPct val="100000"/>
              <a:buFont typeface="Arial"/>
              <a:buChar char="•"/>
              <a:defRPr sz="1600">
                <a:latin typeface="Arial"/>
                <a:ea typeface="Arial"/>
                <a:cs typeface="Arial"/>
                <a:sym typeface="Arial"/>
              </a:defRPr>
            </a:pPr>
            <a:r>
              <a:t>It shows the rate at which the effort in the product backlog is consumed. </a:t>
            </a:r>
          </a:p>
          <a:p>
            <a:pPr marL="285750" indent="-285750">
              <a:buSzPct val="100000"/>
              <a:buFont typeface="Arial"/>
              <a:buChar char="•"/>
              <a:defRPr sz="1600">
                <a:latin typeface="Arial"/>
                <a:ea typeface="Arial"/>
                <a:cs typeface="Arial"/>
                <a:sym typeface="Arial"/>
              </a:defRPr>
            </a:pPr>
            <a:r>
              <a:t>If we extend the burndown line to the x-axis, we can forecast when the project is likely to finish—assuming effort and velocity stay stable. </a:t>
            </a:r>
          </a:p>
        </p:txBody>
      </p:sp>
      <p:sp>
        <p:nvSpPr>
          <p:cNvPr id="603" name="The solid line is the actual burndown- Indicate the  progress…"/>
          <p:cNvSpPr txBox="1"/>
          <p:nvPr/>
        </p:nvSpPr>
        <p:spPr>
          <a:xfrm>
            <a:off x="502919" y="3486150"/>
            <a:ext cx="4328162" cy="3017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marL="285750" indent="-285750">
              <a:buSzPct val="100000"/>
              <a:buFont typeface="Arial"/>
              <a:buChar char="•"/>
              <a:defRPr>
                <a:latin typeface="Arial"/>
                <a:ea typeface="Arial"/>
                <a:cs typeface="Arial"/>
                <a:sym typeface="Arial"/>
              </a:defRPr>
            </a:pPr>
            <a:r>
              <a:t>The solid line is the actual burndown- Indicate the  progress </a:t>
            </a:r>
          </a:p>
          <a:p>
            <a:pPr marL="285750" indent="-285750">
              <a:buSzPct val="100000"/>
              <a:buFont typeface="Arial"/>
              <a:buChar char="•"/>
              <a:defRPr>
                <a:latin typeface="Arial"/>
                <a:ea typeface="Arial"/>
                <a:cs typeface="Arial"/>
                <a:sym typeface="Arial"/>
              </a:defRPr>
            </a:pPr>
            <a:r>
              <a:t>Slow start. Might be - impediments and risks materializing, team-building dynamics, or technology issues. </a:t>
            </a:r>
          </a:p>
          <a:p>
            <a:pPr marL="285750" indent="-285750">
              <a:buSzPct val="100000"/>
              <a:buFont typeface="Arial"/>
              <a:buChar char="•"/>
              <a:defRPr>
                <a:latin typeface="Arial"/>
                <a:ea typeface="Arial"/>
                <a:cs typeface="Arial"/>
                <a:sym typeface="Arial"/>
              </a:defRPr>
            </a:pPr>
            <a:r>
              <a:t>Third sprint, the remaining effort even increased. - caused by the team reestimating backlog items or discovering new requirements </a:t>
            </a:r>
          </a:p>
          <a:p>
            <a:pPr marL="285750" indent="-285750">
              <a:buSzPct val="100000"/>
              <a:buFont typeface="Arial"/>
              <a:buChar char="•"/>
              <a:defRPr>
                <a:latin typeface="Arial"/>
                <a:ea typeface="Arial"/>
                <a:cs typeface="Arial"/>
                <a:sym typeface="Arial"/>
              </a:defRPr>
            </a:pPr>
            <a:r>
              <a:t> The fourth sprint saw a steep burndown; the project progressed fast.</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 name="A product vision describes the future state of a product (Big Picture) that a company or team desires to achieve. You can also define that future state as: a goal.…"/>
          <p:cNvSpPr txBox="1">
            <a:spLocks noGrp="1"/>
          </p:cNvSpPr>
          <p:nvPr>
            <p:ph type="body" idx="4294967295"/>
          </p:nvPr>
        </p:nvSpPr>
        <p:spPr>
          <a:xfrm>
            <a:off x="304800" y="1493837"/>
            <a:ext cx="8229600" cy="4754563"/>
          </a:xfrm>
          <a:prstGeom prst="rect">
            <a:avLst/>
          </a:prstGeom>
        </p:spPr>
        <p:txBody>
          <a:bodyPr/>
          <a:lstStyle/>
          <a:p>
            <a:pPr>
              <a:spcBef>
                <a:spcPts val="500"/>
              </a:spcBef>
              <a:buClr>
                <a:srgbClr val="101141"/>
              </a:buClr>
              <a:buChar char="•"/>
              <a:defRPr sz="2400"/>
            </a:pPr>
            <a:r>
              <a:t>A product vision describes the </a:t>
            </a:r>
            <a:r>
              <a:rPr b="1"/>
              <a:t>future state of a product </a:t>
            </a:r>
            <a:r>
              <a:t>(Big Picture) that a company or team desires to achieve. You can also define that future state as: </a:t>
            </a:r>
            <a:r>
              <a:rPr b="1"/>
              <a:t>a goal</a:t>
            </a:r>
            <a:r>
              <a:t>.</a:t>
            </a:r>
          </a:p>
          <a:p>
            <a:pPr>
              <a:spcBef>
                <a:spcPts val="500"/>
              </a:spcBef>
              <a:buClr>
                <a:srgbClr val="101141"/>
              </a:buClr>
              <a:buChar char="•"/>
              <a:defRPr sz="2400"/>
            </a:pPr>
            <a:r>
              <a:t>Aligns: </a:t>
            </a:r>
          </a:p>
          <a:p>
            <a:pPr marL="742950" lvl="1" indent="-285750">
              <a:spcBef>
                <a:spcPts val="0"/>
              </a:spcBef>
              <a:defRPr sz="1600"/>
            </a:pPr>
            <a:r>
              <a:t>Product strategy, product development roadmap, backlog &amp; planning, execution &amp; product launch</a:t>
            </a:r>
          </a:p>
          <a:p>
            <a:pPr marL="742950" lvl="1" indent="-285750">
              <a:spcBef>
                <a:spcPts val="0"/>
              </a:spcBef>
              <a:defRPr sz="1600"/>
            </a:pPr>
            <a:r>
              <a:t>There is/can be a difference between a product and company vision.</a:t>
            </a:r>
          </a:p>
          <a:p>
            <a:pPr>
              <a:spcBef>
                <a:spcPts val="500"/>
              </a:spcBef>
              <a:buClr>
                <a:srgbClr val="101141"/>
              </a:buClr>
              <a:buChar char="•"/>
              <a:defRPr sz="2400"/>
            </a:pPr>
            <a:r>
              <a:t>What information does a product vision contain?</a:t>
            </a:r>
          </a:p>
          <a:p>
            <a:pPr marL="742950" lvl="1" indent="-285750">
              <a:spcBef>
                <a:spcPts val="0"/>
              </a:spcBef>
              <a:defRPr sz="1600"/>
            </a:pPr>
            <a:r>
              <a:t>Focused on Customers (B2C or B2B)- How it will benefit the company and the customer.(What?)</a:t>
            </a:r>
          </a:p>
          <a:p>
            <a:pPr marL="742950" lvl="1" indent="-285750">
              <a:spcBef>
                <a:spcPts val="0"/>
              </a:spcBef>
              <a:defRPr sz="1600"/>
            </a:pPr>
            <a:r>
              <a:t>It’s looking into the future and outlining a clear state of the product/goal that the company and team(s) want to achieve. This goal should be underlined with the motivation behind it (Why?, not How?)</a:t>
            </a:r>
          </a:p>
          <a:p>
            <a:pPr marL="742950" lvl="1" indent="-285750">
              <a:spcBef>
                <a:spcPts val="0"/>
              </a:spcBef>
              <a:defRPr sz="1600"/>
            </a:pPr>
            <a:r>
              <a:t>The art of defining a great product vision that people want to follow is to make it catchy.</a:t>
            </a:r>
            <a:br/>
            <a:endParaRPr/>
          </a:p>
        </p:txBody>
      </p:sp>
      <p:sp>
        <p:nvSpPr>
          <p:cNvPr id="606" name="Product Visioning - Level 1"/>
          <p:cNvSpPr txBox="1"/>
          <p:nvPr/>
        </p:nvSpPr>
        <p:spPr>
          <a:xfrm>
            <a:off x="350519" y="152399"/>
            <a:ext cx="6233162"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Product Visioning - Level 1</a:t>
            </a:r>
          </a:p>
        </p:txBody>
      </p:sp>
      <p:sp>
        <p:nvSpPr>
          <p:cNvPr id="607"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608"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609"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45</a:t>
            </a:fld>
            <a:endParaRPr/>
          </a:p>
        </p:txBody>
      </p:sp>
      <p:sp>
        <p:nvSpPr>
          <p:cNvPr id="610" name="Source:https://www.christianstrunk.com/blog/product-vision"/>
          <p:cNvSpPr txBox="1"/>
          <p:nvPr/>
        </p:nvSpPr>
        <p:spPr>
          <a:xfrm>
            <a:off x="5455920" y="6248400"/>
            <a:ext cx="3605849" cy="2269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000" u="sng">
                <a:solidFill>
                  <a:srgbClr val="0000FF"/>
                </a:solidFill>
                <a:uFill>
                  <a:solidFill>
                    <a:srgbClr val="0000FF"/>
                  </a:solidFill>
                </a:uFill>
                <a:latin typeface="Arial"/>
                <a:ea typeface="Arial"/>
                <a:cs typeface="Arial"/>
                <a:sym typeface="Arial"/>
                <a:hlinkClick r:id="rId2"/>
              </a:defRPr>
            </a:lvl1pPr>
          </a:lstStyle>
          <a:p>
            <a:r>
              <a:rPr>
                <a:hlinkClick r:id="rId2"/>
              </a:rPr>
              <a:t>Source:https://www.christianstrunk.com/blog/product-vision</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 name="Defining key product information.…"/>
          <p:cNvSpPr txBox="1">
            <a:spLocks noGrp="1"/>
          </p:cNvSpPr>
          <p:nvPr>
            <p:ph type="body" idx="4294967295"/>
          </p:nvPr>
        </p:nvSpPr>
        <p:spPr>
          <a:xfrm>
            <a:off x="304800" y="1447800"/>
            <a:ext cx="8229600" cy="5059363"/>
          </a:xfrm>
          <a:prstGeom prst="rect">
            <a:avLst/>
          </a:prstGeom>
        </p:spPr>
        <p:txBody>
          <a:bodyPr/>
          <a:lstStyle/>
          <a:p>
            <a:pPr marL="457200" indent="-457200">
              <a:spcBef>
                <a:spcPts val="400"/>
              </a:spcBef>
              <a:buClr>
                <a:srgbClr val="101141"/>
              </a:buClr>
              <a:buFontTx/>
              <a:buAutoNum type="arabicPeriod"/>
              <a:defRPr sz="2000"/>
            </a:pPr>
            <a:r>
              <a:t>Defining key product information.</a:t>
            </a:r>
          </a:p>
          <a:p>
            <a:pPr marL="685800" lvl="1" indent="-285750">
              <a:spcBef>
                <a:spcPts val="0"/>
              </a:spcBef>
              <a:defRPr sz="1600"/>
            </a:pPr>
            <a:r>
              <a:t>Have some valid data in the product discovery process to find answers to open questions.</a:t>
            </a:r>
          </a:p>
          <a:p>
            <a:pPr marL="685800" lvl="1" indent="-285750">
              <a:spcBef>
                <a:spcPts val="0"/>
              </a:spcBef>
              <a:defRPr sz="1600"/>
            </a:pPr>
            <a:r>
              <a:t>Gaining a clear picture of your customer, your market, the problems you want to solve, and your business goals</a:t>
            </a:r>
          </a:p>
          <a:p>
            <a:pPr marL="685800" lvl="1" indent="-285750">
              <a:spcBef>
                <a:spcPts val="0"/>
              </a:spcBef>
              <a:defRPr sz="1600"/>
            </a:pPr>
            <a:r>
              <a:t>According to Roman Pichler’s product vision board, it’s important to answer 4 key questions:</a:t>
            </a:r>
          </a:p>
          <a:p>
            <a:pPr marL="685800" lvl="1" indent="-285750">
              <a:spcBef>
                <a:spcPts val="0"/>
              </a:spcBef>
              <a:defRPr sz="1600"/>
            </a:pPr>
            <a:r>
              <a:t>What’s the target group?, What are the customer needs?, What is and will be the product and it’s USP(s)?,What are the business goals?</a:t>
            </a:r>
          </a:p>
          <a:p>
            <a:pPr marL="457200" indent="-457200">
              <a:spcBef>
                <a:spcPts val="400"/>
              </a:spcBef>
              <a:buClr>
                <a:srgbClr val="101141"/>
              </a:buClr>
              <a:buFontTx/>
              <a:buAutoNum type="arabicPeriod"/>
              <a:defRPr sz="2000"/>
            </a:pPr>
            <a:r>
              <a:t>Phrasing the product vision in one inspiring sentence. </a:t>
            </a:r>
          </a:p>
          <a:p>
            <a:pPr marL="685800" lvl="1" indent="-285750">
              <a:spcBef>
                <a:spcPts val="0"/>
              </a:spcBef>
              <a:defRPr sz="1600"/>
            </a:pPr>
            <a:r>
              <a:t>Examples: Google’s companies vision statement is: “</a:t>
            </a:r>
            <a:r>
              <a:rPr i="1"/>
              <a:t>to provide access to the world's information in one click.</a:t>
            </a:r>
            <a:r>
              <a:t>” because that’s Google’s core business.</a:t>
            </a:r>
          </a:p>
          <a:p>
            <a:pPr marL="685800" lvl="1" indent="-285750">
              <a:spcBef>
                <a:spcPts val="0"/>
              </a:spcBef>
              <a:defRPr sz="1600"/>
            </a:pPr>
            <a:r>
              <a:t>Card reader Makers: “</a:t>
            </a:r>
            <a:r>
              <a:rPr i="1"/>
              <a:t>We believe in a world where small businesses can offer a super fast and safe payment experience to their customers, for minimal costs with no administrative efforts.</a:t>
            </a:r>
            <a:r>
              <a:t>“</a:t>
            </a:r>
          </a:p>
          <a:p>
            <a:pPr marL="457200" indent="-457200">
              <a:spcBef>
                <a:spcPts val="400"/>
              </a:spcBef>
              <a:buSzTx/>
              <a:buNone/>
              <a:defRPr sz="2000"/>
            </a:pPr>
            <a:r>
              <a:t>3. Why is having a product vision important? – </a:t>
            </a:r>
            <a:r>
              <a:rPr sz="1800"/>
              <a:t>Gives direction to Teams</a:t>
            </a:r>
          </a:p>
          <a:p>
            <a:pPr marL="685800" lvl="1" indent="-285750">
              <a:spcBef>
                <a:spcPts val="0"/>
              </a:spcBef>
              <a:defRPr sz="1600"/>
            </a:pPr>
            <a:r>
              <a:t>	Who owns? What is the Process to create product vision?</a:t>
            </a:r>
          </a:p>
        </p:txBody>
      </p:sp>
      <p:sp>
        <p:nvSpPr>
          <p:cNvPr id="613" name="A. How to define a product vision?"/>
          <p:cNvSpPr txBox="1"/>
          <p:nvPr/>
        </p:nvSpPr>
        <p:spPr>
          <a:xfrm>
            <a:off x="350519" y="152399"/>
            <a:ext cx="6233162"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A. How to define a product vision?</a:t>
            </a:r>
          </a:p>
        </p:txBody>
      </p:sp>
      <p:sp>
        <p:nvSpPr>
          <p:cNvPr id="614"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615"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616"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46</a:t>
            </a:fld>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Create an elevator statement or a Product vision box/Product Vision Board . (Non technical)…"/>
          <p:cNvSpPr txBox="1">
            <a:spLocks noGrp="1"/>
          </p:cNvSpPr>
          <p:nvPr>
            <p:ph type="body" idx="4294967295"/>
          </p:nvPr>
        </p:nvSpPr>
        <p:spPr>
          <a:xfrm>
            <a:off x="304800" y="1371599"/>
            <a:ext cx="8229600" cy="5041902"/>
          </a:xfrm>
          <a:prstGeom prst="rect">
            <a:avLst/>
          </a:prstGeom>
        </p:spPr>
        <p:txBody>
          <a:bodyPr/>
          <a:lstStyle/>
          <a:p>
            <a:pPr>
              <a:spcBef>
                <a:spcPts val="400"/>
              </a:spcBef>
              <a:buClr>
                <a:srgbClr val="101141"/>
              </a:buClr>
              <a:buChar char="•"/>
              <a:defRPr sz="1800" b="1"/>
            </a:pPr>
            <a:r>
              <a:t>Create an elevator statement </a:t>
            </a:r>
            <a:r>
              <a:rPr b="0"/>
              <a:t>or a Product vision box/Product Vision Board . (Non technical)</a:t>
            </a:r>
          </a:p>
          <a:p>
            <a:pPr>
              <a:spcBef>
                <a:spcPts val="400"/>
              </a:spcBef>
              <a:buClr>
                <a:srgbClr val="101141"/>
              </a:buClr>
              <a:buChar char="•"/>
              <a:defRPr sz="1800"/>
            </a:pPr>
            <a:r>
              <a:t>A format popularized by Geoffrey Moore’s classic </a:t>
            </a:r>
            <a:r>
              <a:rPr i="1"/>
              <a:t>Crossing the Chasm</a:t>
            </a:r>
          </a:p>
          <a:p>
            <a:pPr>
              <a:buSzTx/>
              <a:buNone/>
              <a:defRPr sz="1800" i="1"/>
            </a:pPr>
            <a:endParaRPr i="1"/>
          </a:p>
          <a:p>
            <a:pPr>
              <a:spcBef>
                <a:spcPts val="400"/>
              </a:spcBef>
              <a:buSzTx/>
              <a:buNone/>
              <a:defRPr sz="1800"/>
            </a:pPr>
            <a:r>
              <a:t>For </a:t>
            </a:r>
            <a:r>
              <a:rPr b="1"/>
              <a:t>(target customer)</a:t>
            </a:r>
            <a:r>
              <a:t> who </a:t>
            </a:r>
            <a:r>
              <a:rPr b="1"/>
              <a:t>(statement of need or opportunity)</a:t>
            </a:r>
            <a:r>
              <a:t>, the </a:t>
            </a:r>
            <a:r>
              <a:rPr b="1"/>
              <a:t>(product name)</a:t>
            </a:r>
            <a:r>
              <a:t> is a </a:t>
            </a:r>
            <a:r>
              <a:rPr b="1"/>
              <a:t>(product category)</a:t>
            </a:r>
            <a:r>
              <a:t> that </a:t>
            </a:r>
            <a:r>
              <a:rPr b="1"/>
              <a:t>(key benefit, reason to buy)</a:t>
            </a:r>
            <a:r>
              <a:t>.</a:t>
            </a:r>
          </a:p>
          <a:p>
            <a:pPr>
              <a:spcBef>
                <a:spcPts val="400"/>
              </a:spcBef>
              <a:buSzTx/>
              <a:buNone/>
              <a:defRPr sz="1800"/>
            </a:pPr>
            <a:r>
              <a:t>Unlike </a:t>
            </a:r>
            <a:r>
              <a:rPr b="1"/>
              <a:t>(primary competitive alternative)</a:t>
            </a:r>
            <a:r>
              <a:t>, our product </a:t>
            </a:r>
            <a:r>
              <a:rPr b="1"/>
              <a:t>(statement of primary differentiation)</a:t>
            </a:r>
            <a:r>
              <a:t>.</a:t>
            </a:r>
          </a:p>
          <a:p>
            <a:pPr>
              <a:spcBef>
                <a:spcPts val="400"/>
              </a:spcBef>
              <a:buClr>
                <a:srgbClr val="101141"/>
              </a:buClr>
              <a:buChar char="•"/>
              <a:defRPr sz="1800"/>
            </a:pPr>
            <a:r>
              <a:t>Here’s an example of a product vision statement for Microsoft Surface:</a:t>
            </a:r>
          </a:p>
          <a:p>
            <a:pPr marL="742950" lvl="1" indent="-285750">
              <a:spcBef>
                <a:spcPts val="0"/>
              </a:spcBef>
              <a:defRPr sz="1600"/>
            </a:pPr>
            <a:r>
              <a:t>For </a:t>
            </a:r>
            <a:r>
              <a:rPr b="1"/>
              <a:t>the business user</a:t>
            </a:r>
            <a:r>
              <a:t> who </a:t>
            </a:r>
            <a:r>
              <a:rPr b="1"/>
              <a:t>needs to be productive in the office and on the go</a:t>
            </a:r>
            <a:r>
              <a:t>, the </a:t>
            </a:r>
            <a:r>
              <a:rPr b="1"/>
              <a:t>Surface</a:t>
            </a:r>
            <a:r>
              <a:t> is a </a:t>
            </a:r>
            <a:r>
              <a:rPr b="1"/>
              <a:t>convertible tablet</a:t>
            </a:r>
            <a:r>
              <a:t> that </a:t>
            </a:r>
            <a:r>
              <a:rPr b="1"/>
              <a:t>is easy to carry and gives you full computing productivity no matter where you are</a:t>
            </a:r>
            <a:r>
              <a:t>.</a:t>
            </a:r>
          </a:p>
          <a:p>
            <a:pPr marL="0" lvl="1" indent="457200">
              <a:spcBef>
                <a:spcPts val="0"/>
              </a:spcBef>
              <a:buSzTx/>
              <a:buNone/>
              <a:defRPr sz="1600"/>
            </a:pPr>
            <a:r>
              <a:t>     Unlike </a:t>
            </a:r>
            <a:r>
              <a:rPr b="1"/>
              <a:t>laptops</a:t>
            </a:r>
            <a:r>
              <a:t>, </a:t>
            </a:r>
            <a:r>
              <a:rPr b="1"/>
              <a:t>Surface serves your on-the-go needs without having to </a:t>
            </a:r>
          </a:p>
          <a:p>
            <a:pPr marL="0" lvl="1" indent="457200">
              <a:spcBef>
                <a:spcPts val="0"/>
              </a:spcBef>
              <a:buSzTx/>
              <a:buNone/>
              <a:defRPr sz="1600" b="1"/>
            </a:pPr>
            <a:r>
              <a:t>     carry an extra device</a:t>
            </a:r>
            <a:r>
              <a:rPr b="0"/>
              <a:t>.</a:t>
            </a:r>
          </a:p>
          <a:p>
            <a:pPr>
              <a:spcBef>
                <a:spcPts val="400"/>
              </a:spcBef>
              <a:buClr>
                <a:srgbClr val="101141"/>
              </a:buClr>
              <a:buChar char="•"/>
              <a:defRPr sz="1800"/>
            </a:pPr>
            <a:r>
              <a:t>Any further planning (Design) at this stage may divert our attention from future vision of the product.</a:t>
            </a:r>
          </a:p>
        </p:txBody>
      </p:sp>
      <p:sp>
        <p:nvSpPr>
          <p:cNvPr id="619" name="B. How to define a product vision?- Classical format."/>
          <p:cNvSpPr txBox="1"/>
          <p:nvPr/>
        </p:nvSpPr>
        <p:spPr>
          <a:xfrm>
            <a:off x="350519" y="152399"/>
            <a:ext cx="6233162"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fontScale="92500"/>
          </a:bodyPr>
          <a:lstStyle>
            <a:lvl1pPr marL="685800" indent="-1028700">
              <a:lnSpc>
                <a:spcPts val="3600"/>
              </a:lnSpc>
              <a:defRPr sz="3600" b="1">
                <a:latin typeface="Arial"/>
                <a:ea typeface="Arial"/>
                <a:cs typeface="Arial"/>
                <a:sym typeface="Arial"/>
              </a:defRPr>
            </a:lvl1pPr>
          </a:lstStyle>
          <a:p>
            <a:r>
              <a:t>B. How to define a product vision?- Classical format.</a:t>
            </a:r>
          </a:p>
        </p:txBody>
      </p:sp>
      <p:sp>
        <p:nvSpPr>
          <p:cNvPr id="620"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621"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622"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47</a:t>
            </a:fld>
            <a:endParaRPr/>
          </a:p>
        </p:txBody>
      </p:sp>
      <p:sp>
        <p:nvSpPr>
          <p:cNvPr id="623" name="Source:280 Group LLC"/>
          <p:cNvSpPr txBox="1"/>
          <p:nvPr/>
        </p:nvSpPr>
        <p:spPr>
          <a:xfrm>
            <a:off x="6903718" y="6167438"/>
            <a:ext cx="1759587" cy="2269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000">
                <a:latin typeface="Arial"/>
                <a:ea typeface="Arial"/>
                <a:cs typeface="Arial"/>
                <a:sym typeface="Arial"/>
              </a:defRPr>
            </a:lvl1pPr>
          </a:lstStyle>
          <a:p>
            <a:r>
              <a:t>Source:280 Group LLC</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A product vision is a high-level aspirational projection of the future state of a product.…"/>
          <p:cNvSpPr txBox="1">
            <a:spLocks noGrp="1"/>
          </p:cNvSpPr>
          <p:nvPr>
            <p:ph type="body" idx="4294967295"/>
          </p:nvPr>
        </p:nvSpPr>
        <p:spPr>
          <a:xfrm>
            <a:off x="304800" y="1493837"/>
            <a:ext cx="8229600" cy="4906963"/>
          </a:xfrm>
          <a:prstGeom prst="rect">
            <a:avLst/>
          </a:prstGeom>
        </p:spPr>
        <p:txBody>
          <a:bodyPr/>
          <a:lstStyle/>
          <a:p>
            <a:pPr>
              <a:spcBef>
                <a:spcPts val="500"/>
              </a:spcBef>
              <a:buClr>
                <a:srgbClr val="101141"/>
              </a:buClr>
              <a:buChar char="•"/>
              <a:defRPr sz="2400"/>
            </a:pPr>
            <a:r>
              <a:t>A product vision is a high-level aspirational projection of the future state of a product.</a:t>
            </a:r>
          </a:p>
          <a:p>
            <a:pPr marL="742950" lvl="1" indent="-285750">
              <a:spcBef>
                <a:spcPts val="0"/>
              </a:spcBef>
              <a:defRPr sz="1600"/>
            </a:pPr>
            <a:r>
              <a:t>It must be impactful to generate sufficient interest among the innovators, early adopters, and early-stage investors. </a:t>
            </a:r>
          </a:p>
          <a:p>
            <a:pPr>
              <a:spcBef>
                <a:spcPts val="500"/>
              </a:spcBef>
              <a:buClr>
                <a:srgbClr val="101141"/>
              </a:buClr>
              <a:buChar char="•"/>
              <a:defRPr sz="2400"/>
            </a:pPr>
            <a:r>
              <a:t>A product roadmap is essentially a timeline of feature rollout plans.- (Review the roadmap regularly)</a:t>
            </a:r>
          </a:p>
          <a:p>
            <a:pPr marL="742950" lvl="1" indent="-285750">
              <a:spcBef>
                <a:spcPts val="0"/>
              </a:spcBef>
              <a:buChar char="•"/>
              <a:defRPr sz="1600"/>
            </a:pPr>
            <a:r>
              <a:t> It helps product managers prioritize R&amp;D dollars to maximize chances of realizing the product’s promised or anticipated ROI. </a:t>
            </a:r>
          </a:p>
          <a:p>
            <a:pPr marL="742950" lvl="1" indent="-285750">
              <a:spcBef>
                <a:spcPts val="0"/>
              </a:spcBef>
              <a:buChar char="•"/>
              <a:defRPr sz="1600"/>
            </a:pPr>
            <a:r>
              <a:t>It allows the product team to focus on more value-creating features “here and now” versus hundreds of features that might have limited relative potential.</a:t>
            </a:r>
          </a:p>
          <a:p>
            <a:pPr marL="742950" lvl="1" indent="-285750">
              <a:spcBef>
                <a:spcPts val="0"/>
              </a:spcBef>
              <a:buChar char="•"/>
              <a:defRPr sz="1600"/>
            </a:pPr>
            <a:r>
              <a:t>It helps customers know that their favorite features are planned somewhere down the road, and, if they so desire, the product team can expedite them.</a:t>
            </a:r>
          </a:p>
          <a:p>
            <a:pPr marL="742950" lvl="1" indent="-285750">
              <a:spcBef>
                <a:spcPts val="0"/>
              </a:spcBef>
              <a:buChar char="•"/>
              <a:defRPr sz="1600"/>
            </a:pPr>
            <a:r>
              <a:t>it also allows customer feedback of what features are perceived as critical and what could be deferred to another time. </a:t>
            </a:r>
          </a:p>
          <a:p>
            <a:pPr marL="742950" lvl="1" indent="-285750">
              <a:spcBef>
                <a:spcPts val="0"/>
              </a:spcBef>
              <a:buChar char="•"/>
              <a:defRPr sz="1600"/>
            </a:pPr>
            <a:r>
              <a:t>Helps the delivery team to see as whole, learn business priorities, Provide technical and estimates inputs to Product roadmap.</a:t>
            </a:r>
          </a:p>
        </p:txBody>
      </p:sp>
      <p:sp>
        <p:nvSpPr>
          <p:cNvPr id="626" name="Product Roadmap – Level 2 Planning"/>
          <p:cNvSpPr txBox="1"/>
          <p:nvPr/>
        </p:nvSpPr>
        <p:spPr>
          <a:xfrm>
            <a:off x="350519" y="152399"/>
            <a:ext cx="6233162"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Product Roadmap – Level 2 Planning</a:t>
            </a:r>
          </a:p>
        </p:txBody>
      </p:sp>
      <p:sp>
        <p:nvSpPr>
          <p:cNvPr id="627"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628"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629"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48</a:t>
            </a:fld>
            <a:endParaRP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Goal/Objectives driven roadmap…"/>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a:pPr>
            <a:r>
              <a:t>Goal/Objectives driven roadmap</a:t>
            </a:r>
          </a:p>
          <a:p>
            <a:pPr>
              <a:spcBef>
                <a:spcPts val="500"/>
              </a:spcBef>
              <a:buClr>
                <a:srgbClr val="101141"/>
              </a:buClr>
              <a:buChar char="•"/>
              <a:defRPr sz="2400"/>
            </a:pPr>
            <a:r>
              <a:t>Feature Driven</a:t>
            </a:r>
          </a:p>
          <a:p>
            <a:pPr>
              <a:spcBef>
                <a:spcPts val="500"/>
              </a:spcBef>
              <a:buClr>
                <a:srgbClr val="101141"/>
              </a:buClr>
              <a:buChar char="•"/>
              <a:defRPr sz="2400"/>
            </a:pPr>
            <a:r>
              <a:t>Date/Time Driven</a:t>
            </a:r>
          </a:p>
        </p:txBody>
      </p:sp>
      <p:sp>
        <p:nvSpPr>
          <p:cNvPr id="632" name="Type of Product Roadmaps"/>
          <p:cNvSpPr txBox="1"/>
          <p:nvPr/>
        </p:nvSpPr>
        <p:spPr>
          <a:xfrm>
            <a:off x="350519" y="152399"/>
            <a:ext cx="6233162"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Type of Product Roadmaps</a:t>
            </a:r>
          </a:p>
        </p:txBody>
      </p:sp>
      <p:sp>
        <p:nvSpPr>
          <p:cNvPr id="633"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634"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635"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49</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Release Planning"/>
          <p:cNvSpPr txBox="1">
            <a:spLocks noGrp="1"/>
          </p:cNvSpPr>
          <p:nvPr>
            <p:ph type="body" sz="quarter" idx="4294967295"/>
          </p:nvPr>
        </p:nvSpPr>
        <p:spPr>
          <a:xfrm>
            <a:off x="304800" y="152398"/>
            <a:ext cx="6324600" cy="1143004"/>
          </a:xfrm>
          <a:prstGeom prst="rect">
            <a:avLst/>
          </a:prstGeom>
        </p:spPr>
        <p:txBody>
          <a:bodyPr anchor="ctr"/>
          <a:lstStyle>
            <a:lvl1pPr marL="685800" indent="-1028700">
              <a:lnSpc>
                <a:spcPts val="3600"/>
              </a:lnSpc>
              <a:spcBef>
                <a:spcPts val="0"/>
              </a:spcBef>
              <a:buSzTx/>
              <a:buNone/>
              <a:defRPr sz="3600" b="1"/>
            </a:lvl1pPr>
          </a:lstStyle>
          <a:p>
            <a:r>
              <a:t>Release Planning</a:t>
            </a:r>
          </a:p>
        </p:txBody>
      </p:sp>
      <p:sp>
        <p:nvSpPr>
          <p:cNvPr id="247"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248"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249" name="Slide Number"/>
          <p:cNvSpPr txBox="1">
            <a:spLocks noGrp="1"/>
          </p:cNvSpPr>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pic>
        <p:nvPicPr>
          <p:cNvPr id="250" name="image.png" descr="image.png"/>
          <p:cNvPicPr>
            <a:picLocks noChangeAspect="1"/>
          </p:cNvPicPr>
          <p:nvPr/>
        </p:nvPicPr>
        <p:blipFill>
          <a:blip r:embed="rId2"/>
          <a:stretch>
            <a:fillRect/>
          </a:stretch>
        </p:blipFill>
        <p:spPr>
          <a:xfrm>
            <a:off x="1544675" y="3320962"/>
            <a:ext cx="6324603" cy="2844976"/>
          </a:xfrm>
          <a:prstGeom prst="rect">
            <a:avLst/>
          </a:prstGeom>
          <a:ln w="12700">
            <a:miter lim="400000"/>
          </a:ln>
        </p:spPr>
      </p:pic>
      <p:sp>
        <p:nvSpPr>
          <p:cNvPr id="251" name="Inputs:…"/>
          <p:cNvSpPr txBox="1"/>
          <p:nvPr/>
        </p:nvSpPr>
        <p:spPr>
          <a:xfrm>
            <a:off x="60421" y="1387978"/>
            <a:ext cx="8453529" cy="16841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b="1">
                <a:latin typeface="Arial"/>
                <a:ea typeface="Arial"/>
                <a:cs typeface="Arial"/>
                <a:sym typeface="Arial"/>
              </a:defRPr>
            </a:pPr>
            <a:r>
              <a:t>Inputs: </a:t>
            </a:r>
          </a:p>
          <a:p>
            <a:pPr>
              <a:defRPr>
                <a:latin typeface="Arial"/>
                <a:ea typeface="Arial"/>
                <a:cs typeface="Arial"/>
                <a:sym typeface="Arial"/>
              </a:defRPr>
            </a:pPr>
            <a:r>
              <a:t>Product Vision</a:t>
            </a:r>
          </a:p>
          <a:p>
            <a:pPr lvl="1" indent="457200">
              <a:defRPr>
                <a:latin typeface="Arial"/>
                <a:ea typeface="Arial"/>
                <a:cs typeface="Arial"/>
                <a:sym typeface="Arial"/>
              </a:defRPr>
            </a:pPr>
            <a:r>
              <a:t>Product Road Map</a:t>
            </a:r>
          </a:p>
          <a:p>
            <a:pPr lvl="2" indent="914400">
              <a:defRPr>
                <a:latin typeface="Arial"/>
                <a:ea typeface="Arial"/>
                <a:cs typeface="Arial"/>
                <a:sym typeface="Arial"/>
              </a:defRPr>
            </a:pPr>
            <a:r>
              <a:t>Product Backlog</a:t>
            </a:r>
          </a:p>
          <a:p>
            <a:pPr lvl="3" indent="1371600">
              <a:defRPr>
                <a:latin typeface="Arial"/>
                <a:ea typeface="Arial"/>
                <a:cs typeface="Arial"/>
                <a:sym typeface="Arial"/>
              </a:defRPr>
            </a:pPr>
            <a:r>
              <a:t>Release Backlog, Velocity, Iteration length, Trade off-matrix (Scope, Cost, Schedule)</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7" name="image.png" descr="image.png"/>
          <p:cNvPicPr>
            <a:picLocks noChangeAspect="1"/>
          </p:cNvPicPr>
          <p:nvPr/>
        </p:nvPicPr>
        <p:blipFill>
          <a:blip r:embed="rId2"/>
          <a:stretch>
            <a:fillRect/>
          </a:stretch>
        </p:blipFill>
        <p:spPr>
          <a:xfrm>
            <a:off x="914400" y="1447800"/>
            <a:ext cx="7239000" cy="4959350"/>
          </a:xfrm>
          <a:prstGeom prst="rect">
            <a:avLst/>
          </a:prstGeom>
          <a:ln w="12700">
            <a:miter lim="400000"/>
          </a:ln>
        </p:spPr>
      </p:pic>
      <p:sp>
        <p:nvSpPr>
          <p:cNvPr id="638" name="Goal Oriented Roadmap"/>
          <p:cNvSpPr txBox="1">
            <a:spLocks noGrp="1"/>
          </p:cNvSpPr>
          <p:nvPr>
            <p:ph type="body" sz="quarter" idx="4294967295"/>
          </p:nvPr>
        </p:nvSpPr>
        <p:spPr>
          <a:xfrm>
            <a:off x="304800" y="152398"/>
            <a:ext cx="6324600" cy="1143004"/>
          </a:xfrm>
          <a:prstGeom prst="rect">
            <a:avLst/>
          </a:prstGeom>
        </p:spPr>
        <p:txBody>
          <a:bodyPr anchor="ctr"/>
          <a:lstStyle>
            <a:lvl1pPr marL="685800" indent="-1028700">
              <a:lnSpc>
                <a:spcPts val="3600"/>
              </a:lnSpc>
              <a:spcBef>
                <a:spcPts val="0"/>
              </a:spcBef>
              <a:buSzTx/>
              <a:buNone/>
              <a:defRPr sz="3600" b="1"/>
            </a:lvl1pPr>
          </a:lstStyle>
          <a:p>
            <a:r>
              <a:t>Goal Oriented Roadmap</a:t>
            </a:r>
          </a:p>
        </p:txBody>
      </p:sp>
      <p:sp>
        <p:nvSpPr>
          <p:cNvPr id="639"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640"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641"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50</a:t>
            </a:fld>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3" name="image.png" descr="image.png"/>
          <p:cNvPicPr>
            <a:picLocks noChangeAspect="1"/>
          </p:cNvPicPr>
          <p:nvPr/>
        </p:nvPicPr>
        <p:blipFill>
          <a:blip r:embed="rId2"/>
          <a:stretch>
            <a:fillRect/>
          </a:stretch>
        </p:blipFill>
        <p:spPr>
          <a:xfrm>
            <a:off x="228600" y="2338386"/>
            <a:ext cx="8229600" cy="3910014"/>
          </a:xfrm>
          <a:prstGeom prst="rect">
            <a:avLst/>
          </a:prstGeom>
          <a:ln w="12700">
            <a:miter lim="400000"/>
          </a:ln>
        </p:spPr>
      </p:pic>
      <p:sp>
        <p:nvSpPr>
          <p:cNvPr id="644" name="Goal Oriented Roadmap – An Example"/>
          <p:cNvSpPr txBox="1">
            <a:spLocks noGrp="1"/>
          </p:cNvSpPr>
          <p:nvPr>
            <p:ph type="body" sz="quarter" idx="4294967295"/>
          </p:nvPr>
        </p:nvSpPr>
        <p:spPr>
          <a:xfrm>
            <a:off x="304800" y="152398"/>
            <a:ext cx="6324600" cy="1143004"/>
          </a:xfrm>
          <a:prstGeom prst="rect">
            <a:avLst/>
          </a:prstGeom>
        </p:spPr>
        <p:txBody>
          <a:bodyPr anchor="ctr"/>
          <a:lstStyle>
            <a:lvl1pPr marL="685800" indent="-1028700">
              <a:lnSpc>
                <a:spcPts val="3600"/>
              </a:lnSpc>
              <a:spcBef>
                <a:spcPts val="0"/>
              </a:spcBef>
              <a:buSzTx/>
              <a:buNone/>
              <a:defRPr sz="3600" b="1"/>
            </a:lvl1pPr>
          </a:lstStyle>
          <a:p>
            <a:r>
              <a:t>Goal Oriented Roadmap – An Example</a:t>
            </a:r>
          </a:p>
        </p:txBody>
      </p:sp>
      <p:sp>
        <p:nvSpPr>
          <p:cNvPr id="645"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646"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647"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51</a:t>
            </a:fld>
            <a:endParaRPr/>
          </a:p>
        </p:txBody>
      </p:sp>
      <p:sp>
        <p:nvSpPr>
          <p:cNvPr id="648" name="Source:https://www.romanpichler.com/blog/goal-oriented-agile-product-roadmap/"/>
          <p:cNvSpPr txBox="1"/>
          <p:nvPr/>
        </p:nvSpPr>
        <p:spPr>
          <a:xfrm>
            <a:off x="4236720" y="6230938"/>
            <a:ext cx="4632960" cy="2269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000">
                <a:latin typeface="Arial"/>
                <a:ea typeface="Arial"/>
                <a:cs typeface="Arial"/>
                <a:sym typeface="Arial"/>
              </a:defRPr>
            </a:lvl1pPr>
          </a:lstStyle>
          <a:p>
            <a:r>
              <a:t>Source:https://www.romanpichler.com/blog/goal-oriented-agile-product-roadmap/</a:t>
            </a:r>
          </a:p>
        </p:txBody>
      </p:sp>
      <p:sp>
        <p:nvSpPr>
          <p:cNvPr id="649" name="Develop a new dance game for girls aged eight to 12 years. The app should be fun and educational allowing the players to modify the characters, change the music, dance with remote players, and choreograph new dances."/>
          <p:cNvSpPr txBox="1"/>
          <p:nvPr/>
        </p:nvSpPr>
        <p:spPr>
          <a:xfrm>
            <a:off x="121920" y="1371600"/>
            <a:ext cx="8823960" cy="8840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a:latin typeface="Arial"/>
                <a:ea typeface="Arial"/>
                <a:cs typeface="Arial"/>
                <a:sym typeface="Arial"/>
              </a:defRPr>
            </a:lvl1pPr>
          </a:lstStyle>
          <a:p>
            <a:r>
              <a:t>Develop a new dance game for girls aged eight to 12 years. The app should be fun and educational allowing the players to modify the characters, change the music, dance with remote players, and choreograph new dances. </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1" name="image.png" descr="image.png"/>
          <p:cNvPicPr>
            <a:picLocks noChangeAspect="1"/>
          </p:cNvPicPr>
          <p:nvPr/>
        </p:nvPicPr>
        <p:blipFill>
          <a:blip r:embed="rId2"/>
          <a:stretch>
            <a:fillRect/>
          </a:stretch>
        </p:blipFill>
        <p:spPr>
          <a:xfrm>
            <a:off x="228600" y="2801936"/>
            <a:ext cx="6632575" cy="2590802"/>
          </a:xfrm>
          <a:prstGeom prst="rect">
            <a:avLst/>
          </a:prstGeom>
          <a:ln>
            <a:solidFill>
              <a:srgbClr val="000000"/>
            </a:solidFill>
            <a:miter/>
          </a:ln>
        </p:spPr>
      </p:pic>
      <p:sp>
        <p:nvSpPr>
          <p:cNvPr id="652" name="Product Backlog - Level 3"/>
          <p:cNvSpPr txBox="1">
            <a:spLocks noGrp="1"/>
          </p:cNvSpPr>
          <p:nvPr>
            <p:ph type="body" sz="quarter" idx="4294967295"/>
          </p:nvPr>
        </p:nvSpPr>
        <p:spPr>
          <a:xfrm>
            <a:off x="304800" y="152398"/>
            <a:ext cx="6324600" cy="1143004"/>
          </a:xfrm>
          <a:prstGeom prst="rect">
            <a:avLst/>
          </a:prstGeom>
        </p:spPr>
        <p:txBody>
          <a:bodyPr anchor="ctr"/>
          <a:lstStyle>
            <a:lvl1pPr marL="685800" indent="-1028700">
              <a:lnSpc>
                <a:spcPts val="3600"/>
              </a:lnSpc>
              <a:spcBef>
                <a:spcPts val="0"/>
              </a:spcBef>
              <a:buSzTx/>
              <a:buNone/>
              <a:defRPr sz="3600" b="1"/>
            </a:lvl1pPr>
          </a:lstStyle>
          <a:p>
            <a:r>
              <a:t>Product Backlog - Level 3</a:t>
            </a:r>
          </a:p>
        </p:txBody>
      </p:sp>
      <p:sp>
        <p:nvSpPr>
          <p:cNvPr id="653"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654"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655"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52</a:t>
            </a:fld>
            <a:endParaRPr/>
          </a:p>
        </p:txBody>
      </p:sp>
      <p:sp>
        <p:nvSpPr>
          <p:cNvPr id="656" name="A product backlog is a prioritized list of work* for the development team that is derived from the roadmap and its requirements.…"/>
          <p:cNvSpPr txBox="1"/>
          <p:nvPr/>
        </p:nvSpPr>
        <p:spPr>
          <a:xfrm>
            <a:off x="198120" y="1371600"/>
            <a:ext cx="7985760" cy="11507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marL="285750" indent="-285750">
              <a:buSzPct val="100000"/>
              <a:buFont typeface="Arial"/>
              <a:buChar char="•"/>
              <a:defRPr>
                <a:latin typeface="Arial"/>
                <a:ea typeface="Arial"/>
                <a:cs typeface="Arial"/>
                <a:sym typeface="Arial"/>
              </a:defRPr>
            </a:pPr>
            <a:r>
              <a:t>A product backlog is a prioritized list of work* for the development team that is derived from the roadmap and its requirements. </a:t>
            </a:r>
          </a:p>
          <a:p>
            <a:pPr marL="285750" indent="-285750">
              <a:buSzPct val="100000"/>
              <a:buFont typeface="Arial"/>
              <a:buChar char="•"/>
              <a:defRPr>
                <a:latin typeface="Arial"/>
                <a:ea typeface="Arial"/>
                <a:cs typeface="Arial"/>
                <a:sym typeface="Arial"/>
              </a:defRPr>
            </a:pPr>
            <a:r>
              <a:t>The most important items are shown at the top of the product backlog so the team knows what to deliver first.</a:t>
            </a:r>
          </a:p>
        </p:txBody>
      </p:sp>
      <p:sp>
        <p:nvSpPr>
          <p:cNvPr id="657" name="* List of the new features, changes to existing features, bug fixes, infrastructure changes or other activities that a team may deliver in order to achieve a specific outcome."/>
          <p:cNvSpPr txBox="1"/>
          <p:nvPr/>
        </p:nvSpPr>
        <p:spPr>
          <a:xfrm>
            <a:off x="460056" y="5392738"/>
            <a:ext cx="8409625" cy="884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a:latin typeface="Arial"/>
                <a:ea typeface="Arial"/>
                <a:cs typeface="Arial"/>
                <a:sym typeface="Arial"/>
              </a:defRPr>
            </a:lvl1pPr>
          </a:lstStyle>
          <a:p>
            <a:r>
              <a:t>* List of the new features, changes to existing features, bug fixes, infrastructure changes or other activities that a team may deliver in order to achieve a specific outcome.</a:t>
            </a:r>
          </a:p>
        </p:txBody>
      </p:sp>
      <p:sp>
        <p:nvSpPr>
          <p:cNvPr id="658" name="The product backlog is the responsibility of the product owner who cares about content, availability, and priority of the backlog."/>
          <p:cNvSpPr txBox="1"/>
          <p:nvPr/>
        </p:nvSpPr>
        <p:spPr>
          <a:xfrm>
            <a:off x="7142161" y="2474911"/>
            <a:ext cx="1752602" cy="2760486"/>
          </a:xfrm>
          <a:prstGeom prst="rect">
            <a:avLst/>
          </a:prstGeom>
          <a:ln>
            <a:solidFill>
              <a:srgbClr val="0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a:latin typeface="Arial"/>
                <a:ea typeface="Arial"/>
                <a:cs typeface="Arial"/>
                <a:sym typeface="Arial"/>
              </a:defRPr>
            </a:lvl1pPr>
          </a:lstStyle>
          <a:p>
            <a:r>
              <a:t>The product backlog is the responsibility of the product owner who cares about content, availability, and priority of the backlog.</a:t>
            </a:r>
          </a:p>
        </p:txBody>
      </p:sp>
      <p:sp>
        <p:nvSpPr>
          <p:cNvPr id="659" name="SE ZG544 S2-21 Agile SW Process"/>
          <p:cNvSpPr txBox="1"/>
          <p:nvPr/>
        </p:nvSpPr>
        <p:spPr>
          <a:xfrm>
            <a:off x="2563495" y="3244850"/>
            <a:ext cx="3498711" cy="3693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p>
            <a:r>
              <a:rPr dirty="0"/>
              <a:t>SE ZG544 </a:t>
            </a:r>
            <a:r>
              <a:rPr lang="en-US" dirty="0"/>
              <a:t>S2-23-24</a:t>
            </a:r>
            <a:r>
              <a:rPr dirty="0"/>
              <a:t> Agile SW Process</a:t>
            </a:r>
          </a:p>
        </p:txBody>
      </p:sp>
      <p:sp>
        <p:nvSpPr>
          <p:cNvPr id="660" name="Source:https://www.romanpichler.com/blog/goal-oriented-agile-product-roadmap/"/>
          <p:cNvSpPr txBox="1"/>
          <p:nvPr/>
        </p:nvSpPr>
        <p:spPr>
          <a:xfrm>
            <a:off x="4236720" y="6230938"/>
            <a:ext cx="4632960" cy="2269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000">
                <a:latin typeface="Arial"/>
                <a:ea typeface="Arial"/>
                <a:cs typeface="Arial"/>
                <a:sym typeface="Arial"/>
              </a:defRPr>
            </a:lvl1pPr>
          </a:lstStyle>
          <a:p>
            <a:r>
              <a:t>Source:https://www.romanpichler.com/blog/goal-oriented-agile-product-roadmap/</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 name="There is an abbreviation that combines similar characteristics of good product backlogs. This is DEEP:…"/>
          <p:cNvSpPr txBox="1">
            <a:spLocks noGrp="1"/>
          </p:cNvSpPr>
          <p:nvPr>
            <p:ph type="body" idx="4294967295"/>
          </p:nvPr>
        </p:nvSpPr>
        <p:spPr>
          <a:xfrm>
            <a:off x="304800" y="1371600"/>
            <a:ext cx="8534400" cy="4876800"/>
          </a:xfrm>
          <a:prstGeom prst="rect">
            <a:avLst/>
          </a:prstGeom>
        </p:spPr>
        <p:txBody>
          <a:bodyPr/>
          <a:lstStyle/>
          <a:p>
            <a:pPr>
              <a:lnSpc>
                <a:spcPct val="90000"/>
              </a:lnSpc>
              <a:spcBef>
                <a:spcPts val="500"/>
              </a:spcBef>
              <a:buClr>
                <a:srgbClr val="101141"/>
              </a:buClr>
              <a:buChar char="•"/>
              <a:defRPr sz="2400"/>
            </a:pPr>
            <a:r>
              <a:t>There is an abbreviation that combines similar characteristics of good product backlogs. This is DEEP:</a:t>
            </a:r>
          </a:p>
          <a:p>
            <a:pPr>
              <a:lnSpc>
                <a:spcPct val="90000"/>
              </a:lnSpc>
              <a:spcBef>
                <a:spcPts val="500"/>
              </a:spcBef>
              <a:buClr>
                <a:srgbClr val="101141"/>
              </a:buClr>
              <a:buChar char="•"/>
              <a:defRPr sz="2400" b="1"/>
            </a:pPr>
            <a:r>
              <a:t>D</a:t>
            </a:r>
            <a:r>
              <a:rPr b="0"/>
              <a:t>etailed appropriately</a:t>
            </a:r>
          </a:p>
          <a:p>
            <a:pPr marL="742950" lvl="1" indent="-285750">
              <a:lnSpc>
                <a:spcPct val="90000"/>
              </a:lnSpc>
              <a:spcBef>
                <a:spcPts val="0"/>
              </a:spcBef>
              <a:defRPr sz="1800"/>
            </a:pPr>
            <a:r>
              <a:t>higher-priority items are described in more detail than lower-priority ones</a:t>
            </a:r>
          </a:p>
          <a:p>
            <a:pPr>
              <a:lnSpc>
                <a:spcPct val="90000"/>
              </a:lnSpc>
              <a:spcBef>
                <a:spcPts val="500"/>
              </a:spcBef>
              <a:buClr>
                <a:srgbClr val="101141"/>
              </a:buClr>
              <a:buChar char="•"/>
              <a:defRPr sz="2400" b="1"/>
            </a:pPr>
            <a:r>
              <a:t>E</a:t>
            </a:r>
            <a:r>
              <a:rPr b="0"/>
              <a:t>mergent</a:t>
            </a:r>
          </a:p>
          <a:p>
            <a:pPr marL="742950" lvl="1" indent="-285750">
              <a:lnSpc>
                <a:spcPct val="90000"/>
              </a:lnSpc>
              <a:spcBef>
                <a:spcPts val="0"/>
              </a:spcBef>
              <a:defRPr sz="1600"/>
            </a:pPr>
            <a:r>
              <a:t>It evolves and its contents change frequently. New items emerge based on customer and user feedback and are added to the backlog. Existing items are modified, reprioritized, refined, or removed on a regular basis.</a:t>
            </a:r>
          </a:p>
          <a:p>
            <a:pPr>
              <a:lnSpc>
                <a:spcPct val="90000"/>
              </a:lnSpc>
              <a:spcBef>
                <a:spcPts val="500"/>
              </a:spcBef>
              <a:buClr>
                <a:srgbClr val="101141"/>
              </a:buClr>
              <a:buChar char="•"/>
              <a:defRPr sz="2400" b="1"/>
            </a:pPr>
            <a:r>
              <a:t>E</a:t>
            </a:r>
            <a:r>
              <a:rPr b="0"/>
              <a:t>stimated</a:t>
            </a:r>
          </a:p>
          <a:p>
            <a:pPr marL="742950" lvl="1" indent="-285750">
              <a:lnSpc>
                <a:spcPct val="90000"/>
              </a:lnSpc>
              <a:spcBef>
                <a:spcPts val="0"/>
              </a:spcBef>
              <a:defRPr sz="1600"/>
            </a:pPr>
            <a:r>
              <a:t>The product backlog items–certainly the ones participating in the next major release–should be estimated. The estimates are coarse-grained and often expressed in story points or ideal days.</a:t>
            </a:r>
          </a:p>
          <a:p>
            <a:pPr>
              <a:lnSpc>
                <a:spcPct val="90000"/>
              </a:lnSpc>
              <a:spcBef>
                <a:spcPts val="500"/>
              </a:spcBef>
              <a:buClr>
                <a:srgbClr val="101141"/>
              </a:buClr>
              <a:buChar char="•"/>
              <a:defRPr sz="2400" b="1"/>
            </a:pPr>
            <a:r>
              <a:t>P</a:t>
            </a:r>
            <a:r>
              <a:rPr b="0"/>
              <a:t>rioritized</a:t>
            </a:r>
          </a:p>
          <a:p>
            <a:pPr marL="742950" lvl="1" indent="-285750">
              <a:lnSpc>
                <a:spcPct val="90000"/>
              </a:lnSpc>
              <a:spcBef>
                <a:spcPts val="0"/>
              </a:spcBef>
              <a:defRPr sz="1600"/>
            </a:pPr>
            <a:r>
              <a:t>All items in the product backlog are prioritized (or ordered)</a:t>
            </a:r>
            <a:br/>
            <a:br/>
            <a:endParaRPr/>
          </a:p>
        </p:txBody>
      </p:sp>
      <p:sp>
        <p:nvSpPr>
          <p:cNvPr id="663" name="Characteristics of a Product Backlog"/>
          <p:cNvSpPr txBox="1"/>
          <p:nvPr/>
        </p:nvSpPr>
        <p:spPr>
          <a:xfrm>
            <a:off x="350519" y="152399"/>
            <a:ext cx="6233162"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Characteristics of a Product Backlog</a:t>
            </a:r>
          </a:p>
        </p:txBody>
      </p:sp>
      <p:sp>
        <p:nvSpPr>
          <p:cNvPr id="664"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665"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666"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53</a:t>
            </a:fld>
            <a:endParaRPr/>
          </a:p>
        </p:txBody>
      </p:sp>
      <p:sp>
        <p:nvSpPr>
          <p:cNvPr id="667" name="Source: https://www.romanpichler.com/blog/make-the-product-backlog-deep/ Copyright © Pichler Consulting"/>
          <p:cNvSpPr txBox="1"/>
          <p:nvPr/>
        </p:nvSpPr>
        <p:spPr>
          <a:xfrm>
            <a:off x="3855719" y="6143625"/>
            <a:ext cx="5318762" cy="3666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sz="1000">
                <a:latin typeface="Arial"/>
                <a:ea typeface="Arial"/>
                <a:cs typeface="Arial"/>
                <a:sym typeface="Arial"/>
              </a:defRPr>
            </a:pPr>
            <a:r>
              <a:t>Source: https://www.romanpichler.com/blog/make-the-product-backlog-deep/</a:t>
            </a:r>
            <a:br/>
            <a:r>
              <a:t>Copyright © Pichler Consulting</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9" name="image.jpeg" descr="image.jpeg"/>
          <p:cNvPicPr>
            <a:picLocks noChangeAspect="1"/>
          </p:cNvPicPr>
          <p:nvPr/>
        </p:nvPicPr>
        <p:blipFill>
          <a:blip r:embed="rId2"/>
          <a:stretch>
            <a:fillRect/>
          </a:stretch>
        </p:blipFill>
        <p:spPr>
          <a:xfrm>
            <a:off x="990600" y="1524000"/>
            <a:ext cx="6862764" cy="4919663"/>
          </a:xfrm>
          <a:prstGeom prst="rect">
            <a:avLst/>
          </a:prstGeom>
          <a:ln w="12700">
            <a:miter lim="400000"/>
          </a:ln>
        </p:spPr>
      </p:pic>
      <p:sp>
        <p:nvSpPr>
          <p:cNvPr id="670" name="Product runways represent a healthy trade-off between flexibility and predictability"/>
          <p:cNvSpPr txBox="1">
            <a:spLocks noGrp="1"/>
          </p:cNvSpPr>
          <p:nvPr>
            <p:ph type="body" sz="quarter" idx="4294967295"/>
          </p:nvPr>
        </p:nvSpPr>
        <p:spPr>
          <a:xfrm>
            <a:off x="304800" y="152398"/>
            <a:ext cx="6324600" cy="1143004"/>
          </a:xfrm>
          <a:prstGeom prst="rect">
            <a:avLst/>
          </a:prstGeom>
        </p:spPr>
        <p:txBody>
          <a:bodyPr anchor="ctr"/>
          <a:lstStyle>
            <a:lvl1pPr marL="651509" indent="-977263" defTabSz="868680">
              <a:lnSpc>
                <a:spcPts val="3400"/>
              </a:lnSpc>
              <a:spcBef>
                <a:spcPts val="0"/>
              </a:spcBef>
              <a:buSzTx/>
              <a:buNone/>
              <a:defRPr sz="2300" b="1"/>
            </a:lvl1pPr>
          </a:lstStyle>
          <a:p>
            <a:r>
              <a:t>Product runways represent a healthy trade-off between flexibility and predictability</a:t>
            </a:r>
          </a:p>
        </p:txBody>
      </p:sp>
      <p:sp>
        <p:nvSpPr>
          <p:cNvPr id="671"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672"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673"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54</a:t>
            </a:fld>
            <a:endParaRPr/>
          </a:p>
        </p:txBody>
      </p:sp>
      <p:sp>
        <p:nvSpPr>
          <p:cNvPr id="674" name="Flexibility to accommodate change"/>
          <p:cNvSpPr txBox="1"/>
          <p:nvPr/>
        </p:nvSpPr>
        <p:spPr>
          <a:xfrm>
            <a:off x="2179319" y="1230313"/>
            <a:ext cx="5699762" cy="3506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a:latin typeface="Arial"/>
                <a:ea typeface="Arial"/>
                <a:cs typeface="Arial"/>
                <a:sym typeface="Arial"/>
              </a:defRPr>
            </a:lvl1pPr>
          </a:lstStyle>
          <a:p>
            <a:r>
              <a:t>Flexibility to accommodate change</a:t>
            </a:r>
          </a:p>
        </p:txBody>
      </p:sp>
      <p:sp>
        <p:nvSpPr>
          <p:cNvPr id="675" name="Release Backlog"/>
          <p:cNvSpPr txBox="1"/>
          <p:nvPr/>
        </p:nvSpPr>
        <p:spPr>
          <a:xfrm>
            <a:off x="2514600" y="2559050"/>
            <a:ext cx="1600200" cy="626885"/>
          </a:xfrm>
          <a:prstGeom prst="rect">
            <a:avLst/>
          </a:prstGeom>
          <a:ln>
            <a:solidFill>
              <a:srgbClr val="0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a:latin typeface="Arial"/>
                <a:ea typeface="Arial"/>
                <a:cs typeface="Arial"/>
                <a:sym typeface="Arial"/>
              </a:defRPr>
            </a:lvl1pPr>
          </a:lstStyle>
          <a:p>
            <a:r>
              <a:t>Release Backlog</a:t>
            </a:r>
          </a:p>
        </p:txBody>
      </p:sp>
      <p:sp>
        <p:nvSpPr>
          <p:cNvPr id="676" name="Line"/>
          <p:cNvSpPr/>
          <p:nvPr/>
        </p:nvSpPr>
        <p:spPr>
          <a:xfrm rot="16200000" flipV="1">
            <a:off x="3699667" y="2915442"/>
            <a:ext cx="623890" cy="5556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ln w="25400">
            <a:solidFill>
              <a:srgbClr val="4A7EBB"/>
            </a:solidFill>
            <a:tailEnd type="triangle"/>
          </a:ln>
        </p:spPr>
        <p:txBody>
          <a:bodyPr lIns="45718" tIns="45718" rIns="45718" bIns="45718"/>
          <a:lstStyle/>
          <a:p>
            <a:pPr>
              <a:defRPr>
                <a:latin typeface="Arial"/>
                <a:ea typeface="Arial"/>
                <a:cs typeface="Arial"/>
                <a:sym typeface="Arial"/>
              </a:defRPr>
            </a:pPr>
            <a:endParaRPr/>
          </a:p>
        </p:txBody>
      </p:sp>
      <p:sp>
        <p:nvSpPr>
          <p:cNvPr id="677" name="Line"/>
          <p:cNvSpPr/>
          <p:nvPr/>
        </p:nvSpPr>
        <p:spPr>
          <a:xfrm rot="5400000">
            <a:off x="2164556" y="3198017"/>
            <a:ext cx="912814" cy="127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ln w="25400">
            <a:solidFill>
              <a:srgbClr val="4A7EBB"/>
            </a:solidFill>
            <a:tailEnd type="triangle"/>
          </a:ln>
        </p:spPr>
        <p:txBody>
          <a:bodyPr lIns="45718" tIns="45718" rIns="45718" bIns="45718"/>
          <a:lstStyle/>
          <a:p>
            <a:pPr>
              <a:defRPr>
                <a:latin typeface="Arial"/>
                <a:ea typeface="Arial"/>
                <a:cs typeface="Arial"/>
                <a:sym typeface="Arial"/>
              </a:defRPr>
            </a:pPr>
            <a:endParaRPr/>
          </a:p>
        </p:txBody>
      </p:sp>
      <p:sp>
        <p:nvSpPr>
          <p:cNvPr id="678" name="Timeline vary"/>
          <p:cNvSpPr txBox="1"/>
          <p:nvPr/>
        </p:nvSpPr>
        <p:spPr>
          <a:xfrm>
            <a:off x="7208518" y="5943600"/>
            <a:ext cx="1829437" cy="350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a:latin typeface="Arial"/>
                <a:ea typeface="Arial"/>
                <a:cs typeface="Arial"/>
                <a:sym typeface="Arial"/>
              </a:defRPr>
            </a:lvl1pPr>
          </a:lstStyle>
          <a:p>
            <a:r>
              <a:t>Timeline vary</a:t>
            </a:r>
          </a:p>
        </p:txBody>
      </p:sp>
      <p:sp>
        <p:nvSpPr>
          <p:cNvPr id="679" name="Ref: Agile Product Development: How to Design Innovative Products That Create Customer Value  by Tathagat Varma  ublished by Apress, 2015"/>
          <p:cNvSpPr txBox="1"/>
          <p:nvPr/>
        </p:nvSpPr>
        <p:spPr>
          <a:xfrm>
            <a:off x="1301431" y="6107113"/>
            <a:ext cx="7111050" cy="3330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sz="800"/>
            </a:pPr>
            <a:r>
              <a:t>Ref: Agile Product Development: How to Design Innovative Products That Create Customer Value  by</a:t>
            </a:r>
            <a:r>
              <a:rPr sz="1800"/>
              <a:t> </a:t>
            </a:r>
            <a:r>
              <a:t>Tathagat</a:t>
            </a:r>
            <a:r>
              <a:rPr sz="1800"/>
              <a:t> </a:t>
            </a:r>
            <a:r>
              <a:t>Varma </a:t>
            </a:r>
            <a:r>
              <a:rPr sz="900"/>
              <a:t> ublished by Apress, 2015</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 name="Project Trade-off Matrix"/>
          <p:cNvSpPr txBox="1">
            <a:spLocks noGrp="1"/>
          </p:cNvSpPr>
          <p:nvPr>
            <p:ph type="body" sz="quarter" idx="4294967295"/>
          </p:nvPr>
        </p:nvSpPr>
        <p:spPr>
          <a:xfrm>
            <a:off x="304800" y="152398"/>
            <a:ext cx="6324600" cy="1143004"/>
          </a:xfrm>
          <a:prstGeom prst="rect">
            <a:avLst/>
          </a:prstGeom>
        </p:spPr>
        <p:txBody>
          <a:bodyPr anchor="ctr"/>
          <a:lstStyle>
            <a:lvl1pPr marL="685800" indent="-1028700">
              <a:lnSpc>
                <a:spcPts val="3600"/>
              </a:lnSpc>
              <a:spcBef>
                <a:spcPts val="0"/>
              </a:spcBef>
              <a:buSzTx/>
              <a:buNone/>
              <a:defRPr sz="3600" b="1"/>
            </a:lvl1pPr>
          </a:lstStyle>
          <a:p>
            <a:r>
              <a:t>Project Trade-off Matrix</a:t>
            </a:r>
          </a:p>
        </p:txBody>
      </p:sp>
      <p:sp>
        <p:nvSpPr>
          <p:cNvPr id="682"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683"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684"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55</a:t>
            </a:fld>
            <a:endParaRPr/>
          </a:p>
        </p:txBody>
      </p:sp>
      <p:sp>
        <p:nvSpPr>
          <p:cNvPr id="685" name="The tradeoff matrix helps the development team, the product team, and the executive stakeholders manage change during a project.…"/>
          <p:cNvSpPr txBox="1"/>
          <p:nvPr/>
        </p:nvSpPr>
        <p:spPr>
          <a:xfrm>
            <a:off x="423544" y="3352800"/>
            <a:ext cx="7757160" cy="24842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marL="285750" indent="-285750">
              <a:buSzPct val="100000"/>
              <a:buFont typeface="Arial"/>
              <a:buChar char="•"/>
              <a:defRPr>
                <a:latin typeface="Arial"/>
                <a:ea typeface="Arial"/>
                <a:cs typeface="Arial"/>
                <a:sym typeface="Arial"/>
              </a:defRPr>
            </a:pPr>
            <a:r>
              <a:t>The tradeoff matrix helps the development team, the product team, and the executive stakeholders manage change during a project. </a:t>
            </a:r>
          </a:p>
          <a:p>
            <a:pPr marL="285750" indent="-285750">
              <a:buSzPct val="100000"/>
              <a:buFont typeface="Arial"/>
              <a:buChar char="•"/>
              <a:defRPr>
                <a:latin typeface="Arial"/>
                <a:ea typeface="Arial"/>
                <a:cs typeface="Arial"/>
                <a:sym typeface="Arial"/>
              </a:defRPr>
            </a:pPr>
            <a:r>
              <a:t>The trade-off matrix informs all participants that changes have consequences and acts as a basis for decision making. </a:t>
            </a:r>
          </a:p>
          <a:p>
            <a:pPr marL="285750" indent="-285750">
              <a:buSzPct val="100000"/>
              <a:buFont typeface="Arial"/>
              <a:buChar char="•"/>
              <a:defRPr>
                <a:latin typeface="Arial"/>
                <a:ea typeface="Arial"/>
                <a:cs typeface="Arial"/>
                <a:sym typeface="Arial"/>
              </a:defRPr>
            </a:pPr>
            <a:r>
              <a:t>The trade-off matrix indicates relative importance of the three constraints (scope, schedule, cost) identified on the agile triangle (value, quality, constraints).</a:t>
            </a:r>
          </a:p>
          <a:p>
            <a:pPr marL="285750" indent="-285750">
              <a:buSzPct val="100000"/>
              <a:buFont typeface="Arial"/>
              <a:buChar char="•"/>
              <a:defRPr>
                <a:latin typeface="Arial"/>
                <a:ea typeface="Arial"/>
                <a:cs typeface="Arial"/>
                <a:sym typeface="Arial"/>
              </a:defRPr>
            </a:pPr>
            <a:r>
              <a:t>The importance goes from Fixed, to Flexible, to Accept, the tolerance for variation increases.</a:t>
            </a:r>
          </a:p>
        </p:txBody>
      </p:sp>
      <p:pic>
        <p:nvPicPr>
          <p:cNvPr id="686" name="image.png" descr="image.png"/>
          <p:cNvPicPr>
            <a:picLocks noChangeAspect="1"/>
          </p:cNvPicPr>
          <p:nvPr/>
        </p:nvPicPr>
        <p:blipFill>
          <a:blip r:embed="rId2"/>
          <a:stretch>
            <a:fillRect/>
          </a:stretch>
        </p:blipFill>
        <p:spPr>
          <a:xfrm>
            <a:off x="1447800" y="1447800"/>
            <a:ext cx="5359400" cy="1752600"/>
          </a:xfrm>
          <a:prstGeom prst="rect">
            <a:avLst/>
          </a:prstGeom>
          <a:ln w="12700">
            <a:miter lim="400000"/>
          </a:ln>
        </p:spPr>
      </p:pic>
      <p:sp>
        <p:nvSpPr>
          <p:cNvPr id="687" name="Ref: Agile Project Management: Creating Innovative Products, Second Edition    by Jim Highsmith Published by Addison-Wesley Professional, 2009"/>
          <p:cNvSpPr txBox="1"/>
          <p:nvPr/>
        </p:nvSpPr>
        <p:spPr>
          <a:xfrm>
            <a:off x="731519" y="6094413"/>
            <a:ext cx="7757160" cy="205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vl1pPr>
          </a:lstStyle>
          <a:p>
            <a:r>
              <a:t>Ref: Agile Project Management: Creating Innovative Products, Second Edition    by Jim Highsmith Published by Addison-Wesley Professional, 2009</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 name="Articulating an exploration factor helps considerably in managing customer and executive expectations."/>
          <p:cNvSpPr txBox="1">
            <a:spLocks noGrp="1"/>
          </p:cNvSpPr>
          <p:nvPr>
            <p:ph type="body" sz="quarter" idx="4294967295"/>
          </p:nvPr>
        </p:nvSpPr>
        <p:spPr>
          <a:xfrm>
            <a:off x="304800" y="1493837"/>
            <a:ext cx="8610600" cy="835026"/>
          </a:xfrm>
          <a:prstGeom prst="rect">
            <a:avLst/>
          </a:prstGeom>
        </p:spPr>
        <p:txBody>
          <a:bodyPr/>
          <a:lstStyle>
            <a:lvl1pPr>
              <a:spcBef>
                <a:spcPts val="500"/>
              </a:spcBef>
              <a:buClr>
                <a:srgbClr val="101141"/>
              </a:buClr>
              <a:buChar char="•"/>
              <a:defRPr sz="2400"/>
            </a:lvl1pPr>
          </a:lstStyle>
          <a:p>
            <a:r>
              <a:t>Articulating an exploration factor helps considerably in managing customer and executive expectations.</a:t>
            </a:r>
          </a:p>
        </p:txBody>
      </p:sp>
      <p:sp>
        <p:nvSpPr>
          <p:cNvPr id="690" name="Exploration Factor"/>
          <p:cNvSpPr txBox="1"/>
          <p:nvPr/>
        </p:nvSpPr>
        <p:spPr>
          <a:xfrm>
            <a:off x="350519" y="152399"/>
            <a:ext cx="6233162"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Exploration Factor</a:t>
            </a:r>
          </a:p>
        </p:txBody>
      </p:sp>
      <p:sp>
        <p:nvSpPr>
          <p:cNvPr id="691"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692"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693"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56</a:t>
            </a:fld>
            <a:endParaRPr/>
          </a:p>
        </p:txBody>
      </p:sp>
      <p:sp>
        <p:nvSpPr>
          <p:cNvPr id="694" name="Stacey Matrix"/>
          <p:cNvSpPr txBox="1"/>
          <p:nvPr/>
        </p:nvSpPr>
        <p:spPr>
          <a:xfrm>
            <a:off x="7216457" y="2209800"/>
            <a:ext cx="1488798" cy="350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a:latin typeface="Arial"/>
                <a:ea typeface="Arial"/>
                <a:cs typeface="Arial"/>
                <a:sym typeface="Arial"/>
              </a:defRPr>
            </a:lvl1pPr>
          </a:lstStyle>
          <a:p>
            <a:r>
              <a:t>Stacey Matrix</a:t>
            </a:r>
          </a:p>
        </p:txBody>
      </p:sp>
      <p:pic>
        <p:nvPicPr>
          <p:cNvPr id="695" name="image.jpeg" descr="image.jpeg"/>
          <p:cNvPicPr>
            <a:picLocks noChangeAspect="1"/>
          </p:cNvPicPr>
          <p:nvPr/>
        </p:nvPicPr>
        <p:blipFill>
          <a:blip r:embed="rId2"/>
          <a:stretch>
            <a:fillRect/>
          </a:stretch>
        </p:blipFill>
        <p:spPr>
          <a:xfrm>
            <a:off x="5233987" y="2557461"/>
            <a:ext cx="3708402" cy="3211514"/>
          </a:xfrm>
          <a:prstGeom prst="rect">
            <a:avLst/>
          </a:prstGeom>
          <a:ln>
            <a:solidFill>
              <a:srgbClr val="000000"/>
            </a:solidFill>
          </a:ln>
        </p:spPr>
      </p:pic>
      <p:pic>
        <p:nvPicPr>
          <p:cNvPr id="696" name="image.png" descr="image.png"/>
          <p:cNvPicPr>
            <a:picLocks noChangeAspect="1"/>
          </p:cNvPicPr>
          <p:nvPr/>
        </p:nvPicPr>
        <p:blipFill>
          <a:blip r:embed="rId3"/>
          <a:stretch>
            <a:fillRect/>
          </a:stretch>
        </p:blipFill>
        <p:spPr>
          <a:xfrm>
            <a:off x="533400" y="2578100"/>
            <a:ext cx="4451350" cy="1995489"/>
          </a:xfrm>
          <a:prstGeom prst="rect">
            <a:avLst/>
          </a:prstGeom>
          <a:ln w="12700">
            <a:miter lim="400000"/>
          </a:ln>
        </p:spPr>
      </p:pic>
      <p:pic>
        <p:nvPicPr>
          <p:cNvPr id="697" name="image.jpeg" descr="image.jpeg"/>
          <p:cNvPicPr>
            <a:picLocks noChangeAspect="1"/>
          </p:cNvPicPr>
          <p:nvPr/>
        </p:nvPicPr>
        <p:blipFill>
          <a:blip r:embed="rId4"/>
          <a:stretch>
            <a:fillRect/>
          </a:stretch>
        </p:blipFill>
        <p:spPr>
          <a:xfrm>
            <a:off x="611187" y="4648200"/>
            <a:ext cx="4295777" cy="1438275"/>
          </a:xfrm>
          <a:prstGeom prst="rect">
            <a:avLst/>
          </a:prstGeom>
          <a:ln w="12700">
            <a:miter lim="400000"/>
          </a:ln>
        </p:spPr>
      </p:pic>
      <p:sp>
        <p:nvSpPr>
          <p:cNvPr id="698" name="Ref: Agile Project Management: Creating Innovative Products, Second Edition    by Jim Highsmith Published by Addison-Wesley Professional, 2009"/>
          <p:cNvSpPr txBox="1"/>
          <p:nvPr/>
        </p:nvSpPr>
        <p:spPr>
          <a:xfrm>
            <a:off x="731519" y="6170613"/>
            <a:ext cx="7757160" cy="205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vl1pPr>
          </a:lstStyle>
          <a:p>
            <a:r>
              <a:t>Ref: Agile Project Management: Creating Innovative Products, Second Edition    by Jim Highsmith Published by Addison-Wesley Professional, 2009</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 name="End"/>
          <p:cNvSpPr txBox="1">
            <a:spLocks noGrp="1"/>
          </p:cNvSpPr>
          <p:nvPr>
            <p:ph type="body" idx="4294967295"/>
          </p:nvPr>
        </p:nvSpPr>
        <p:spPr>
          <a:xfrm>
            <a:off x="304800" y="1493837"/>
            <a:ext cx="8229600" cy="4525963"/>
          </a:xfrm>
          <a:prstGeom prst="rect">
            <a:avLst/>
          </a:prstGeom>
        </p:spPr>
        <p:txBody>
          <a:bodyPr/>
          <a:lstStyle/>
          <a:p>
            <a:pPr algn="ctr">
              <a:buSzTx/>
              <a:buNone/>
              <a:defRPr sz="2400"/>
            </a:pPr>
            <a:endParaRPr/>
          </a:p>
          <a:p>
            <a:pPr algn="ctr">
              <a:buSzTx/>
              <a:buNone/>
              <a:defRPr sz="2400"/>
            </a:pPr>
            <a:endParaRPr/>
          </a:p>
          <a:p>
            <a:pPr algn="ctr">
              <a:buSzTx/>
              <a:buNone/>
              <a:defRPr sz="2400"/>
            </a:pPr>
            <a:endParaRPr/>
          </a:p>
          <a:p>
            <a:pPr algn="ctr">
              <a:spcBef>
                <a:spcPts val="500"/>
              </a:spcBef>
              <a:buSzTx/>
              <a:buNone/>
              <a:defRPr sz="2400"/>
            </a:pPr>
            <a:r>
              <a:t>End</a:t>
            </a:r>
          </a:p>
        </p:txBody>
      </p:sp>
      <p:sp>
        <p:nvSpPr>
          <p:cNvPr id="701"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702"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703"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57</a:t>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254"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255" name="Slide Number"/>
          <p:cNvSpPr txBox="1">
            <a:spLocks noGrp="1"/>
          </p:cNvSpPr>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
        <p:nvSpPr>
          <p:cNvPr id="256" name="Source: Agile  Estimation and Planning  by Mike Cohen"/>
          <p:cNvSpPr txBox="1"/>
          <p:nvPr/>
        </p:nvSpPr>
        <p:spPr>
          <a:xfrm>
            <a:off x="5541645" y="6307138"/>
            <a:ext cx="3556635" cy="2269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000">
                <a:latin typeface="Arial"/>
                <a:ea typeface="Arial"/>
                <a:cs typeface="Arial"/>
                <a:sym typeface="Arial"/>
              </a:defRPr>
            </a:lvl1pPr>
          </a:lstStyle>
          <a:p>
            <a:r>
              <a:t>Source: Agile  Estimation and Planning  by Mike Cohen</a:t>
            </a:r>
          </a:p>
        </p:txBody>
      </p:sp>
      <p:sp>
        <p:nvSpPr>
          <p:cNvPr id="257" name="Inputs:…"/>
          <p:cNvSpPr txBox="1">
            <a:spLocks noGrp="1"/>
          </p:cNvSpPr>
          <p:nvPr>
            <p:ph type="body" idx="4294967295"/>
          </p:nvPr>
        </p:nvSpPr>
        <p:spPr>
          <a:xfrm>
            <a:off x="178685" y="1428763"/>
            <a:ext cx="8786630" cy="5105746"/>
          </a:xfrm>
          <a:prstGeom prst="rect">
            <a:avLst/>
          </a:prstGeom>
        </p:spPr>
        <p:txBody>
          <a:bodyPr/>
          <a:lstStyle/>
          <a:p>
            <a:pPr marL="685800" indent="-1028700">
              <a:spcBef>
                <a:spcPts val="0"/>
              </a:spcBef>
              <a:buSzTx/>
              <a:buNone/>
              <a:defRPr sz="1800" b="1"/>
            </a:pPr>
            <a:r>
              <a:t>Inputs:</a:t>
            </a:r>
          </a:p>
          <a:p>
            <a:pPr marL="0" indent="-228600">
              <a:spcBef>
                <a:spcPts val="0"/>
              </a:spcBef>
              <a:buClr>
                <a:srgbClr val="000000"/>
              </a:buClr>
              <a:buChar char="‣"/>
              <a:defRPr sz="1800"/>
            </a:pPr>
            <a:r>
              <a:t> Release backlog -  50  User stories </a:t>
            </a:r>
          </a:p>
          <a:p>
            <a:pPr marL="869495" lvl="1" indent="-228600">
              <a:spcBef>
                <a:spcPts val="0"/>
              </a:spcBef>
              <a:buClr>
                <a:srgbClr val="000000"/>
              </a:buClr>
              <a:buChar char="‣"/>
              <a:defRPr sz="1600"/>
            </a:pPr>
            <a:r>
              <a:t>(200 Story points)</a:t>
            </a:r>
          </a:p>
          <a:p>
            <a:pPr marL="0" indent="-228600">
              <a:spcBef>
                <a:spcPts val="0"/>
              </a:spcBef>
              <a:buClr>
                <a:srgbClr val="000000"/>
              </a:buClr>
              <a:buChar char="‣"/>
              <a:defRPr sz="1600"/>
            </a:pPr>
            <a:r>
              <a:t> Velocity = 20 Story points</a:t>
            </a:r>
          </a:p>
          <a:p>
            <a:pPr marL="0" indent="-228600">
              <a:spcBef>
                <a:spcPts val="0"/>
              </a:spcBef>
              <a:buClr>
                <a:srgbClr val="000000"/>
              </a:buClr>
              <a:buChar char="‣"/>
              <a:defRPr sz="1600"/>
            </a:pPr>
            <a:r>
              <a:t> Iteration Length - 2 weeks</a:t>
            </a:r>
          </a:p>
          <a:p>
            <a:pPr marL="0" indent="-228600">
              <a:spcBef>
                <a:spcPts val="0"/>
              </a:spcBef>
              <a:buClr>
                <a:srgbClr val="000000"/>
              </a:buClr>
              <a:buChar char="‣"/>
              <a:defRPr sz="1600"/>
            </a:pPr>
            <a:r>
              <a:t> Budget = $200,000</a:t>
            </a:r>
          </a:p>
          <a:p>
            <a:pPr marL="0" indent="-228600">
              <a:spcBef>
                <a:spcPts val="0"/>
              </a:spcBef>
              <a:buClr>
                <a:srgbClr val="000000"/>
              </a:buClr>
              <a:buChar char="‣"/>
              <a:defRPr sz="1600"/>
            </a:pPr>
            <a:r>
              <a:t> Cost of each Iteration = $20000</a:t>
            </a:r>
          </a:p>
          <a:p>
            <a:pPr marL="0" indent="-228600">
              <a:spcBef>
                <a:spcPts val="0"/>
              </a:spcBef>
              <a:buClr>
                <a:srgbClr val="000000"/>
              </a:buClr>
              <a:buChar char="‣"/>
              <a:defRPr sz="1600"/>
            </a:pPr>
            <a:r>
              <a:t> Trade of Matrix : </a:t>
            </a:r>
          </a:p>
          <a:p>
            <a:pPr marL="0" indent="-228600">
              <a:spcBef>
                <a:spcPts val="0"/>
              </a:spcBef>
              <a:buClr>
                <a:srgbClr val="000000"/>
              </a:buClr>
              <a:buChar char="‣"/>
              <a:defRPr sz="1600"/>
            </a:pPr>
            <a:r>
              <a:t>Schedule (Fixed), Cost(Fixed), Scope(Flexible)</a:t>
            </a:r>
          </a:p>
          <a:p>
            <a:pPr marL="0" indent="-228600">
              <a:spcBef>
                <a:spcPts val="0"/>
              </a:spcBef>
              <a:buClr>
                <a:srgbClr val="000000"/>
              </a:buClr>
              <a:buChar char="‣"/>
              <a:defRPr sz="1600"/>
            </a:pPr>
            <a:endParaRPr/>
          </a:p>
          <a:p>
            <a:pPr marL="0" indent="-228600">
              <a:spcBef>
                <a:spcPts val="0"/>
              </a:spcBef>
              <a:buClr>
                <a:srgbClr val="000000"/>
              </a:buClr>
              <a:buChar char="‣"/>
              <a:defRPr sz="1600"/>
            </a:pPr>
            <a:endParaRPr/>
          </a:p>
          <a:p>
            <a:pPr>
              <a:spcBef>
                <a:spcPts val="0"/>
              </a:spcBef>
              <a:buSzTx/>
              <a:buNone/>
              <a:defRPr sz="1800" b="1"/>
            </a:pPr>
            <a:r>
              <a:t>Outputs:</a:t>
            </a:r>
          </a:p>
          <a:p>
            <a:pPr marL="0" indent="-228600">
              <a:spcBef>
                <a:spcPts val="0"/>
              </a:spcBef>
              <a:buClr>
                <a:srgbClr val="000000"/>
              </a:buClr>
              <a:buChar char="‣"/>
              <a:defRPr sz="1800"/>
            </a:pPr>
            <a:r>
              <a:t> </a:t>
            </a:r>
            <a:r>
              <a:rPr sz="1600"/>
              <a:t>Total number of Iterations required  = 10 Iterations (200/20)</a:t>
            </a:r>
          </a:p>
          <a:p>
            <a:pPr marL="0" indent="-228600">
              <a:spcBef>
                <a:spcPts val="0"/>
              </a:spcBef>
              <a:buClr>
                <a:srgbClr val="000000"/>
              </a:buClr>
              <a:buChar char="‣"/>
              <a:defRPr sz="1600"/>
            </a:pPr>
            <a:r>
              <a:t> If you are planning for 2 releases</a:t>
            </a:r>
          </a:p>
          <a:p>
            <a:pPr marL="0" indent="-228600">
              <a:spcBef>
                <a:spcPts val="0"/>
              </a:spcBef>
              <a:buClr>
                <a:srgbClr val="000000"/>
              </a:buClr>
              <a:buChar char="‣"/>
              <a:defRPr sz="1600"/>
            </a:pPr>
            <a:r>
              <a:t> Number of iterations per release = 5 Iterations</a:t>
            </a:r>
          </a:p>
          <a:p>
            <a:pPr marL="0" indent="-228600">
              <a:spcBef>
                <a:spcPts val="0"/>
              </a:spcBef>
              <a:buClr>
                <a:srgbClr val="000000"/>
              </a:buClr>
              <a:buChar char="‣"/>
              <a:defRPr sz="1600"/>
            </a:pPr>
            <a:r>
              <a:t> Duration of  each release = 5*2 = 10 weeks</a:t>
            </a:r>
          </a:p>
          <a:p>
            <a:pPr marL="0" indent="-228600">
              <a:spcBef>
                <a:spcPts val="0"/>
              </a:spcBef>
              <a:buClr>
                <a:srgbClr val="000000"/>
              </a:buClr>
              <a:buChar char="‣"/>
              <a:defRPr sz="1800"/>
            </a:pPr>
            <a:endParaRPr/>
          </a:p>
          <a:p>
            <a:pPr marL="0" indent="-228600">
              <a:spcBef>
                <a:spcPts val="0"/>
              </a:spcBef>
              <a:buClr>
                <a:srgbClr val="000000"/>
              </a:buClr>
              <a:buChar char="‣"/>
              <a:defRPr sz="1800"/>
            </a:pPr>
            <a:r>
              <a:t> </a:t>
            </a:r>
            <a:r>
              <a:rPr sz="1600"/>
              <a:t>Suppose, Iteration cost = $25000; only 8 iterations is possible.</a:t>
            </a:r>
          </a:p>
          <a:p>
            <a:pPr marL="0" indent="-228600">
              <a:spcBef>
                <a:spcPts val="0"/>
              </a:spcBef>
              <a:buClr>
                <a:srgbClr val="000000"/>
              </a:buClr>
              <a:buChar char="‣"/>
              <a:defRPr sz="1600"/>
            </a:pPr>
            <a:r>
              <a:t>  160 points  can be delivered ( Scope may have to be reduced)</a:t>
            </a:r>
          </a:p>
        </p:txBody>
      </p:sp>
      <p:sp>
        <p:nvSpPr>
          <p:cNvPr id="258" name="Example: Release planning"/>
          <p:cNvSpPr txBox="1">
            <a:spLocks noGrp="1"/>
          </p:cNvSpPr>
          <p:nvPr>
            <p:ph type="title" idx="4294967295"/>
          </p:nvPr>
        </p:nvSpPr>
        <p:spPr>
          <a:xfrm>
            <a:off x="33665" y="195499"/>
            <a:ext cx="8229601" cy="1009592"/>
          </a:xfrm>
          <a:prstGeom prst="rect">
            <a:avLst/>
          </a:prstGeom>
        </p:spPr>
        <p:txBody>
          <a:bodyPr/>
          <a:lstStyle>
            <a:lvl1pPr>
              <a:defRPr sz="3600"/>
            </a:lvl1pPr>
          </a:lstStyle>
          <a:p>
            <a:r>
              <a:t>Example: Release planning</a:t>
            </a:r>
          </a:p>
        </p:txBody>
      </p:sp>
      <p:pic>
        <p:nvPicPr>
          <p:cNvPr id="259" name="image.jpeg" descr="image.jpeg"/>
          <p:cNvPicPr>
            <a:picLocks noChangeAspect="1"/>
          </p:cNvPicPr>
          <p:nvPr/>
        </p:nvPicPr>
        <p:blipFill>
          <a:blip r:embed="rId2"/>
          <a:stretch>
            <a:fillRect/>
          </a:stretch>
        </p:blipFill>
        <p:spPr>
          <a:xfrm>
            <a:off x="4678788" y="1805683"/>
            <a:ext cx="4184297" cy="1823508"/>
          </a:xfrm>
          <a:prstGeom prst="rect">
            <a:avLst/>
          </a:prstGeom>
          <a:ln w="12700">
            <a:miter lim="400000"/>
          </a:ln>
        </p:spPr>
      </p:pic>
      <p:sp>
        <p:nvSpPr>
          <p:cNvPr id="260" name="Release progress tracking…"/>
          <p:cNvSpPr txBox="1"/>
          <p:nvPr/>
        </p:nvSpPr>
        <p:spPr>
          <a:xfrm>
            <a:off x="6018083" y="1516092"/>
            <a:ext cx="2464652" cy="5419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p>
            <a:pPr>
              <a:defRPr sz="1600">
                <a:latin typeface="Arial"/>
                <a:ea typeface="Arial"/>
                <a:cs typeface="Arial"/>
                <a:sym typeface="Arial"/>
              </a:defRPr>
            </a:pPr>
            <a:r>
              <a:t>Release progress tracking</a:t>
            </a:r>
          </a:p>
          <a:p>
            <a:pPr>
              <a:defRPr sz="1600">
                <a:latin typeface="Arial"/>
                <a:ea typeface="Arial"/>
                <a:cs typeface="Arial"/>
                <a:sym typeface="Arial"/>
              </a:defRPr>
            </a:pPr>
            <a:r>
              <a:t>Release Burndown Chart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Use historical values.…"/>
          <p:cNvSpPr txBox="1">
            <a:spLocks noGrp="1"/>
          </p:cNvSpPr>
          <p:nvPr>
            <p:ph type="body" idx="4294967295"/>
          </p:nvPr>
        </p:nvSpPr>
        <p:spPr>
          <a:xfrm>
            <a:off x="337379" y="1341437"/>
            <a:ext cx="8229601" cy="4906963"/>
          </a:xfrm>
          <a:prstGeom prst="rect">
            <a:avLst/>
          </a:prstGeom>
        </p:spPr>
        <p:txBody>
          <a:bodyPr/>
          <a:lstStyle/>
          <a:p>
            <a:pPr marL="285750" indent="-285750">
              <a:spcBef>
                <a:spcPts val="0"/>
              </a:spcBef>
              <a:buChar char="•"/>
              <a:defRPr sz="2400"/>
            </a:pPr>
            <a:r>
              <a:t>Use historical values.</a:t>
            </a:r>
          </a:p>
          <a:p>
            <a:pPr marL="285750" indent="-285750">
              <a:spcBef>
                <a:spcPts val="0"/>
              </a:spcBef>
              <a:buChar char="•"/>
              <a:defRPr sz="2400"/>
            </a:pPr>
            <a:r>
              <a:t>Run an iteration</a:t>
            </a:r>
          </a:p>
          <a:p>
            <a:pPr marL="285750" indent="-285750">
              <a:spcBef>
                <a:spcPts val="0"/>
              </a:spcBef>
              <a:buChar char="•"/>
              <a:defRPr sz="2400"/>
            </a:pPr>
            <a:r>
              <a:t>Make a forecast.</a:t>
            </a:r>
          </a:p>
          <a:p>
            <a:pPr>
              <a:spcBef>
                <a:spcPts val="500"/>
              </a:spcBef>
              <a:buClr>
                <a:srgbClr val="101141"/>
              </a:buClr>
              <a:buChar char="•"/>
              <a:defRPr sz="2400"/>
            </a:pPr>
            <a:r>
              <a:t>You should consider expressing the estimate as a range.</a:t>
            </a:r>
          </a:p>
          <a:p>
            <a:pPr marL="742950" lvl="1" indent="-285750">
              <a:spcBef>
                <a:spcPts val="0"/>
              </a:spcBef>
              <a:buChar char="•"/>
              <a:defRPr sz="1600"/>
            </a:pPr>
            <a:r>
              <a:t>Example: If your team velocity is 20 story points - You have a very limited chance of being correct in future. Instead give a range 15-24 story points</a:t>
            </a:r>
          </a:p>
        </p:txBody>
      </p:sp>
      <p:sp>
        <p:nvSpPr>
          <p:cNvPr id="263" name="Estimating Velocity"/>
          <p:cNvSpPr txBox="1"/>
          <p:nvPr/>
        </p:nvSpPr>
        <p:spPr>
          <a:xfrm>
            <a:off x="350519" y="152399"/>
            <a:ext cx="6233162"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Estimating Velocity</a:t>
            </a:r>
          </a:p>
        </p:txBody>
      </p:sp>
      <p:sp>
        <p:nvSpPr>
          <p:cNvPr id="264"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265"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266" name="Slide Number"/>
          <p:cNvSpPr txBox="1">
            <a:spLocks noGrp="1"/>
          </p:cNvSpPr>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
        <p:nvSpPr>
          <p:cNvPr id="267" name="Source: Agile  Estimation and Planning  by Mike Cohen"/>
          <p:cNvSpPr txBox="1"/>
          <p:nvPr/>
        </p:nvSpPr>
        <p:spPr>
          <a:xfrm>
            <a:off x="5541645" y="6307138"/>
            <a:ext cx="3556635" cy="2269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000">
                <a:latin typeface="Arial"/>
                <a:ea typeface="Arial"/>
                <a:cs typeface="Arial"/>
                <a:sym typeface="Arial"/>
              </a:defRPr>
            </a:lvl1pPr>
          </a:lstStyle>
          <a:p>
            <a:r>
              <a:t>Source: Agile  Estimation and Planning  by Mike Cohen</a:t>
            </a:r>
          </a:p>
        </p:txBody>
      </p:sp>
      <p:sp>
        <p:nvSpPr>
          <p:cNvPr id="268" name="Source: Agile  Estimation and Planning  by Mike Cohen"/>
          <p:cNvSpPr txBox="1"/>
          <p:nvPr/>
        </p:nvSpPr>
        <p:spPr>
          <a:xfrm>
            <a:off x="5694045" y="6459538"/>
            <a:ext cx="3556635" cy="2269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000">
                <a:latin typeface="Arial"/>
                <a:ea typeface="Arial"/>
                <a:cs typeface="Arial"/>
                <a:sym typeface="Arial"/>
              </a:defRPr>
            </a:lvl1pPr>
          </a:lstStyle>
          <a:p>
            <a:r>
              <a:t>Source: Agile  Estimation and Planning  by Mike Cohen</a:t>
            </a:r>
          </a:p>
        </p:txBody>
      </p:sp>
      <p:pic>
        <p:nvPicPr>
          <p:cNvPr id="269" name="image.jpeg" descr="image.jpeg"/>
          <p:cNvPicPr>
            <a:picLocks noChangeAspect="1"/>
          </p:cNvPicPr>
          <p:nvPr/>
        </p:nvPicPr>
        <p:blipFill>
          <a:blip r:embed="rId2"/>
          <a:stretch>
            <a:fillRect/>
          </a:stretch>
        </p:blipFill>
        <p:spPr>
          <a:xfrm>
            <a:off x="1649515" y="3474754"/>
            <a:ext cx="4808758" cy="1526904"/>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High-confidence forecast- Example"/>
          <p:cNvSpPr txBox="1">
            <a:spLocks noGrp="1"/>
          </p:cNvSpPr>
          <p:nvPr>
            <p:ph type="body" sz="quarter" idx="4294967295"/>
          </p:nvPr>
        </p:nvSpPr>
        <p:spPr>
          <a:xfrm>
            <a:off x="220661" y="152398"/>
            <a:ext cx="6324603" cy="1143004"/>
          </a:xfrm>
          <a:prstGeom prst="rect">
            <a:avLst/>
          </a:prstGeom>
        </p:spPr>
        <p:txBody>
          <a:bodyPr anchor="ctr"/>
          <a:lstStyle>
            <a:lvl1pPr marL="685800" indent="-1028700">
              <a:lnSpc>
                <a:spcPts val="3600"/>
              </a:lnSpc>
              <a:spcBef>
                <a:spcPts val="0"/>
              </a:spcBef>
              <a:buSzTx/>
              <a:buNone/>
              <a:defRPr sz="3600" b="1"/>
            </a:lvl1pPr>
          </a:lstStyle>
          <a:p>
            <a:r>
              <a:t>High-confidence forecast- Example</a:t>
            </a:r>
          </a:p>
        </p:txBody>
      </p:sp>
      <p:sp>
        <p:nvSpPr>
          <p:cNvPr id="272"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273"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274" name="Slide Number"/>
          <p:cNvSpPr txBox="1">
            <a:spLocks noGrp="1"/>
          </p:cNvSpPr>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
        <p:nvSpPr>
          <p:cNvPr id="275" name="Velocity of completed 8 sprints…"/>
          <p:cNvSpPr txBox="1"/>
          <p:nvPr/>
        </p:nvSpPr>
        <p:spPr>
          <a:xfrm>
            <a:off x="189923" y="1524437"/>
            <a:ext cx="3440113" cy="626885"/>
          </a:xfrm>
          <a:prstGeom prst="rect">
            <a:avLst/>
          </a:prstGeom>
          <a:ln>
            <a:solidFill>
              <a:srgbClr val="0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buSzPct val="100000"/>
              <a:buFont typeface="Arial"/>
              <a:buChar char="•"/>
              <a:defRPr>
                <a:latin typeface="Arial"/>
                <a:ea typeface="Arial"/>
                <a:cs typeface="Arial"/>
                <a:sym typeface="Arial"/>
              </a:defRPr>
            </a:pPr>
            <a:r>
              <a:t>Velocity of completed </a:t>
            </a:r>
            <a:r>
              <a:rPr b="1"/>
              <a:t>8 sprints</a:t>
            </a:r>
          </a:p>
          <a:p>
            <a:pPr>
              <a:buSzPct val="100000"/>
              <a:buFont typeface="Arial"/>
              <a:buChar char="•"/>
              <a:defRPr>
                <a:latin typeface="Arial"/>
                <a:ea typeface="Arial"/>
                <a:cs typeface="Arial"/>
                <a:sym typeface="Arial"/>
              </a:defRPr>
            </a:pPr>
            <a:r>
              <a:t>:20, 25, 28, 26, 16, 20, 26, 26</a:t>
            </a:r>
          </a:p>
        </p:txBody>
      </p:sp>
      <p:sp>
        <p:nvSpPr>
          <p:cNvPr id="276" name="16…"/>
          <p:cNvSpPr txBox="1"/>
          <p:nvPr/>
        </p:nvSpPr>
        <p:spPr>
          <a:xfrm>
            <a:off x="5805806" y="831721"/>
            <a:ext cx="441962" cy="2217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a:latin typeface="Arial"/>
                <a:ea typeface="Arial"/>
                <a:cs typeface="Arial"/>
                <a:sym typeface="Arial"/>
              </a:defRPr>
            </a:pPr>
            <a:r>
              <a:t>16</a:t>
            </a:r>
          </a:p>
          <a:p>
            <a:pPr>
              <a:defRPr>
                <a:latin typeface="Arial"/>
                <a:ea typeface="Arial"/>
                <a:cs typeface="Arial"/>
                <a:sym typeface="Arial"/>
              </a:defRPr>
            </a:pPr>
            <a:r>
              <a:t>20 20 25 26 26 26 28</a:t>
            </a:r>
          </a:p>
        </p:txBody>
      </p:sp>
      <p:pic>
        <p:nvPicPr>
          <p:cNvPr id="277" name="image.jpeg" descr="image.jpeg"/>
          <p:cNvPicPr>
            <a:picLocks noChangeAspect="1"/>
          </p:cNvPicPr>
          <p:nvPr/>
        </p:nvPicPr>
        <p:blipFill>
          <a:blip r:embed="rId2"/>
          <a:stretch>
            <a:fillRect/>
          </a:stretch>
        </p:blipFill>
        <p:spPr>
          <a:xfrm>
            <a:off x="1032229" y="2320219"/>
            <a:ext cx="3800396" cy="2217562"/>
          </a:xfrm>
          <a:prstGeom prst="rect">
            <a:avLst/>
          </a:prstGeom>
          <a:ln w="12700">
            <a:miter lim="400000"/>
          </a:ln>
        </p:spPr>
      </p:pic>
      <p:sp>
        <p:nvSpPr>
          <p:cNvPr id="278" name="Sorted Velocity  List"/>
          <p:cNvSpPr txBox="1"/>
          <p:nvPr/>
        </p:nvSpPr>
        <p:spPr>
          <a:xfrm>
            <a:off x="3750197" y="1662549"/>
            <a:ext cx="2118362" cy="350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a:latin typeface="Arial"/>
                <a:ea typeface="Arial"/>
                <a:cs typeface="Arial"/>
                <a:sym typeface="Arial"/>
              </a:defRPr>
            </a:lvl1pPr>
          </a:lstStyle>
          <a:p>
            <a:r>
              <a:t>Sorted Velocity  List</a:t>
            </a:r>
          </a:p>
        </p:txBody>
      </p:sp>
      <p:sp>
        <p:nvSpPr>
          <p:cNvPr id="279" name="Line"/>
          <p:cNvSpPr/>
          <p:nvPr/>
        </p:nvSpPr>
        <p:spPr>
          <a:xfrm>
            <a:off x="6193918" y="1178501"/>
            <a:ext cx="457202" cy="152400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242"/>
                  <a:pt x="10800" y="540"/>
                </a:cubicBezTo>
                <a:lnTo>
                  <a:pt x="10800" y="10260"/>
                </a:lnTo>
                <a:cubicBezTo>
                  <a:pt x="10800" y="10558"/>
                  <a:pt x="15635" y="10800"/>
                  <a:pt x="21600" y="10800"/>
                </a:cubicBezTo>
                <a:cubicBezTo>
                  <a:pt x="15635" y="10800"/>
                  <a:pt x="10800" y="11042"/>
                  <a:pt x="10800" y="11340"/>
                </a:cubicBezTo>
                <a:lnTo>
                  <a:pt x="10800" y="21060"/>
                </a:lnTo>
                <a:cubicBezTo>
                  <a:pt x="10800" y="21358"/>
                  <a:pt x="5965" y="21600"/>
                  <a:pt x="0" y="21600"/>
                </a:cubicBezTo>
              </a:path>
            </a:pathLst>
          </a:custGeom>
          <a:ln w="28575">
            <a:solidFill>
              <a:srgbClr val="4A7EBB"/>
            </a:solidFill>
          </a:ln>
        </p:spPr>
        <p:txBody>
          <a:bodyPr lIns="45718" tIns="45718" rIns="45718" bIns="45718" anchor="ctr"/>
          <a:lstStyle/>
          <a:p>
            <a:pPr algn="ctr"/>
            <a:endParaRPr/>
          </a:p>
        </p:txBody>
      </p:sp>
      <p:sp>
        <p:nvSpPr>
          <p:cNvPr id="280" name="90% Confidence Interval"/>
          <p:cNvSpPr txBox="1"/>
          <p:nvPr/>
        </p:nvSpPr>
        <p:spPr>
          <a:xfrm>
            <a:off x="6667182" y="1631821"/>
            <a:ext cx="2118362" cy="6173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a:latin typeface="Arial"/>
                <a:ea typeface="Arial"/>
                <a:cs typeface="Arial"/>
                <a:sym typeface="Arial"/>
              </a:defRPr>
            </a:lvl1pPr>
          </a:lstStyle>
          <a:p>
            <a:r>
              <a:t>90% Confidence Interval</a:t>
            </a:r>
          </a:p>
        </p:txBody>
      </p:sp>
      <p:sp>
        <p:nvSpPr>
          <p:cNvPr id="281" name="20 ➔ Lower confidence, certainly we will do…"/>
          <p:cNvSpPr txBox="1"/>
          <p:nvPr/>
        </p:nvSpPr>
        <p:spPr>
          <a:xfrm>
            <a:off x="4268937" y="4512696"/>
            <a:ext cx="4971935" cy="8840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p>
            <a:pPr>
              <a:defRPr>
                <a:latin typeface="Arial"/>
                <a:ea typeface="Arial"/>
                <a:cs typeface="Arial"/>
                <a:sym typeface="Arial"/>
              </a:defRPr>
            </a:pPr>
            <a:r>
              <a:t>20 </a:t>
            </a:r>
            <a:r>
              <a:rPr>
                <a:latin typeface="Wingdings"/>
                <a:ea typeface="Wingdings"/>
                <a:cs typeface="Wingdings"/>
                <a:sym typeface="Wingdings"/>
              </a:rPr>
              <a:t>➔ </a:t>
            </a:r>
            <a:r>
              <a:t>Lower confidence, certainly we will do</a:t>
            </a:r>
          </a:p>
          <a:p>
            <a:pPr>
              <a:defRPr>
                <a:latin typeface="Arial"/>
                <a:ea typeface="Arial"/>
                <a:cs typeface="Arial"/>
                <a:sym typeface="Arial"/>
              </a:defRPr>
            </a:pPr>
            <a:r>
              <a:t>23 </a:t>
            </a:r>
            <a:r>
              <a:rPr>
                <a:latin typeface="Wingdings"/>
                <a:ea typeface="Wingdings"/>
                <a:cs typeface="Wingdings"/>
                <a:sym typeface="Wingdings"/>
              </a:rPr>
              <a:t>➔ </a:t>
            </a:r>
            <a:r>
              <a:t>Mean Velocity – We will get here</a:t>
            </a:r>
          </a:p>
          <a:p>
            <a:pPr>
              <a:defRPr>
                <a:latin typeface="Arial"/>
                <a:ea typeface="Arial"/>
                <a:cs typeface="Arial"/>
                <a:sym typeface="Arial"/>
              </a:defRPr>
            </a:pPr>
            <a:r>
              <a:t>26 </a:t>
            </a:r>
            <a:r>
              <a:rPr>
                <a:latin typeface="Wingdings"/>
                <a:ea typeface="Wingdings"/>
                <a:cs typeface="Wingdings"/>
                <a:sym typeface="Wingdings"/>
              </a:rPr>
              <a:t>➔ </a:t>
            </a:r>
            <a:r>
              <a:t>Upper confidence, Most we could expect</a:t>
            </a:r>
          </a:p>
        </p:txBody>
      </p:sp>
      <p:sp>
        <p:nvSpPr>
          <p:cNvPr id="282" name="Source: Succeeding with Agile SW development by Mike Cohen"/>
          <p:cNvSpPr txBox="1"/>
          <p:nvPr/>
        </p:nvSpPr>
        <p:spPr>
          <a:xfrm>
            <a:off x="4322445" y="6172200"/>
            <a:ext cx="4404360" cy="2269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000">
                <a:latin typeface="Arial"/>
                <a:ea typeface="Arial"/>
                <a:cs typeface="Arial"/>
                <a:sym typeface="Arial"/>
              </a:defRPr>
            </a:lvl1pPr>
          </a:lstStyle>
          <a:p>
            <a:r>
              <a:t>Source: Succeeding with Agile SW development by Mike Cohen</a:t>
            </a:r>
          </a:p>
        </p:txBody>
      </p:sp>
      <p:sp>
        <p:nvSpPr>
          <p:cNvPr id="283" name="Use the nth Lowest and the nth Highest Observation of a Sorted List of Velocities to Find a 90% Confidence Interval"/>
          <p:cNvSpPr txBox="1"/>
          <p:nvPr/>
        </p:nvSpPr>
        <p:spPr>
          <a:xfrm>
            <a:off x="159299" y="5475798"/>
            <a:ext cx="8303260" cy="6173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a:latin typeface="Arial"/>
                <a:ea typeface="Arial"/>
                <a:cs typeface="Arial"/>
                <a:sym typeface="Arial"/>
              </a:defRPr>
            </a:lvl1pPr>
          </a:lstStyle>
          <a:p>
            <a:r>
              <a:t>Use the nth Lowest and the nth Highest Observation of a Sorted List of Velocities to Find a 90% Confidence Interval</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The backlog for this release has 140 story points, with a start date of D0 and a sprint length of 2 weeks. Range of estimated velocities: Low = 18; High = 20…"/>
          <p:cNvSpPr txBox="1">
            <a:spLocks noGrp="1"/>
          </p:cNvSpPr>
          <p:nvPr>
            <p:ph type="body" idx="4294967295"/>
          </p:nvPr>
        </p:nvSpPr>
        <p:spPr>
          <a:xfrm>
            <a:off x="304800" y="1470817"/>
            <a:ext cx="7787007" cy="4949828"/>
          </a:xfrm>
          <a:prstGeom prst="rect">
            <a:avLst/>
          </a:prstGeom>
        </p:spPr>
        <p:txBody>
          <a:bodyPr/>
          <a:lstStyle/>
          <a:p>
            <a:pPr>
              <a:buClr>
                <a:srgbClr val="101141"/>
              </a:buClr>
              <a:buChar char="•"/>
              <a:defRPr sz="1800"/>
            </a:pPr>
            <a:r>
              <a:t>The backlog for this release has 140 story points, with a start date of D0 and a sprint length of 2 weeks. Range of estimated velocities: Low = 18; High = 20</a:t>
            </a:r>
          </a:p>
          <a:p>
            <a:pPr>
              <a:buClr>
                <a:srgbClr val="101141"/>
              </a:buClr>
              <a:buChar char="•"/>
              <a:defRPr sz="1800"/>
            </a:pPr>
            <a:r>
              <a:t>The average velocity of the first two sprints was measured to be 15 Story Points.</a:t>
            </a:r>
          </a:p>
          <a:p>
            <a:pPr marL="0" indent="0">
              <a:buSzTx/>
              <a:buNone/>
              <a:defRPr sz="1800"/>
            </a:pPr>
            <a:r>
              <a:t>1. Calculate the maximum and minimum schedules, as well as the points that can be completed per sprint, by maintaining the same velocity range.</a:t>
            </a:r>
          </a:p>
          <a:p>
            <a:pPr marL="0" indent="0">
              <a:buSzTx/>
              <a:buNone/>
              <a:defRPr sz="1800"/>
            </a:pPr>
            <a:r>
              <a:t>2. What is the maximum and minimum timeline and number of points that can be completed if the budget is $140000 and the cost of a sprint is $20000?</a:t>
            </a:r>
          </a:p>
        </p:txBody>
      </p:sp>
      <p:sp>
        <p:nvSpPr>
          <p:cNvPr id="286" name="Creating a Release Plan Exercise"/>
          <p:cNvSpPr txBox="1"/>
          <p:nvPr/>
        </p:nvSpPr>
        <p:spPr>
          <a:xfrm>
            <a:off x="388619" y="152400"/>
            <a:ext cx="6233162" cy="1142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Creating a Release Plan Exercise</a:t>
            </a:r>
          </a:p>
        </p:txBody>
      </p:sp>
      <p:sp>
        <p:nvSpPr>
          <p:cNvPr id="287" name="2/20/22"/>
          <p:cNvSpPr txBox="1"/>
          <p:nvPr/>
        </p:nvSpPr>
        <p:spPr>
          <a:xfrm>
            <a:off x="502919" y="6400415"/>
            <a:ext cx="204216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rPr lang="en-US" dirty="0"/>
              <a:t>2-9/3/24</a:t>
            </a:r>
            <a:endParaRPr dirty="0"/>
          </a:p>
        </p:txBody>
      </p:sp>
      <p:sp>
        <p:nvSpPr>
          <p:cNvPr id="288" name="SE ZG544 S2-21 Agile SW Process"/>
          <p:cNvSpPr txBox="1"/>
          <p:nvPr/>
        </p:nvSpPr>
        <p:spPr>
          <a:xfrm>
            <a:off x="3169920" y="6400415"/>
            <a:ext cx="280416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S2-23-24</a:t>
            </a:r>
            <a:r>
              <a:rPr dirty="0"/>
              <a:t> Agile SW Process</a:t>
            </a:r>
          </a:p>
        </p:txBody>
      </p:sp>
      <p:sp>
        <p:nvSpPr>
          <p:cNvPr id="289" name="Slide Number"/>
          <p:cNvSpPr txBox="1">
            <a:spLocks noGrp="1"/>
          </p:cNvSpPr>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5E7270EECA3B4590EA796146CEF107" ma:contentTypeVersion="8" ma:contentTypeDescription="Create a new document." ma:contentTypeScope="" ma:versionID="b0f384c632b3b84b24f5eaa77f8c4688">
  <xsd:schema xmlns:xsd="http://www.w3.org/2001/XMLSchema" xmlns:xs="http://www.w3.org/2001/XMLSchema" xmlns:p="http://schemas.microsoft.com/office/2006/metadata/properties" xmlns:ns2="dc7f2d29-e4a3-434f-906a-70b1fc2df21c" targetNamespace="http://schemas.microsoft.com/office/2006/metadata/properties" ma:root="true" ma:fieldsID="2d0da2ec4db5b1b7b86945963a0ebaba" ns2:_="">
    <xsd:import namespace="dc7f2d29-e4a3-434f-906a-70b1fc2df21c"/>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7f2d29-e4a3-434f-906a-70b1fc2df2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029CC9F-C60C-48C8-8F62-3DEF174919E8}"/>
</file>

<file path=customXml/itemProps2.xml><?xml version="1.0" encoding="utf-8"?>
<ds:datastoreItem xmlns:ds="http://schemas.openxmlformats.org/officeDocument/2006/customXml" ds:itemID="{09BE4236-D6D2-4DD8-9271-CD17BEAB1258}"/>
</file>

<file path=customXml/itemProps3.xml><?xml version="1.0" encoding="utf-8"?>
<ds:datastoreItem xmlns:ds="http://schemas.openxmlformats.org/officeDocument/2006/customXml" ds:itemID="{5EC91490-5352-4284-84FB-99A5E8E12307}"/>
</file>

<file path=docProps/app.xml><?xml version="1.0" encoding="utf-8"?>
<Properties xmlns="http://schemas.openxmlformats.org/officeDocument/2006/extended-properties" xmlns:vt="http://schemas.openxmlformats.org/officeDocument/2006/docPropsVTypes">
  <TotalTime>3</TotalTime>
  <Words>5750</Words>
  <Application>Microsoft Office PowerPoint</Application>
  <PresentationFormat>On-screen Show (4:3)</PresentationFormat>
  <Paragraphs>643</Paragraphs>
  <Slides>57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Wingdings</vt:lpstr>
      <vt:lpstr>Office Theme</vt:lpstr>
      <vt:lpstr>BITS Pilani presentation</vt:lpstr>
      <vt:lpstr>PowerPoint Presentation</vt:lpstr>
      <vt:lpstr>PowerPoint Presentation</vt:lpstr>
      <vt:lpstr>PowerPoint Presentation</vt:lpstr>
      <vt:lpstr>PowerPoint Presentation</vt:lpstr>
      <vt:lpstr>Example: Release planning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BITS Pilani presentation</dc:title>
  <dc:creator>Krishnamurthy Anantharaman</dc:creator>
  <cp:lastModifiedBy>K ANANTHARAMAN .</cp:lastModifiedBy>
  <cp:revision>2</cp:revision>
  <dcterms:modified xsi:type="dcterms:W3CDTF">2024-03-01T15:54:46Z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0x010100EF5E7270EECA3B4590EA796146CEF107</vt:lpwstr>
  </property>
</Properties>
</file>