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59" r:id="rId4"/>
    <p:sldId id="260" r:id="rId5"/>
    <p:sldId id="271" r:id="rId6"/>
    <p:sldId id="272" r:id="rId7"/>
    <p:sldId id="279" r:id="rId8"/>
    <p:sldId id="278" r:id="rId9"/>
    <p:sldId id="274" r:id="rId10"/>
    <p:sldId id="273" r:id="rId11"/>
    <p:sldId id="280" r:id="rId12"/>
    <p:sldId id="281" r:id="rId13"/>
    <p:sldId id="277" r:id="rId14"/>
    <p:sldId id="282"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92"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3"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spTree>
      <p:nvGrpSpPr>
        <p:cNvPr id="1" name=""/>
        <p:cNvGrpSpPr/>
        <p:nvPr/>
      </p:nvGrpSpPr>
      <p:grpSpPr>
        <a:xfrm>
          <a:off x="0" y="0"/>
          <a:ext cx="0" cy="0"/>
          <a:chOff x="0" y="0"/>
          <a:chExt cx="0" cy="0"/>
        </a:xfrm>
      </p:grpSpPr>
      <p:sp>
        <p:nvSpPr>
          <p:cNvPr id="20"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1"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8"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9"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7"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1"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2"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83"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xfrm>
            <a:off x="1033271" y="365125"/>
            <a:ext cx="10320530" cy="1325563"/>
          </a:xfrm>
          <a:prstGeom prst="rect">
            <a:avLst/>
          </a:prstGeom>
        </p:spPr>
        <p:txBody>
          <a:bodyPr/>
          <a:lstStyle>
            <a:lvl1pPr algn="ctr">
              <a:defRPr sz="3600" b="1">
                <a:solidFill>
                  <a:srgbClr val="AF7B51"/>
                </a:solidFill>
                <a:latin typeface="Times New Roman"/>
                <a:ea typeface="Times New Roman"/>
                <a:cs typeface="Times New Roman"/>
                <a:sym typeface="Times New Roman"/>
              </a:defRPr>
            </a:lvl1pPr>
          </a:lstStyle>
          <a:p>
            <a:r>
              <a:rPr dirty="0"/>
              <a:t>YESHWANTRAO CHAVAN COLLEGE OF ENGINEERING</a:t>
            </a:r>
          </a:p>
        </p:txBody>
      </p:sp>
      <p:sp>
        <p:nvSpPr>
          <p:cNvPr id="104" name="Content Placeholder 2"/>
          <p:cNvSpPr txBox="1">
            <a:spLocks noGrp="1"/>
          </p:cNvSpPr>
          <p:nvPr>
            <p:ph type="body" idx="1"/>
          </p:nvPr>
        </p:nvSpPr>
        <p:spPr>
          <a:xfrm>
            <a:off x="838200" y="1690687"/>
            <a:ext cx="10515600" cy="5004754"/>
          </a:xfrm>
          <a:prstGeom prst="rect">
            <a:avLst/>
          </a:prstGeom>
        </p:spPr>
        <p:txBody>
          <a:bodyPr>
            <a:normAutofit/>
          </a:bodyPr>
          <a:lstStyle/>
          <a:p>
            <a:pPr marL="0" indent="0" algn="ctr" defTabSz="768095">
              <a:lnSpc>
                <a:spcPct val="80000"/>
              </a:lnSpc>
              <a:spcBef>
                <a:spcPts val="0"/>
              </a:spcBef>
              <a:buSzTx/>
              <a:buNone/>
              <a:defRPr sz="1428" b="1">
                <a:latin typeface="Times New Roman"/>
                <a:ea typeface="Times New Roman"/>
                <a:cs typeface="Times New Roman"/>
                <a:sym typeface="Times New Roman"/>
              </a:defRPr>
            </a:pPr>
            <a:r>
              <a:rPr sz="1800" dirty="0"/>
              <a:t>Department of Computer Science and Engineering</a:t>
            </a:r>
          </a:p>
          <a:p>
            <a:pPr marL="0" indent="0" algn="ctr" defTabSz="768095">
              <a:lnSpc>
                <a:spcPct val="80000"/>
              </a:lnSpc>
              <a:spcBef>
                <a:spcPts val="0"/>
              </a:spcBef>
              <a:buSzTx/>
              <a:buNone/>
              <a:defRPr sz="1428" b="1">
                <a:latin typeface="Times New Roman"/>
                <a:ea typeface="Times New Roman"/>
                <a:cs typeface="Times New Roman"/>
                <a:sym typeface="Times New Roman"/>
              </a:defRPr>
            </a:pPr>
            <a:endParaRPr lang="en-IN" sz="1800" dirty="0"/>
          </a:p>
          <a:p>
            <a:pPr marL="0" indent="0" algn="ctr" defTabSz="768095">
              <a:lnSpc>
                <a:spcPct val="80000"/>
              </a:lnSpc>
              <a:spcBef>
                <a:spcPts val="0"/>
              </a:spcBef>
              <a:buSzTx/>
              <a:buNone/>
              <a:defRPr sz="1428" b="1">
                <a:latin typeface="Times New Roman"/>
                <a:ea typeface="Times New Roman"/>
                <a:cs typeface="Times New Roman"/>
                <a:sym typeface="Times New Roman"/>
              </a:defRPr>
            </a:pPr>
            <a:r>
              <a:rPr sz="2000" dirty="0"/>
              <a:t>Speak2Summarize</a:t>
            </a:r>
            <a:r>
              <a:rPr lang="en-IN" sz="2000" dirty="0"/>
              <a:t> : Daily Recap</a:t>
            </a:r>
            <a:endParaRPr sz="2000" dirty="0"/>
          </a:p>
          <a:p>
            <a:pPr marL="0" indent="0" algn="ctr" defTabSz="768095">
              <a:lnSpc>
                <a:spcPct val="80000"/>
              </a:lnSpc>
              <a:spcBef>
                <a:spcPts val="0"/>
              </a:spcBef>
              <a:buSzTx/>
              <a:buNone/>
              <a:defRPr sz="1679">
                <a:latin typeface="Times New Roman"/>
                <a:ea typeface="Times New Roman"/>
                <a:cs typeface="Times New Roman"/>
                <a:sym typeface="Times New Roman"/>
              </a:defRPr>
            </a:pPr>
            <a:endParaRPr sz="2000" dirty="0"/>
          </a:p>
          <a:p>
            <a:pPr marL="0" indent="0" algn="ctr" defTabSz="768095">
              <a:lnSpc>
                <a:spcPct val="96000"/>
              </a:lnSpc>
              <a:spcBef>
                <a:spcPts val="0"/>
              </a:spcBef>
              <a:buSzTx/>
              <a:buNone/>
              <a:defRPr sz="1344">
                <a:latin typeface="Times New Roman"/>
                <a:ea typeface="Times New Roman"/>
                <a:cs typeface="Times New Roman"/>
                <a:sym typeface="Times New Roman"/>
              </a:defRPr>
            </a:pPr>
            <a:r>
              <a:rPr sz="1600" dirty="0"/>
              <a:t>Group No : 28</a:t>
            </a:r>
            <a:endParaRPr sz="1800" dirty="0"/>
          </a:p>
          <a:p>
            <a:pPr marL="0" indent="0" algn="ctr" defTabSz="768095">
              <a:lnSpc>
                <a:spcPct val="96000"/>
              </a:lnSpc>
              <a:spcBef>
                <a:spcPts val="0"/>
              </a:spcBef>
              <a:buSzTx/>
              <a:buNone/>
              <a:defRPr sz="1344">
                <a:latin typeface="Times New Roman"/>
                <a:ea typeface="Times New Roman"/>
                <a:cs typeface="Times New Roman"/>
                <a:sym typeface="Times New Roman"/>
              </a:defRPr>
            </a:pPr>
            <a:r>
              <a:rPr sz="1600" dirty="0"/>
              <a:t>Team Members :</a:t>
            </a:r>
            <a:endParaRPr sz="1800" dirty="0"/>
          </a:p>
          <a:p>
            <a:pPr marL="0" indent="0" algn="ctr" defTabSz="768095">
              <a:lnSpc>
                <a:spcPct val="80000"/>
              </a:lnSpc>
              <a:spcBef>
                <a:spcPts val="0"/>
              </a:spcBef>
              <a:buSzTx/>
              <a:buNone/>
              <a:defRPr sz="2184">
                <a:latin typeface="Times New Roman"/>
                <a:ea typeface="Times New Roman"/>
                <a:cs typeface="Times New Roman"/>
                <a:sym typeface="Times New Roman"/>
              </a:defRPr>
            </a:pPr>
            <a:endParaRPr sz="1800" dirty="0"/>
          </a:p>
          <a:p>
            <a:pPr marL="0" indent="0" algn="ctr" defTabSz="768095">
              <a:lnSpc>
                <a:spcPct val="96000"/>
              </a:lnSpc>
              <a:spcBef>
                <a:spcPts val="0"/>
              </a:spcBef>
              <a:buSzTx/>
              <a:buNone/>
              <a:defRPr sz="1175">
                <a:latin typeface="Times New Roman"/>
                <a:ea typeface="Times New Roman"/>
                <a:cs typeface="Times New Roman"/>
                <a:sym typeface="Times New Roman"/>
              </a:defRPr>
            </a:pPr>
            <a:r>
              <a:rPr sz="1400" dirty="0" err="1"/>
              <a:t>Hemanshu</a:t>
            </a:r>
            <a:r>
              <a:rPr sz="1400" dirty="0"/>
              <a:t> Waghmare</a:t>
            </a:r>
            <a:endParaRPr sz="1800" dirty="0"/>
          </a:p>
          <a:p>
            <a:pPr marL="0" indent="0" algn="ctr" defTabSz="768095">
              <a:lnSpc>
                <a:spcPct val="96000"/>
              </a:lnSpc>
              <a:spcBef>
                <a:spcPts val="0"/>
              </a:spcBef>
              <a:buSzTx/>
              <a:buNone/>
              <a:defRPr sz="1175">
                <a:latin typeface="Times New Roman"/>
                <a:ea typeface="Times New Roman"/>
                <a:cs typeface="Times New Roman"/>
                <a:sym typeface="Times New Roman"/>
              </a:defRPr>
            </a:pPr>
            <a:r>
              <a:rPr sz="1400" dirty="0"/>
              <a:t>Rishabh Jain</a:t>
            </a:r>
            <a:endParaRPr sz="1800" dirty="0"/>
          </a:p>
          <a:p>
            <a:pPr marL="0" indent="0" algn="ctr" defTabSz="768095">
              <a:lnSpc>
                <a:spcPct val="96000"/>
              </a:lnSpc>
              <a:spcBef>
                <a:spcPts val="0"/>
              </a:spcBef>
              <a:buSzTx/>
              <a:buNone/>
              <a:defRPr sz="1175">
                <a:latin typeface="Times New Roman"/>
                <a:ea typeface="Times New Roman"/>
                <a:cs typeface="Times New Roman"/>
                <a:sym typeface="Times New Roman"/>
              </a:defRPr>
            </a:pPr>
            <a:r>
              <a:rPr sz="1400" dirty="0"/>
              <a:t>Dhruv Dalvi</a:t>
            </a:r>
            <a:endParaRPr sz="1800" dirty="0"/>
          </a:p>
          <a:p>
            <a:pPr marL="0" indent="0" algn="ctr" defTabSz="768095">
              <a:lnSpc>
                <a:spcPct val="96000"/>
              </a:lnSpc>
              <a:spcBef>
                <a:spcPts val="0"/>
              </a:spcBef>
              <a:buSzTx/>
              <a:buNone/>
              <a:defRPr sz="1175">
                <a:latin typeface="Times New Roman"/>
                <a:ea typeface="Times New Roman"/>
                <a:cs typeface="Times New Roman"/>
                <a:sym typeface="Times New Roman"/>
              </a:defRPr>
            </a:pPr>
            <a:r>
              <a:rPr sz="1400" dirty="0" err="1"/>
              <a:t>Sanket</a:t>
            </a:r>
            <a:r>
              <a:rPr sz="1400" dirty="0"/>
              <a:t> </a:t>
            </a:r>
            <a:r>
              <a:rPr sz="1400" dirty="0" err="1"/>
              <a:t>Asole</a:t>
            </a:r>
            <a:endParaRPr sz="1100" dirty="0"/>
          </a:p>
          <a:p>
            <a:pPr marL="0" indent="0" algn="ctr" defTabSz="768095">
              <a:lnSpc>
                <a:spcPct val="96000"/>
              </a:lnSpc>
              <a:spcBef>
                <a:spcPts val="0"/>
              </a:spcBef>
              <a:buSzTx/>
              <a:buNone/>
              <a:defRPr sz="1175">
                <a:latin typeface="Times New Roman"/>
                <a:ea typeface="Times New Roman"/>
                <a:cs typeface="Times New Roman"/>
                <a:sym typeface="Times New Roman"/>
              </a:defRPr>
            </a:pPr>
            <a:r>
              <a:rPr sz="1400" dirty="0"/>
              <a:t>Yuvraj Chavan</a:t>
            </a:r>
            <a:endParaRPr sz="1800" dirty="0"/>
          </a:p>
        </p:txBody>
      </p:sp>
      <p:pic>
        <p:nvPicPr>
          <p:cNvPr id="105" name="Picture 3" descr="Picture 3"/>
          <p:cNvPicPr>
            <a:picLocks noChangeAspect="1"/>
          </p:cNvPicPr>
          <p:nvPr/>
        </p:nvPicPr>
        <p:blipFill>
          <a:blip r:embed="rId2"/>
          <a:stretch>
            <a:fillRect/>
          </a:stretch>
        </p:blipFill>
        <p:spPr>
          <a:xfrm>
            <a:off x="420623" y="365125"/>
            <a:ext cx="1280162" cy="1225931"/>
          </a:xfrm>
          <a:prstGeom prst="rect">
            <a:avLst/>
          </a:prstGeom>
          <a:ln w="12700">
            <a:miter lim="400000"/>
          </a:ln>
        </p:spPr>
      </p:pic>
      <p:sp>
        <p:nvSpPr>
          <p:cNvPr id="2" name="TextBox 1">
            <a:extLst>
              <a:ext uri="{FF2B5EF4-FFF2-40B4-BE49-F238E27FC236}">
                <a16:creationId xmlns:a16="http://schemas.microsoft.com/office/drawing/2014/main" id="{DFD1FBA1-40BB-638D-E6BF-65F77A5AF385}"/>
              </a:ext>
            </a:extLst>
          </p:cNvPr>
          <p:cNvSpPr txBox="1"/>
          <p:nvPr/>
        </p:nvSpPr>
        <p:spPr>
          <a:xfrm>
            <a:off x="3429000" y="4983480"/>
            <a:ext cx="5559552"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defRPr sz="1800">
                <a:latin typeface="Times New Roman"/>
                <a:ea typeface="Times New Roman"/>
                <a:cs typeface="Times New Roman"/>
                <a:sym typeface="Times New Roman"/>
              </a:defRPr>
            </a:pPr>
            <a:r>
              <a:rPr lang="en-US" dirty="0"/>
              <a:t>Guided By:</a:t>
            </a:r>
          </a:p>
          <a:p>
            <a:pPr algn="ctr">
              <a:defRPr sz="1800">
                <a:latin typeface="Times New Roman"/>
                <a:ea typeface="Times New Roman"/>
                <a:cs typeface="Times New Roman"/>
                <a:sym typeface="Times New Roman"/>
              </a:defRPr>
            </a:pPr>
            <a:r>
              <a:rPr lang="en-US" dirty="0"/>
              <a:t>Prof. </a:t>
            </a:r>
            <a:r>
              <a:rPr lang="en-US" dirty="0" err="1"/>
              <a:t>Chanchla</a:t>
            </a:r>
            <a:r>
              <a:rPr lang="en-US" dirty="0"/>
              <a:t> Tripathi</a:t>
            </a:r>
            <a:endParaRPr lang="en-US" b="1" dirty="0">
              <a:solidFill>
                <a:srgbClr val="FFFFFF"/>
              </a:solidFill>
              <a:latin typeface="+mn-lt"/>
              <a:ea typeface="+mn-ea"/>
              <a:cs typeface="+mn-cs"/>
              <a:sym typeface="Calibri"/>
            </a:endParaRPr>
          </a:p>
          <a:p>
            <a:pPr algn="ctr">
              <a:defRPr sz="1800">
                <a:latin typeface="Times New Roman"/>
                <a:ea typeface="Times New Roman"/>
                <a:cs typeface="Times New Roman"/>
                <a:sym typeface="Times New Roman"/>
              </a:defRPr>
            </a:pPr>
            <a:r>
              <a:rPr lang="en-US" dirty="0"/>
              <a:t>Department of Computer Science and Engineering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
          <p:cNvSpPr txBox="1">
            <a:spLocks noGrp="1"/>
          </p:cNvSpPr>
          <p:nvPr>
            <p:ph type="ctrTitle"/>
          </p:nvPr>
        </p:nvSpPr>
        <p:spPr>
          <a:xfrm>
            <a:off x="1124711" y="64007"/>
            <a:ext cx="9543289" cy="98755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Identifying time period for each speaker</a:t>
            </a:r>
            <a:endParaRPr dirty="0"/>
          </a:p>
        </p:txBody>
      </p:sp>
      <p:sp>
        <p:nvSpPr>
          <p:cNvPr id="155" name="Performed Diarization on Audio for dentifying and distinguishing between multiple speakers in an audio file."/>
          <p:cNvSpPr txBox="1"/>
          <p:nvPr/>
        </p:nvSpPr>
        <p:spPr>
          <a:xfrm>
            <a:off x="1124711" y="5681267"/>
            <a:ext cx="950183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pPr algn="ctr"/>
            <a:r>
              <a:rPr lang="en-US" dirty="0"/>
              <a:t>After </a:t>
            </a:r>
            <a:r>
              <a:rPr lang="en-US" dirty="0" err="1"/>
              <a:t>diarization</a:t>
            </a:r>
            <a:r>
              <a:rPr lang="en-US" dirty="0"/>
              <a:t>, audio segments or time range for each speaker is computed so that we can that classify each unique audio segment and map it to their respective speaker</a:t>
            </a:r>
            <a:endParaRPr dirty="0"/>
          </a:p>
        </p:txBody>
      </p:sp>
      <p:pic>
        <p:nvPicPr>
          <p:cNvPr id="5" name="Picture 4">
            <a:extLst>
              <a:ext uri="{FF2B5EF4-FFF2-40B4-BE49-F238E27FC236}">
                <a16:creationId xmlns:a16="http://schemas.microsoft.com/office/drawing/2014/main" id="{F6145E46-5B38-2028-400B-036C3E2929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472" y="1309436"/>
            <a:ext cx="5955220" cy="411395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BF053-12D2-D7AC-8042-8ECAE191A68D}"/>
            </a:ext>
          </a:extLst>
        </p:cNvPr>
        <p:cNvGrpSpPr/>
        <p:nvPr/>
      </p:nvGrpSpPr>
      <p:grpSpPr>
        <a:xfrm>
          <a:off x="0" y="0"/>
          <a:ext cx="0" cy="0"/>
          <a:chOff x="0" y="0"/>
          <a:chExt cx="0" cy="0"/>
        </a:xfrm>
      </p:grpSpPr>
      <p:sp>
        <p:nvSpPr>
          <p:cNvPr id="154" name="Title 1">
            <a:extLst>
              <a:ext uri="{FF2B5EF4-FFF2-40B4-BE49-F238E27FC236}">
                <a16:creationId xmlns:a16="http://schemas.microsoft.com/office/drawing/2014/main" id="{99F54CAD-8383-0FB6-6CDC-9F2F21770CFF}"/>
              </a:ext>
            </a:extLst>
          </p:cNvPr>
          <p:cNvSpPr txBox="1">
            <a:spLocks noGrp="1"/>
          </p:cNvSpPr>
          <p:nvPr>
            <p:ph type="ctrTitle"/>
          </p:nvPr>
        </p:nvSpPr>
        <p:spPr>
          <a:xfrm>
            <a:off x="1124711" y="64007"/>
            <a:ext cx="9543289" cy="98755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Transcribing </a:t>
            </a:r>
            <a:endParaRPr dirty="0"/>
          </a:p>
        </p:txBody>
      </p:sp>
      <p:sp>
        <p:nvSpPr>
          <p:cNvPr id="155" name="Performed Diarization on Audio for dentifying and distinguishing between multiple speakers in an audio file.">
            <a:extLst>
              <a:ext uri="{FF2B5EF4-FFF2-40B4-BE49-F238E27FC236}">
                <a16:creationId xmlns:a16="http://schemas.microsoft.com/office/drawing/2014/main" id="{883F058F-26D6-6B25-D536-1CCF62A198C0}"/>
              </a:ext>
            </a:extLst>
          </p:cNvPr>
          <p:cNvSpPr txBox="1"/>
          <p:nvPr/>
        </p:nvSpPr>
        <p:spPr>
          <a:xfrm>
            <a:off x="1124711" y="5480099"/>
            <a:ext cx="9501832"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000"/>
            </a:lvl1pPr>
          </a:lstStyle>
          <a:p>
            <a:pPr algn="ctr"/>
            <a:r>
              <a:rPr lang="en-US" dirty="0"/>
              <a:t>The audio segment for each speaker was converted to text and mapped to the speaker who spoke that sentence</a:t>
            </a:r>
            <a:endParaRPr dirty="0"/>
          </a:p>
        </p:txBody>
      </p:sp>
      <p:pic>
        <p:nvPicPr>
          <p:cNvPr id="3" name="Picture 2">
            <a:extLst>
              <a:ext uri="{FF2B5EF4-FFF2-40B4-BE49-F238E27FC236}">
                <a16:creationId xmlns:a16="http://schemas.microsoft.com/office/drawing/2014/main" id="{1200434C-0B9F-8A31-E18B-634435F538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7502" y="1453896"/>
            <a:ext cx="9520498" cy="3482726"/>
          </a:xfrm>
          <a:prstGeom prst="rect">
            <a:avLst/>
          </a:prstGeom>
        </p:spPr>
      </p:pic>
    </p:spTree>
    <p:extLst>
      <p:ext uri="{BB962C8B-B14F-4D97-AF65-F5344CB8AC3E}">
        <p14:creationId xmlns:p14="http://schemas.microsoft.com/office/powerpoint/2010/main" val="17229760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55B48-0CC8-D610-53F1-356D5E94CF9E}"/>
            </a:ext>
          </a:extLst>
        </p:cNvPr>
        <p:cNvGrpSpPr/>
        <p:nvPr/>
      </p:nvGrpSpPr>
      <p:grpSpPr>
        <a:xfrm>
          <a:off x="0" y="0"/>
          <a:ext cx="0" cy="0"/>
          <a:chOff x="0" y="0"/>
          <a:chExt cx="0" cy="0"/>
        </a:xfrm>
      </p:grpSpPr>
      <p:sp>
        <p:nvSpPr>
          <p:cNvPr id="154" name="Title 1">
            <a:extLst>
              <a:ext uri="{FF2B5EF4-FFF2-40B4-BE49-F238E27FC236}">
                <a16:creationId xmlns:a16="http://schemas.microsoft.com/office/drawing/2014/main" id="{EE157517-21D5-0B1E-1440-A864DF0B758C}"/>
              </a:ext>
            </a:extLst>
          </p:cNvPr>
          <p:cNvSpPr txBox="1">
            <a:spLocks noGrp="1"/>
          </p:cNvSpPr>
          <p:nvPr>
            <p:ph type="ctrTitle"/>
          </p:nvPr>
        </p:nvSpPr>
        <p:spPr>
          <a:xfrm>
            <a:off x="1124711" y="64007"/>
            <a:ext cx="9543289" cy="98755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Accuracy Measurement</a:t>
            </a:r>
            <a:endParaRPr dirty="0"/>
          </a:p>
        </p:txBody>
      </p:sp>
      <p:sp>
        <p:nvSpPr>
          <p:cNvPr id="155" name="Performed Diarization on Audio for dentifying and distinguishing between multiple speakers in an audio file.">
            <a:extLst>
              <a:ext uri="{FF2B5EF4-FFF2-40B4-BE49-F238E27FC236}">
                <a16:creationId xmlns:a16="http://schemas.microsoft.com/office/drawing/2014/main" id="{1074F599-6657-3C6A-6DC8-068EA6A50603}"/>
              </a:ext>
            </a:extLst>
          </p:cNvPr>
          <p:cNvSpPr txBox="1"/>
          <p:nvPr/>
        </p:nvSpPr>
        <p:spPr>
          <a:xfrm>
            <a:off x="1124711" y="5480099"/>
            <a:ext cx="9501832"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000"/>
            </a:lvl1pPr>
          </a:lstStyle>
          <a:p>
            <a:pPr algn="ctr"/>
            <a:endParaRPr dirty="0"/>
          </a:p>
        </p:txBody>
      </p:sp>
      <p:pic>
        <p:nvPicPr>
          <p:cNvPr id="4" name="Picture 3">
            <a:extLst>
              <a:ext uri="{FF2B5EF4-FFF2-40B4-BE49-F238E27FC236}">
                <a16:creationId xmlns:a16="http://schemas.microsoft.com/office/drawing/2014/main" id="{1220D420-63CE-6D7F-D52B-34D677E9A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11" y="1252030"/>
            <a:ext cx="9543289" cy="4161816"/>
          </a:xfrm>
          <a:prstGeom prst="rect">
            <a:avLst/>
          </a:prstGeom>
        </p:spPr>
      </p:pic>
    </p:spTree>
    <p:extLst>
      <p:ext uri="{BB962C8B-B14F-4D97-AF65-F5344CB8AC3E}">
        <p14:creationId xmlns:p14="http://schemas.microsoft.com/office/powerpoint/2010/main" val="348203800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ubtitle 2"/>
          <p:cNvSpPr txBox="1">
            <a:spLocks noGrp="1"/>
          </p:cNvSpPr>
          <p:nvPr>
            <p:ph type="subTitle" idx="1"/>
          </p:nvPr>
        </p:nvSpPr>
        <p:spPr>
          <a:xfrm>
            <a:off x="1298448" y="1465006"/>
            <a:ext cx="9552432" cy="4533457"/>
          </a:xfrm>
          <a:prstGeom prst="rect">
            <a:avLst/>
          </a:prstGeom>
        </p:spPr>
        <p:txBody>
          <a:bodyPr>
            <a:normAutofit/>
          </a:bodyPr>
          <a:lstStyle/>
          <a:p>
            <a:pPr algn="l"/>
            <a:r>
              <a:rPr lang="en-US" dirty="0"/>
              <a:t>This project successfully completed two critical modules focusing on processing and understanding audio data:</a:t>
            </a:r>
          </a:p>
          <a:p>
            <a:pPr marL="342900" indent="-342900" algn="l">
              <a:buFont typeface="Arial" panose="020B0604020202020204" pitchFamily="34" charset="0"/>
              <a:buChar char="•"/>
            </a:pPr>
            <a:r>
              <a:rPr lang="en-US" b="1" dirty="0"/>
              <a:t>Module 1</a:t>
            </a:r>
            <a:r>
              <a:rPr lang="en-US" dirty="0"/>
              <a:t>: Achieved preprocessing of audio datasets by implementing speaker classification through speech </a:t>
            </a:r>
            <a:r>
              <a:rPr lang="en-US" dirty="0" err="1"/>
              <a:t>diarization</a:t>
            </a:r>
            <a:r>
              <a:rPr lang="en-US" dirty="0"/>
              <a:t> and segmentation techniques. </a:t>
            </a:r>
          </a:p>
          <a:p>
            <a:pPr marL="342900" indent="-342900" algn="l">
              <a:buFont typeface="Arial" panose="020B0604020202020204" pitchFamily="34" charset="0"/>
              <a:buChar char="•"/>
            </a:pPr>
            <a:r>
              <a:rPr lang="en-US" b="1" dirty="0"/>
              <a:t>Module 2</a:t>
            </a:r>
            <a:r>
              <a:rPr lang="en-US" dirty="0"/>
              <a:t>: Implemented a Speech-to-Text (STT) model that converts </a:t>
            </a:r>
            <a:r>
              <a:rPr lang="en-US"/>
              <a:t>audio into accurate </a:t>
            </a:r>
            <a:r>
              <a:rPr lang="en-US" dirty="0"/>
              <a:t>text. The model's performance was evaluated using metrics like Word Error Rate (WER) and Character Error Rate (CER).</a:t>
            </a:r>
            <a:endParaRPr dirty="0"/>
          </a:p>
        </p:txBody>
      </p:sp>
      <p:sp>
        <p:nvSpPr>
          <p:cNvPr id="172" name="Title 1"/>
          <p:cNvSpPr txBox="1">
            <a:spLocks noGrp="1"/>
          </p:cNvSpPr>
          <p:nvPr>
            <p:ph type="ctrTitle"/>
          </p:nvPr>
        </p:nvSpPr>
        <p:spPr>
          <a:xfrm>
            <a:off x="1298448" y="82296"/>
            <a:ext cx="9552432" cy="896112"/>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t>CONCLUSION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0D62-BCDD-F824-3823-8EEE913C7921}"/>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39934593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ubtitle 2"/>
          <p:cNvSpPr txBox="1">
            <a:spLocks noGrp="1"/>
          </p:cNvSpPr>
          <p:nvPr>
            <p:ph type="subTitle" idx="1"/>
          </p:nvPr>
        </p:nvSpPr>
        <p:spPr>
          <a:xfrm>
            <a:off x="1524000" y="1396179"/>
            <a:ext cx="9144000" cy="4762603"/>
          </a:xfrm>
          <a:prstGeom prst="rect">
            <a:avLst/>
          </a:prstGeom>
        </p:spPr>
        <p:txBody>
          <a:bodyPr/>
          <a:lstStyle>
            <a:lvl1pPr algn="just">
              <a:lnSpc>
                <a:spcPct val="100000"/>
              </a:lnSpc>
              <a:defRPr sz="2200"/>
            </a:lvl1pPr>
          </a:lstStyle>
          <a:p>
            <a:r>
              <a:t>Many people find it challenging to remember daily tasks and important details, leading to decreased productivity, missed responsibilities, and heightened stress. An effective solution is crucial for improving task management and memory recall.</a:t>
            </a:r>
          </a:p>
        </p:txBody>
      </p:sp>
      <p:sp>
        <p:nvSpPr>
          <p:cNvPr id="112" name="Title 1"/>
          <p:cNvSpPr txBox="1">
            <a:spLocks noGrp="1"/>
          </p:cNvSpPr>
          <p:nvPr>
            <p:ph type="ctrTitle"/>
          </p:nvPr>
        </p:nvSpPr>
        <p:spPr>
          <a:xfrm>
            <a:off x="1524000" y="73152"/>
            <a:ext cx="9144000" cy="841248"/>
          </a:xfrm>
          <a:prstGeom prst="rect">
            <a:avLst/>
          </a:prstGeom>
          <a:gradFill>
            <a:gsLst>
              <a:gs pos="0">
                <a:srgbClr val="ADB9CA"/>
              </a:gs>
              <a:gs pos="50000">
                <a:srgbClr val="BDCAF1"/>
              </a:gs>
              <a:gs pos="100000">
                <a:srgbClr val="DFE5F7"/>
              </a:gs>
            </a:gsLst>
            <a:lin ang="5400000"/>
          </a:gradFill>
        </p:spPr>
        <p:txBody>
          <a:bodyPr/>
          <a:lstStyle/>
          <a:p>
            <a:pPr>
              <a:defRPr sz="3600" b="1">
                <a:latin typeface="Times New Roman"/>
                <a:ea typeface="Times New Roman"/>
                <a:cs typeface="Times New Roman"/>
                <a:sym typeface="Times New Roman"/>
              </a:defRPr>
            </a:pPr>
            <a:r>
              <a:t>PROBLEM</a:t>
            </a:r>
            <a:r>
              <a:rPr b="0">
                <a:latin typeface="Calibri Light"/>
                <a:ea typeface="Calibri Light"/>
                <a:cs typeface="Calibri Light"/>
                <a:sym typeface="Calibri Light"/>
              </a:rPr>
              <a:t> </a:t>
            </a:r>
            <a:r>
              <a:t>STATEMENT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ubtitle 2"/>
          <p:cNvSpPr txBox="1">
            <a:spLocks noGrp="1"/>
          </p:cNvSpPr>
          <p:nvPr>
            <p:ph type="subTitle" idx="1"/>
          </p:nvPr>
        </p:nvSpPr>
        <p:spPr>
          <a:xfrm>
            <a:off x="1417319" y="1504333"/>
            <a:ext cx="9250682" cy="4880590"/>
          </a:xfrm>
          <a:prstGeom prst="rect">
            <a:avLst/>
          </a:prstGeom>
        </p:spPr>
        <p:txBody>
          <a:bodyPr/>
          <a:lstStyle>
            <a:lvl1pPr algn="just">
              <a:defRPr sz="2200"/>
            </a:lvl1pPr>
          </a:lstStyle>
          <a:p>
            <a:r>
              <a:rPr dirty="0">
                <a:latin typeface="Calibri "/>
              </a:rPr>
              <a:t>In today's information-rich environment, finding relevant content quickly can be challenging. Automatic document summarization, using natural language processing,</a:t>
            </a:r>
            <a:r>
              <a:rPr lang="en-US" dirty="0">
                <a:latin typeface="Calibri "/>
              </a:rPr>
              <a:t> </a:t>
            </a:r>
            <a:r>
              <a:rPr dirty="0">
                <a:latin typeface="Calibri "/>
              </a:rPr>
              <a:t>helps extract key information from extensive texts. Text summarization techniques, whether extraction-based or abstraction-based, aim to condense lengthy content into concise summaries.</a:t>
            </a:r>
            <a:r>
              <a:rPr lang="en-IN" b="0" i="0" spc="0" baseline="0" dirty="0">
                <a:solidFill>
                  <a:srgbClr val="000000"/>
                </a:solidFill>
                <a:effectLst/>
                <a:latin typeface="Calibri "/>
                <a:ea typeface="Calibri" panose="020F0502020204030204" pitchFamily="34" charset="0"/>
                <a:cs typeface="Calibri" panose="020F0502020204030204" pitchFamily="34" charset="0"/>
              </a:rPr>
              <a:t> We present a method that takes audio as an input and generates a written or text summary of the same as an output. created the text summary using text summarizing methods.</a:t>
            </a:r>
            <a:r>
              <a:rPr dirty="0">
                <a:latin typeface="Calibri "/>
              </a:rPr>
              <a:t> Our product, Speak2Summarize, addresses this common challenge by providing users with clear and concise text summaries of their interactions and daily meetings with given timestamps.</a:t>
            </a:r>
            <a:endParaRPr lang="en-US" dirty="0">
              <a:latin typeface="Calibri "/>
            </a:endParaRPr>
          </a:p>
          <a:p>
            <a:endParaRPr lang="en-IN" dirty="0">
              <a:latin typeface="Calibri "/>
            </a:endParaRPr>
          </a:p>
          <a:p>
            <a:endParaRPr dirty="0">
              <a:latin typeface="Calibri "/>
            </a:endParaRPr>
          </a:p>
        </p:txBody>
      </p:sp>
      <p:sp>
        <p:nvSpPr>
          <p:cNvPr id="115" name="Title 1"/>
          <p:cNvSpPr txBox="1">
            <a:spLocks noGrp="1"/>
          </p:cNvSpPr>
          <p:nvPr>
            <p:ph type="ctrTitle"/>
          </p:nvPr>
        </p:nvSpPr>
        <p:spPr>
          <a:xfrm>
            <a:off x="1417319" y="73152"/>
            <a:ext cx="9250682" cy="841248"/>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t>ABSTRACT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
          <p:cNvSpPr txBox="1">
            <a:spLocks noGrp="1"/>
          </p:cNvSpPr>
          <p:nvPr>
            <p:ph type="title"/>
          </p:nvPr>
        </p:nvSpPr>
        <p:spPr>
          <a:xfrm>
            <a:off x="1261871" y="100583"/>
            <a:ext cx="9537194" cy="813818"/>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t>OBJECTIVES</a:t>
            </a:r>
          </a:p>
        </p:txBody>
      </p:sp>
      <p:sp>
        <p:nvSpPr>
          <p:cNvPr id="118" name="Subtitle 2"/>
          <p:cNvSpPr txBox="1">
            <a:spLocks noGrp="1"/>
          </p:cNvSpPr>
          <p:nvPr>
            <p:ph type="body" idx="1"/>
          </p:nvPr>
        </p:nvSpPr>
        <p:spPr>
          <a:xfrm>
            <a:off x="1261870" y="2560320"/>
            <a:ext cx="9537193" cy="3824606"/>
          </a:xfrm>
          <a:prstGeom prst="rect">
            <a:avLst/>
          </a:prstGeom>
        </p:spPr>
        <p:txBody>
          <a:bodyPr/>
          <a:lstStyle/>
          <a:p>
            <a:pPr algn="just">
              <a:lnSpc>
                <a:spcPct val="80000"/>
              </a:lnSpc>
              <a:spcBef>
                <a:spcPts val="1700"/>
              </a:spcBef>
              <a:defRPr sz="2200"/>
            </a:pPr>
            <a:r>
              <a:rPr dirty="0"/>
              <a:t>1) Memory recall and Optimized task management. </a:t>
            </a:r>
            <a:endParaRPr sz="2700" dirty="0"/>
          </a:p>
          <a:p>
            <a:pPr algn="just">
              <a:lnSpc>
                <a:spcPct val="80000"/>
              </a:lnSpc>
              <a:spcBef>
                <a:spcPts val="1700"/>
              </a:spcBef>
              <a:defRPr sz="2200"/>
            </a:pPr>
            <a:r>
              <a:rPr dirty="0"/>
              <a:t>2) Provide concise text summaries of their Daily interactions and meetings with given timestamps.</a:t>
            </a:r>
            <a:endParaRPr sz="27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ctrTitle"/>
          </p:nvPr>
        </p:nvSpPr>
        <p:spPr>
          <a:xfrm>
            <a:off x="1524000" y="64008"/>
            <a:ext cx="9144000" cy="74066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METHEDOLOGY</a:t>
            </a:r>
            <a:endParaRPr dirty="0"/>
          </a:p>
        </p:txBody>
      </p:sp>
      <p:sp>
        <p:nvSpPr>
          <p:cNvPr id="5" name="TextBox 4">
            <a:extLst>
              <a:ext uri="{FF2B5EF4-FFF2-40B4-BE49-F238E27FC236}">
                <a16:creationId xmlns:a16="http://schemas.microsoft.com/office/drawing/2014/main" id="{1BE856A7-6294-05F6-EE08-F58A6DE85705}"/>
              </a:ext>
            </a:extLst>
          </p:cNvPr>
          <p:cNvSpPr txBox="1"/>
          <p:nvPr/>
        </p:nvSpPr>
        <p:spPr>
          <a:xfrm>
            <a:off x="1524000" y="1261175"/>
            <a:ext cx="9055608"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2400" b="1" dirty="0"/>
              <a:t>Module 1: Audio Data Preprocessing </a:t>
            </a:r>
          </a:p>
          <a:p>
            <a:pPr marL="285750" indent="-285750">
              <a:buFont typeface="Arial" panose="020B0604020202020204" pitchFamily="34" charset="0"/>
              <a:buChar char="•"/>
            </a:pPr>
            <a:r>
              <a:rPr lang="en-IN" sz="2000" dirty="0"/>
              <a:t>Collect and preprocess the dataset. </a:t>
            </a:r>
          </a:p>
          <a:p>
            <a:pPr marL="285750" indent="-285750">
              <a:buFont typeface="Arial" panose="020B0604020202020204" pitchFamily="34" charset="0"/>
              <a:buChar char="•"/>
            </a:pPr>
            <a:r>
              <a:rPr lang="en-IN" sz="2000" dirty="0"/>
              <a:t>Classification of speakers using speech </a:t>
            </a:r>
            <a:r>
              <a:rPr lang="en-IN" sz="2000" dirty="0" err="1"/>
              <a:t>diarization</a:t>
            </a:r>
            <a:r>
              <a:rPr lang="en-IN" sz="2000" dirty="0"/>
              <a:t>.</a:t>
            </a:r>
          </a:p>
          <a:p>
            <a:pPr marL="285750" indent="-285750">
              <a:buFont typeface="Arial" panose="020B0604020202020204" pitchFamily="34" charset="0"/>
              <a:buChar char="•"/>
            </a:pPr>
            <a:r>
              <a:rPr lang="en-IN" sz="2000" dirty="0"/>
              <a:t>Segmentation of the data.</a:t>
            </a:r>
          </a:p>
          <a:p>
            <a:endParaRPr lang="en-IN" dirty="0"/>
          </a:p>
          <a:p>
            <a:endParaRPr lang="en-IN" dirty="0"/>
          </a:p>
          <a:p>
            <a:r>
              <a:rPr lang="en-IN" sz="2400" b="1" dirty="0"/>
              <a:t>Module 2: Speech to Text (STT) </a:t>
            </a:r>
          </a:p>
          <a:p>
            <a:pPr marL="285750" indent="-285750">
              <a:buFont typeface="Arial" panose="020B0604020202020204" pitchFamily="34" charset="0"/>
              <a:buChar char="•"/>
            </a:pPr>
            <a:r>
              <a:rPr lang="en-IN" sz="2000" dirty="0"/>
              <a:t>Implement STT model for the dataset.</a:t>
            </a:r>
          </a:p>
          <a:p>
            <a:pPr marL="285750" indent="-285750">
              <a:buFont typeface="Arial" panose="020B0604020202020204" pitchFamily="34" charset="0"/>
              <a:buChar char="•"/>
            </a:pPr>
            <a:r>
              <a:rPr lang="en-IN" sz="2000" dirty="0"/>
              <a:t>Test the accuracy using WER(word error rate), CER(character error rate).</a:t>
            </a:r>
          </a:p>
          <a:p>
            <a:pPr marL="285750" indent="-285750">
              <a:buFont typeface="Arial" panose="020B0604020202020204" pitchFamily="34" charset="0"/>
              <a:buChar char="•"/>
            </a:pPr>
            <a:r>
              <a:rPr lang="en-IN" sz="2000" dirty="0"/>
              <a:t>Add post processing components such as annotations.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a:spLocks noGrp="1"/>
          </p:cNvSpPr>
          <p:nvPr>
            <p:ph type="ctrTitle"/>
          </p:nvPr>
        </p:nvSpPr>
        <p:spPr>
          <a:xfrm>
            <a:off x="1524000" y="64008"/>
            <a:ext cx="9144000" cy="74066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METHEDOLOGY</a:t>
            </a:r>
            <a:endParaRPr dirty="0"/>
          </a:p>
        </p:txBody>
      </p:sp>
      <p:sp>
        <p:nvSpPr>
          <p:cNvPr id="3" name="TextBox 2">
            <a:extLst>
              <a:ext uri="{FF2B5EF4-FFF2-40B4-BE49-F238E27FC236}">
                <a16:creationId xmlns:a16="http://schemas.microsoft.com/office/drawing/2014/main" id="{31DD63FE-FC6A-7B9F-4B25-F0AC2D35FBBA}"/>
              </a:ext>
            </a:extLst>
          </p:cNvPr>
          <p:cNvSpPr txBox="1"/>
          <p:nvPr/>
        </p:nvSpPr>
        <p:spPr>
          <a:xfrm>
            <a:off x="1524000" y="889844"/>
            <a:ext cx="9144000" cy="47089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dirty="0"/>
          </a:p>
          <a:p>
            <a:endParaRPr lang="en-US" dirty="0"/>
          </a:p>
          <a:p>
            <a:r>
              <a:rPr lang="en-US" sz="2400" b="1" dirty="0"/>
              <a:t>Module 3: Text Preparation for Summarization</a:t>
            </a:r>
            <a:endParaRPr lang="en-US" dirty="0"/>
          </a:p>
          <a:p>
            <a:pPr marL="285750" indent="-285750">
              <a:buFont typeface="Arial" panose="020B0604020202020204" pitchFamily="34" charset="0"/>
              <a:buChar char="•"/>
            </a:pPr>
            <a:r>
              <a:rPr lang="en-US" sz="2000" dirty="0"/>
              <a:t>Prepare and tokenize the text data.</a:t>
            </a:r>
          </a:p>
          <a:p>
            <a:pPr marL="285750" indent="-285750">
              <a:buFont typeface="Arial" panose="020B0604020202020204" pitchFamily="34" charset="0"/>
              <a:buChar char="•"/>
            </a:pPr>
            <a:r>
              <a:rPr lang="en-US" sz="2000" dirty="0"/>
              <a:t>Remove </a:t>
            </a:r>
            <a:r>
              <a:rPr lang="en-US" sz="2000" dirty="0" err="1"/>
              <a:t>stopwords</a:t>
            </a:r>
            <a:r>
              <a:rPr lang="en-US" sz="2000" dirty="0"/>
              <a:t>.</a:t>
            </a:r>
          </a:p>
          <a:p>
            <a:pPr marL="285750" indent="-285750">
              <a:buFont typeface="Arial" panose="020B0604020202020204" pitchFamily="34" charset="0"/>
              <a:buChar char="•"/>
            </a:pPr>
            <a:r>
              <a:rPr lang="en-US" sz="2000" dirty="0"/>
              <a:t>Perform necessary data cleaning and formatting.</a:t>
            </a:r>
          </a:p>
          <a:p>
            <a:endParaRPr lang="en-US" dirty="0"/>
          </a:p>
          <a:p>
            <a:r>
              <a:rPr lang="en-US" sz="2400" b="1" dirty="0"/>
              <a:t>Module 4: Text Summarization</a:t>
            </a:r>
            <a:endParaRPr lang="en-US" dirty="0"/>
          </a:p>
          <a:p>
            <a:pPr marL="285750" indent="-285750">
              <a:buFont typeface="Arial" panose="020B0604020202020204" pitchFamily="34" charset="0"/>
              <a:buChar char="•"/>
            </a:pPr>
            <a:r>
              <a:rPr lang="en-US" sz="2000" dirty="0"/>
              <a:t>Compile the cleaned data using RNN/transformer layers.</a:t>
            </a:r>
          </a:p>
          <a:p>
            <a:pPr marL="285750" indent="-285750">
              <a:buFont typeface="Arial" panose="020B0604020202020204" pitchFamily="34" charset="0"/>
              <a:buChar char="•"/>
            </a:pPr>
            <a:r>
              <a:rPr lang="en-US" sz="2000" dirty="0"/>
              <a:t>Test and validate the summarization results.</a:t>
            </a:r>
          </a:p>
          <a:p>
            <a:endParaRPr lang="en-US" dirty="0"/>
          </a:p>
          <a:p>
            <a:endParaRPr lang="en-US" dirty="0"/>
          </a:p>
          <a:p>
            <a:r>
              <a:rPr lang="en-US" sz="2400" b="1" dirty="0"/>
              <a:t>Module 5: Hardware Implementation</a:t>
            </a:r>
          </a:p>
          <a:p>
            <a:pPr marL="285750" indent="-285750">
              <a:buFont typeface="Arial" panose="020B0604020202020204" pitchFamily="34" charset="0"/>
              <a:buChar char="•"/>
            </a:pPr>
            <a:r>
              <a:rPr lang="en-US" sz="2000" dirty="0"/>
              <a:t>A device consisting of microphone and memory card for recording.</a:t>
            </a:r>
          </a:p>
          <a:p>
            <a:endParaRPr lang="en-US"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8E313-E8E0-7F69-6054-DFEF3B259E0D}"/>
            </a:ext>
          </a:extLst>
        </p:cNvPr>
        <p:cNvGrpSpPr/>
        <p:nvPr/>
      </p:nvGrpSpPr>
      <p:grpSpPr>
        <a:xfrm>
          <a:off x="0" y="0"/>
          <a:ext cx="0" cy="0"/>
          <a:chOff x="0" y="0"/>
          <a:chExt cx="0" cy="0"/>
        </a:xfrm>
      </p:grpSpPr>
      <p:sp>
        <p:nvSpPr>
          <p:cNvPr id="151" name="Title 1">
            <a:extLst>
              <a:ext uri="{FF2B5EF4-FFF2-40B4-BE49-F238E27FC236}">
                <a16:creationId xmlns:a16="http://schemas.microsoft.com/office/drawing/2014/main" id="{9685F319-7380-7067-5616-A1222D9419C4}"/>
              </a:ext>
            </a:extLst>
          </p:cNvPr>
          <p:cNvSpPr txBox="1">
            <a:spLocks noGrp="1"/>
          </p:cNvSpPr>
          <p:nvPr>
            <p:ph type="ctrTitle"/>
          </p:nvPr>
        </p:nvSpPr>
        <p:spPr>
          <a:xfrm>
            <a:off x="1524000" y="1929384"/>
            <a:ext cx="9144000" cy="74066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Work Carried Out</a:t>
            </a:r>
            <a:endParaRPr dirty="0"/>
          </a:p>
        </p:txBody>
      </p:sp>
    </p:spTree>
    <p:extLst>
      <p:ext uri="{BB962C8B-B14F-4D97-AF65-F5344CB8AC3E}">
        <p14:creationId xmlns:p14="http://schemas.microsoft.com/office/powerpoint/2010/main" val="26651061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9FE32-8287-3E1A-A8A0-194C2A745D60}"/>
            </a:ext>
          </a:extLst>
        </p:cNvPr>
        <p:cNvGrpSpPr/>
        <p:nvPr/>
      </p:nvGrpSpPr>
      <p:grpSpPr>
        <a:xfrm>
          <a:off x="0" y="0"/>
          <a:ext cx="0" cy="0"/>
          <a:chOff x="0" y="0"/>
          <a:chExt cx="0" cy="0"/>
        </a:xfrm>
      </p:grpSpPr>
      <p:sp>
        <p:nvSpPr>
          <p:cNvPr id="158" name="Title 1">
            <a:extLst>
              <a:ext uri="{FF2B5EF4-FFF2-40B4-BE49-F238E27FC236}">
                <a16:creationId xmlns:a16="http://schemas.microsoft.com/office/drawing/2014/main" id="{D5D72199-C62D-61E6-3AFB-55EECE18A3BE}"/>
              </a:ext>
            </a:extLst>
          </p:cNvPr>
          <p:cNvSpPr txBox="1">
            <a:spLocks noGrp="1"/>
          </p:cNvSpPr>
          <p:nvPr>
            <p:ph type="ctrTitle"/>
          </p:nvPr>
        </p:nvSpPr>
        <p:spPr>
          <a:xfrm>
            <a:off x="1088135" y="82295"/>
            <a:ext cx="9543289" cy="98755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Noise Reduction</a:t>
            </a:r>
            <a:endParaRPr dirty="0"/>
          </a:p>
        </p:txBody>
      </p:sp>
      <p:sp>
        <p:nvSpPr>
          <p:cNvPr id="161" name="Gathered dataset with audio’s and performed  Normalization and Noise Cancellation">
            <a:extLst>
              <a:ext uri="{FF2B5EF4-FFF2-40B4-BE49-F238E27FC236}">
                <a16:creationId xmlns:a16="http://schemas.microsoft.com/office/drawing/2014/main" id="{22D362EE-337A-2D26-EFD8-32A72D9C8DA4}"/>
              </a:ext>
            </a:extLst>
          </p:cNvPr>
          <p:cNvSpPr txBox="1"/>
          <p:nvPr/>
        </p:nvSpPr>
        <p:spPr>
          <a:xfrm>
            <a:off x="1743646" y="5759727"/>
            <a:ext cx="7897353"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rPr dirty="0"/>
              <a:t>Gathered dataset with audios and performed  Normalization and Noise </a:t>
            </a:r>
            <a:r>
              <a:rPr lang="en-US" dirty="0"/>
              <a:t>reduction</a:t>
            </a:r>
            <a:r>
              <a:rPr dirty="0"/>
              <a:t>  </a:t>
            </a:r>
          </a:p>
        </p:txBody>
      </p:sp>
      <p:sp>
        <p:nvSpPr>
          <p:cNvPr id="162" name="Performed conversion of audio to numerical segments.">
            <a:extLst>
              <a:ext uri="{FF2B5EF4-FFF2-40B4-BE49-F238E27FC236}">
                <a16:creationId xmlns:a16="http://schemas.microsoft.com/office/drawing/2014/main" id="{905A7887-1055-AFCD-517B-09F4942A37F7}"/>
              </a:ext>
            </a:extLst>
          </p:cNvPr>
          <p:cNvSpPr txBox="1"/>
          <p:nvPr/>
        </p:nvSpPr>
        <p:spPr>
          <a:xfrm>
            <a:off x="1753141" y="6124110"/>
            <a:ext cx="150039"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rPr dirty="0"/>
              <a:t>.</a:t>
            </a:r>
          </a:p>
        </p:txBody>
      </p:sp>
      <p:pic>
        <p:nvPicPr>
          <p:cNvPr id="3" name="Picture 2">
            <a:extLst>
              <a:ext uri="{FF2B5EF4-FFF2-40B4-BE49-F238E27FC236}">
                <a16:creationId xmlns:a16="http://schemas.microsoft.com/office/drawing/2014/main" id="{2F2F04FA-8B94-DD2A-7228-19E19C1346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012" y="1169112"/>
            <a:ext cx="7359206" cy="4136971"/>
          </a:xfrm>
          <a:prstGeom prst="rect">
            <a:avLst/>
          </a:prstGeom>
        </p:spPr>
      </p:pic>
    </p:spTree>
    <p:extLst>
      <p:ext uri="{BB962C8B-B14F-4D97-AF65-F5344CB8AC3E}">
        <p14:creationId xmlns:p14="http://schemas.microsoft.com/office/powerpoint/2010/main" val="2697958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ctrTitle"/>
          </p:nvPr>
        </p:nvSpPr>
        <p:spPr>
          <a:xfrm>
            <a:off x="1088135" y="82295"/>
            <a:ext cx="9543289" cy="987554"/>
          </a:xfrm>
          <a:prstGeom prst="rect">
            <a:avLst/>
          </a:prstGeom>
          <a:gradFill>
            <a:gsLst>
              <a:gs pos="0">
                <a:srgbClr val="ADB9CA"/>
              </a:gs>
              <a:gs pos="50000">
                <a:srgbClr val="BDCAF1"/>
              </a:gs>
              <a:gs pos="100000">
                <a:srgbClr val="DFE5F7"/>
              </a:gs>
            </a:gsLst>
            <a:lin ang="5400000"/>
          </a:gradFill>
        </p:spPr>
        <p:txBody>
          <a:bodyPr/>
          <a:lstStyle>
            <a:lvl1pPr>
              <a:defRPr sz="3600" b="1">
                <a:latin typeface="Times New Roman"/>
                <a:ea typeface="Times New Roman"/>
                <a:cs typeface="Times New Roman"/>
                <a:sym typeface="Times New Roman"/>
              </a:defRPr>
            </a:lvl1pPr>
          </a:lstStyle>
          <a:p>
            <a:r>
              <a:rPr lang="en-US" dirty="0"/>
              <a:t>Speaker </a:t>
            </a:r>
            <a:r>
              <a:rPr lang="en-US" dirty="0" err="1"/>
              <a:t>Diarization</a:t>
            </a:r>
            <a:endParaRPr dirty="0"/>
          </a:p>
        </p:txBody>
      </p:sp>
      <p:sp>
        <p:nvSpPr>
          <p:cNvPr id="161" name="Gathered dataset with audio’s and performed  Normalization and Noise Cancellation"/>
          <p:cNvSpPr txBox="1"/>
          <p:nvPr/>
        </p:nvSpPr>
        <p:spPr>
          <a:xfrm>
            <a:off x="1088135" y="5759727"/>
            <a:ext cx="954328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r>
              <a:rPr lang="en-US" dirty="0"/>
              <a:t>Processed the audio file which is converted to .wav format to find out how many distinct people are speaking in the current audio file.</a:t>
            </a:r>
            <a:endParaRPr dirty="0"/>
          </a:p>
        </p:txBody>
      </p:sp>
      <p:sp>
        <p:nvSpPr>
          <p:cNvPr id="162" name="Performed conversion of audio to numerical segments."/>
          <p:cNvSpPr txBox="1"/>
          <p:nvPr/>
        </p:nvSpPr>
        <p:spPr>
          <a:xfrm>
            <a:off x="1753141" y="6124110"/>
            <a:ext cx="150039"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rPr dirty="0"/>
              <a:t>.</a:t>
            </a:r>
          </a:p>
        </p:txBody>
      </p:sp>
      <p:pic>
        <p:nvPicPr>
          <p:cNvPr id="7" name="Picture 6">
            <a:extLst>
              <a:ext uri="{FF2B5EF4-FFF2-40B4-BE49-F238E27FC236}">
                <a16:creationId xmlns:a16="http://schemas.microsoft.com/office/drawing/2014/main" id="{2C7001CC-3C26-B551-43AB-41AFDEAB4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596" y="1388058"/>
            <a:ext cx="6815307" cy="4053459"/>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142</TotalTime>
  <Words>528</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vt:lpstr>
      <vt:lpstr>Calibri Light</vt:lpstr>
      <vt:lpstr>Office Theme</vt:lpstr>
      <vt:lpstr>YESHWANTRAO CHAVAN COLLEGE OF ENGINEERING</vt:lpstr>
      <vt:lpstr>PROBLEM STATEMENT</vt:lpstr>
      <vt:lpstr>ABSTRACT</vt:lpstr>
      <vt:lpstr>OBJECTIVES</vt:lpstr>
      <vt:lpstr>METHEDOLOGY</vt:lpstr>
      <vt:lpstr>METHEDOLOGY</vt:lpstr>
      <vt:lpstr>Work Carried Out</vt:lpstr>
      <vt:lpstr>Noise Reduction</vt:lpstr>
      <vt:lpstr>Speaker Diarization</vt:lpstr>
      <vt:lpstr>Identifying time period for each speaker</vt:lpstr>
      <vt:lpstr>Transcribing </vt:lpstr>
      <vt:lpstr>Accuracy Measurement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rish</dc:creator>
  <cp:lastModifiedBy>Rishabh Jain</cp:lastModifiedBy>
  <cp:revision>39</cp:revision>
  <dcterms:modified xsi:type="dcterms:W3CDTF">2024-11-18T06:41:17Z</dcterms:modified>
</cp:coreProperties>
</file>