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20B0604020202020204" charset="0"/>
      <p:regular r:id="rId12"/>
      <p:bold r:id="rId13"/>
      <p:italic r:id="rId14"/>
      <p:boldItalic r:id="rId15"/>
    </p:embeddedFont>
    <p:embeddedFont>
      <p:font typeface="Lato" panose="020B0604020202020204" charset="0"/>
      <p:regular r:id="rId16"/>
      <p:bold r:id="rId17"/>
      <p:italic r:id="rId18"/>
      <p:boldItalic r:id="rId19"/>
    </p:embeddedFont>
    <p:embeddedFont>
      <p:font typeface="Gentium Basic" panose="020B0604020202020204" charset="0"/>
      <p:regular r:id="rId20"/>
      <p:bold r:id="rId21"/>
      <p:italic r:id="rId22"/>
      <p:boldItalic r:id="rId23"/>
    </p:embeddedFont>
    <p:embeddedFont>
      <p:font typeface="Alegreya"/>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3600" b="1">
                <a:solidFill>
                  <a:srgbClr val="B30D6C"/>
                </a:solidFill>
                <a:latin typeface="Gentium Basic"/>
                <a:ea typeface="Gentium Basic"/>
                <a:cs typeface="Gentium Basic"/>
                <a:sym typeface="Gentium Basic"/>
              </a:rPr>
              <a:t>MCH Campus Hackathon </a:t>
            </a:r>
            <a:endParaRPr sz="1400"/>
          </a:p>
          <a:p>
            <a:pPr marL="0" lvl="0" indent="0" algn="l" rtl="0">
              <a:spcBef>
                <a:spcPts val="0"/>
              </a:spcBef>
              <a:spcAft>
                <a:spcPts val="0"/>
              </a:spcAft>
              <a:buNone/>
            </a:pPr>
            <a:r>
              <a:rPr lang="en" sz="3600">
                <a:solidFill>
                  <a:srgbClr val="B30D6C"/>
                </a:solidFill>
                <a:latin typeface="Gentium Basic"/>
                <a:ea typeface="Gentium Basic"/>
                <a:cs typeface="Gentium Basic"/>
                <a:sym typeface="Gentium Basic"/>
              </a:rPr>
              <a:t>3&amp;4 February  2018, Galgotias University Greater Noida </a:t>
            </a:r>
            <a:endParaRPr sz="3600">
              <a:solidFill>
                <a:srgbClr val="B30D6C"/>
              </a:solidFill>
              <a:latin typeface="Gentium Basic"/>
              <a:ea typeface="Gentium Basic"/>
              <a:cs typeface="Gentium Basic"/>
              <a:sym typeface="Gentium Basic"/>
            </a:endParaRPr>
          </a:p>
          <a:p>
            <a:pPr marL="0" lvl="0" indent="0" algn="l" rtl="0">
              <a:spcBef>
                <a:spcPts val="0"/>
              </a:spcBef>
              <a:spcAft>
                <a:spcPts val="0"/>
              </a:spcAft>
              <a:buClr>
                <a:schemeClr val="dk1"/>
              </a:buClr>
              <a:buFont typeface="Arial"/>
              <a:buNone/>
            </a:pPr>
            <a:r>
              <a:rPr lang="en" sz="3600">
                <a:solidFill>
                  <a:srgbClr val="B30D6C"/>
                </a:solidFill>
                <a:latin typeface="Gentium Basic"/>
                <a:ea typeface="Gentium Basic"/>
                <a:cs typeface="Gentium Basic"/>
                <a:sym typeface="Gentium Basic"/>
              </a:rPr>
              <a:t>Make for India </a:t>
            </a:r>
            <a:endParaRPr sz="3600">
              <a:solidFill>
                <a:srgbClr val="B30D6C"/>
              </a:solidFill>
              <a:latin typeface="Gentium Basic"/>
              <a:ea typeface="Gentium Basic"/>
              <a:cs typeface="Gentium Basic"/>
              <a:sym typeface="Gentium Basic"/>
            </a:endParaRPr>
          </a:p>
          <a:p>
            <a:pPr marL="0" lvl="0" indent="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a:t>Team Name</a:t>
            </a:r>
            <a:endParaRPr sz="3600"/>
          </a:p>
        </p:txBody>
      </p:sp>
      <p:sp>
        <p:nvSpPr>
          <p:cNvPr id="140" name="Shape 14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a:latin typeface="Alegreya"/>
                <a:ea typeface="Alegreya"/>
                <a:cs typeface="Alegreya"/>
                <a:sym typeface="Alegreya"/>
              </a:rPr>
              <a:t>Team Ethereum</a:t>
            </a:r>
          </a:p>
          <a:p>
            <a:pPr marL="0" lvl="0" indent="0">
              <a:spcBef>
                <a:spcPts val="0"/>
              </a:spcBef>
              <a:spcAft>
                <a:spcPts val="0"/>
              </a:spcAft>
              <a:buNone/>
            </a:pPr>
            <a:endParaRPr lang="en" sz="2400" dirty="0">
              <a:latin typeface="Alegreya"/>
              <a:ea typeface="Alegreya"/>
              <a:cs typeface="Alegreya"/>
              <a:sym typeface="Alegreya"/>
            </a:endParaRPr>
          </a:p>
          <a:p>
            <a:pPr marL="0" lvl="0" indent="0">
              <a:spcBef>
                <a:spcPts val="0"/>
              </a:spcBef>
              <a:spcAft>
                <a:spcPts val="0"/>
              </a:spcAft>
              <a:buNone/>
            </a:pPr>
            <a:r>
              <a:rPr lang="en" sz="2400" dirty="0">
                <a:latin typeface="Alegreya"/>
                <a:ea typeface="Alegreya"/>
                <a:cs typeface="Alegreya"/>
                <a:sym typeface="Alegreya"/>
              </a:rPr>
              <a:t>Kautuk Kundan</a:t>
            </a:r>
          </a:p>
          <a:p>
            <a:pPr marL="0" lvl="0" indent="0">
              <a:spcBef>
                <a:spcPts val="0"/>
              </a:spcBef>
              <a:spcAft>
                <a:spcPts val="0"/>
              </a:spcAft>
              <a:buNone/>
            </a:pPr>
            <a:r>
              <a:rPr lang="en" sz="2400" dirty="0">
                <a:latin typeface="Alegreya"/>
                <a:ea typeface="Alegreya"/>
                <a:cs typeface="Alegreya"/>
                <a:sym typeface="Alegreya"/>
              </a:rPr>
              <a:t>Rishabh M</a:t>
            </a:r>
            <a:r>
              <a:rPr lang="en-IN" sz="2400" dirty="0">
                <a:latin typeface="Alegreya"/>
                <a:ea typeface="Alegreya"/>
                <a:cs typeface="Alegreya"/>
                <a:sym typeface="Alegreya"/>
              </a:rPr>
              <a:t>a</a:t>
            </a:r>
            <a:r>
              <a:rPr lang="en" sz="2400" dirty="0">
                <a:latin typeface="Alegreya"/>
                <a:ea typeface="Alegreya"/>
                <a:cs typeface="Alegreya"/>
                <a:sym typeface="Alegreya"/>
              </a:rPr>
              <a:t>lik </a:t>
            </a:r>
          </a:p>
          <a:p>
            <a:pPr marL="0" lvl="0" indent="0">
              <a:spcBef>
                <a:spcPts val="0"/>
              </a:spcBef>
              <a:spcAft>
                <a:spcPts val="0"/>
              </a:spcAft>
              <a:buNone/>
            </a:pPr>
            <a:r>
              <a:rPr lang="en" sz="2400" dirty="0">
                <a:latin typeface="Alegreya"/>
                <a:ea typeface="Alegreya"/>
                <a:cs typeface="Alegreya"/>
                <a:sym typeface="Alegreya"/>
              </a:rPr>
              <a:t>Udit Kumar</a:t>
            </a:r>
            <a:endParaRPr sz="2400" dirty="0">
              <a:latin typeface="Alegreya"/>
              <a:ea typeface="Alegreya"/>
              <a:cs typeface="Alegreya"/>
              <a:sym typeface="Alegreya"/>
            </a:endParaRPr>
          </a:p>
          <a:p>
            <a:pPr marL="0" lvl="0" indent="0">
              <a:spcBef>
                <a:spcPts val="1600"/>
              </a:spcBef>
              <a:spcAft>
                <a:spcPts val="0"/>
              </a:spcAft>
              <a:buNone/>
            </a:pPr>
            <a:endParaRPr sz="2400" dirty="0">
              <a:latin typeface="Alegreya"/>
              <a:ea typeface="Alegreya"/>
              <a:cs typeface="Alegreya"/>
              <a:sym typeface="Alegreya"/>
            </a:endParaRPr>
          </a:p>
          <a:p>
            <a:pPr marL="0" lvl="0" indent="0">
              <a:spcBef>
                <a:spcPts val="1600"/>
              </a:spcBef>
              <a:spcAft>
                <a:spcPts val="0"/>
              </a:spcAft>
              <a:buNone/>
            </a:pPr>
            <a:endParaRPr sz="2400" dirty="0">
              <a:latin typeface="Alegreya"/>
              <a:ea typeface="Alegreya"/>
              <a:cs typeface="Alegreya"/>
              <a:sym typeface="Alegreya"/>
            </a:endParaRPr>
          </a:p>
          <a:p>
            <a:pPr marL="0" lvl="0" indent="0">
              <a:spcBef>
                <a:spcPts val="1600"/>
              </a:spcBef>
              <a:spcAft>
                <a:spcPts val="1600"/>
              </a:spcAft>
              <a:buNone/>
            </a:pPr>
            <a:endParaRPr sz="2400" dirty="0">
              <a:latin typeface="Alegreya"/>
              <a:ea typeface="Alegreya"/>
              <a:cs typeface="Alegreya"/>
              <a:sym typeface="Alegrey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3F3F3F"/>
              </a:buClr>
              <a:buSzPts val="4000"/>
              <a:buFont typeface="Arial"/>
              <a:buNone/>
            </a:pPr>
            <a:r>
              <a:rPr lang="en" sz="3600" b="1" dirty="0">
                <a:solidFill>
                  <a:srgbClr val="FFFFFF"/>
                </a:solidFill>
                <a:latin typeface="Arial"/>
                <a:ea typeface="Arial"/>
                <a:cs typeface="Arial"/>
                <a:sym typeface="Arial"/>
              </a:rPr>
              <a:t>Problem Statement</a:t>
            </a:r>
            <a:endParaRPr sz="3600" b="1" dirty="0">
              <a:solidFill>
                <a:srgbClr val="FFFFFF"/>
              </a:solidFill>
              <a:latin typeface="Arial"/>
              <a:ea typeface="Arial"/>
              <a:cs typeface="Arial"/>
              <a:sym typeface="Arial"/>
            </a:endParaRPr>
          </a:p>
          <a:p>
            <a:pPr marL="0" lvl="0" indent="0">
              <a:spcBef>
                <a:spcPts val="0"/>
              </a:spcBef>
              <a:spcAft>
                <a:spcPts val="0"/>
              </a:spcAft>
              <a:buNone/>
            </a:pPr>
            <a:endParaRPr dirty="0"/>
          </a:p>
        </p:txBody>
      </p:sp>
      <p:sp>
        <p:nvSpPr>
          <p:cNvPr id="3" name="Shape 145">
            <a:extLst>
              <a:ext uri="{FF2B5EF4-FFF2-40B4-BE49-F238E27FC236}">
                <a16:creationId xmlns:a16="http://schemas.microsoft.com/office/drawing/2014/main" id="{4AEE9805-536E-477A-B222-838C8BBAF97C}"/>
              </a:ext>
            </a:extLst>
          </p:cNvPr>
          <p:cNvSpPr txBox="1">
            <a:spLocks/>
          </p:cNvSpPr>
          <p:nvPr/>
        </p:nvSpPr>
        <p:spPr>
          <a:xfrm>
            <a:off x="1297500" y="1307850"/>
            <a:ext cx="7038900" cy="2847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pPr>
              <a:buClr>
                <a:srgbClr val="3F3F3F"/>
              </a:buClr>
              <a:buSzPts val="4000"/>
            </a:pPr>
            <a:r>
              <a:rPr lang="en-US" sz="1600" dirty="0"/>
              <a:t>The "last mile" problem regards how goods in a shipping route get from the last hub to their final destination. </a:t>
            </a:r>
          </a:p>
          <a:p>
            <a:pPr>
              <a:buClr>
                <a:srgbClr val="3F3F3F"/>
              </a:buClr>
              <a:buSzPts val="4000"/>
            </a:pPr>
            <a:r>
              <a:rPr lang="en-US" sz="1600" dirty="0"/>
              <a:t>Despite the last mile only comprising a tiny part of the total shipping distance, it can represent up to 28% of the total cost. </a:t>
            </a:r>
          </a:p>
          <a:p>
            <a:pPr>
              <a:buClr>
                <a:srgbClr val="3F3F3F"/>
              </a:buClr>
              <a:buSzPts val="4000"/>
            </a:pPr>
            <a:endParaRPr lang="en-US" sz="1600" dirty="0"/>
          </a:p>
          <a:p>
            <a:pPr>
              <a:buClr>
                <a:srgbClr val="3F3F3F"/>
              </a:buClr>
              <a:buSzPts val="4000"/>
            </a:pPr>
            <a:r>
              <a:rPr lang="en-US" sz="1600" dirty="0"/>
              <a:t>Thus, moving goods through metropolitan areas is the most complex and expensive aspect of the shipping supply chain.</a:t>
            </a:r>
            <a:endParaRPr lang="en-IN" sz="1600" b="1" dirty="0">
              <a:solidFill>
                <a:srgbClr val="FFFFFF"/>
              </a:solidFill>
              <a:latin typeface="Arial"/>
              <a:ea typeface="Arial"/>
              <a:cs typeface="Arial"/>
              <a:sym typeface="Arial"/>
            </a:endParaRPr>
          </a:p>
          <a:p>
            <a:endParaRPr lang="en-IN" dirty="0"/>
          </a:p>
          <a:p>
            <a:r>
              <a:rPr lang="en-US" sz="1600" dirty="0"/>
              <a:t>The best way to resolve this is to scale it down. If you only need to deliver a package one or two miles away, why is it necessary to sit in a truck in a traffic jam for 15 minutes?</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3F3F3F"/>
              </a:buClr>
              <a:buSzPts val="4000"/>
              <a:buFont typeface="Arial"/>
              <a:buNone/>
            </a:pPr>
            <a:r>
              <a:rPr lang="en" sz="3600" b="1" dirty="0">
                <a:solidFill>
                  <a:srgbClr val="FFFFFF"/>
                </a:solidFill>
                <a:latin typeface="Arial"/>
                <a:ea typeface="Arial"/>
                <a:cs typeface="Arial"/>
                <a:sym typeface="Arial"/>
              </a:rPr>
              <a:t>Vision</a:t>
            </a:r>
            <a:endParaRPr sz="3600" b="1" dirty="0">
              <a:solidFill>
                <a:srgbClr val="FFFFFF"/>
              </a:solidFill>
              <a:latin typeface="Arial"/>
              <a:ea typeface="Arial"/>
              <a:cs typeface="Arial"/>
              <a:sym typeface="Arial"/>
            </a:endParaRPr>
          </a:p>
          <a:p>
            <a:pPr marL="0" lvl="0" indent="0" rtl="0">
              <a:spcBef>
                <a:spcPts val="0"/>
              </a:spcBef>
              <a:spcAft>
                <a:spcPts val="0"/>
              </a:spcAft>
              <a:buNone/>
            </a:pPr>
            <a:endParaRPr dirty="0"/>
          </a:p>
        </p:txBody>
      </p:sp>
      <p:sp>
        <p:nvSpPr>
          <p:cNvPr id="3" name="Shape 150">
            <a:extLst>
              <a:ext uri="{FF2B5EF4-FFF2-40B4-BE49-F238E27FC236}">
                <a16:creationId xmlns:a16="http://schemas.microsoft.com/office/drawing/2014/main" id="{DFE3103F-AD6E-448D-892F-098CBA68C747}"/>
              </a:ext>
            </a:extLst>
          </p:cNvPr>
          <p:cNvSpPr txBox="1">
            <a:spLocks/>
          </p:cNvSpPr>
          <p:nvPr/>
        </p:nvSpPr>
        <p:spPr>
          <a:xfrm>
            <a:off x="1297500" y="1252394"/>
            <a:ext cx="7038900" cy="91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pPr>
              <a:buClr>
                <a:srgbClr val="3F3F3F"/>
              </a:buClr>
              <a:buSzPts val="4000"/>
              <a:buFont typeface="Arial"/>
              <a:buNone/>
            </a:pPr>
            <a:endParaRPr lang="en-IN" sz="3600" b="1" dirty="0">
              <a:solidFill>
                <a:srgbClr val="FFFFFF"/>
              </a:solidFill>
              <a:latin typeface="Arial"/>
              <a:ea typeface="Arial"/>
              <a:cs typeface="Arial"/>
              <a:sym typeface="Arial"/>
            </a:endParaRPr>
          </a:p>
          <a:p>
            <a:endParaRPr lang="en-IN" dirty="0"/>
          </a:p>
        </p:txBody>
      </p:sp>
      <p:sp>
        <p:nvSpPr>
          <p:cNvPr id="4" name="Shape 150">
            <a:extLst>
              <a:ext uri="{FF2B5EF4-FFF2-40B4-BE49-F238E27FC236}">
                <a16:creationId xmlns:a16="http://schemas.microsoft.com/office/drawing/2014/main" id="{B1BC8D5F-C80D-4E2D-B6E6-4D26782A2DF4}"/>
              </a:ext>
            </a:extLst>
          </p:cNvPr>
          <p:cNvSpPr txBox="1">
            <a:spLocks/>
          </p:cNvSpPr>
          <p:nvPr/>
        </p:nvSpPr>
        <p:spPr>
          <a:xfrm>
            <a:off x="1297500" y="1252394"/>
            <a:ext cx="7038900" cy="91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pPr>
              <a:buClr>
                <a:srgbClr val="3F3F3F"/>
              </a:buClr>
              <a:buSzPts val="4000"/>
            </a:pPr>
            <a:r>
              <a:rPr lang="en-US" sz="1600" dirty="0"/>
              <a:t>As free-market theory maintains, the best way to cut costs in almost any market is to increase competition. Our solution is to create a DAO (Decentralized Autonomous Organization) where shippers like FedEx are able to post shipping orders, giving individual couriers the option to accept these orders and take a fee. </a:t>
            </a:r>
          </a:p>
          <a:p>
            <a:pPr>
              <a:buClr>
                <a:srgbClr val="3F3F3F"/>
              </a:buClr>
              <a:buSzPts val="4000"/>
            </a:pPr>
            <a:endParaRPr lang="en-US" sz="1600" dirty="0"/>
          </a:p>
          <a:p>
            <a:pPr>
              <a:buClr>
                <a:srgbClr val="3F3F3F"/>
              </a:buClr>
              <a:buSzPts val="4000"/>
            </a:pPr>
            <a:r>
              <a:rPr lang="en-US" sz="1600" dirty="0"/>
              <a:t>This is enforced by a smart contract that acts as an escrow. When a courier accepts a shipment request, they are required to hand over a monetary deposit proportional to the value of the package. </a:t>
            </a:r>
          </a:p>
          <a:p>
            <a:pPr>
              <a:buClr>
                <a:srgbClr val="3F3F3F"/>
              </a:buClr>
              <a:buSzPts val="4000"/>
            </a:pPr>
            <a:endParaRPr lang="en-US" sz="1600" dirty="0"/>
          </a:p>
          <a:p>
            <a:pPr>
              <a:buClr>
                <a:srgbClr val="3F3F3F"/>
              </a:buClr>
              <a:buSzPts val="4000"/>
            </a:pPr>
            <a:r>
              <a:rPr lang="en-US" sz="1600" dirty="0"/>
              <a:t>The more packages the courier delivers successfully, the higher their reputation goes, and the less money they are required to deposit into the smart contract as a result.</a:t>
            </a:r>
            <a:endParaRPr lang="en-IN" sz="1600" b="1" dirty="0">
              <a:solidFill>
                <a:srgbClr val="FFFFFF"/>
              </a:solidFill>
              <a:latin typeface="Arial"/>
              <a:ea typeface="Arial"/>
              <a:cs typeface="Arial"/>
              <a:sym typeface="Arial"/>
            </a:endParaRPr>
          </a:p>
          <a:p>
            <a:endParaRPr lang="en-I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000000"/>
              </a:buClr>
              <a:buSzPts val="1100"/>
              <a:buFont typeface="Arial"/>
              <a:buNone/>
            </a:pPr>
            <a:r>
              <a:rPr lang="en" sz="3000" b="1"/>
              <a:t>UI Details</a:t>
            </a:r>
            <a:endParaRPr sz="3000" b="1"/>
          </a:p>
        </p:txBody>
      </p:sp>
      <p:pic>
        <p:nvPicPr>
          <p:cNvPr id="3" name="Picture 2">
            <a:extLst>
              <a:ext uri="{FF2B5EF4-FFF2-40B4-BE49-F238E27FC236}">
                <a16:creationId xmlns:a16="http://schemas.microsoft.com/office/drawing/2014/main" id="{5A08BFDB-326D-4243-8F91-846686A9C54C}"/>
              </a:ext>
            </a:extLst>
          </p:cNvPr>
          <p:cNvPicPr/>
          <p:nvPr/>
        </p:nvPicPr>
        <p:blipFill>
          <a:blip r:embed="rId3"/>
          <a:stretch>
            <a:fillRect/>
          </a:stretch>
        </p:blipFill>
        <p:spPr>
          <a:xfrm>
            <a:off x="0" y="1115122"/>
            <a:ext cx="9143999" cy="4058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lt1"/>
              </a:buClr>
              <a:buSzPts val="4000"/>
              <a:buFont typeface="Arial"/>
              <a:buNone/>
            </a:pPr>
            <a:r>
              <a:rPr lang="en" sz="4000" b="1" dirty="0">
                <a:latin typeface="Arial"/>
                <a:ea typeface="Arial"/>
                <a:cs typeface="Arial"/>
                <a:sym typeface="Arial"/>
              </a:rPr>
              <a:t>Technology Used</a:t>
            </a:r>
            <a:endParaRPr dirty="0"/>
          </a:p>
        </p:txBody>
      </p:sp>
      <p:sp>
        <p:nvSpPr>
          <p:cNvPr id="3" name="Shape 160">
            <a:extLst>
              <a:ext uri="{FF2B5EF4-FFF2-40B4-BE49-F238E27FC236}">
                <a16:creationId xmlns:a16="http://schemas.microsoft.com/office/drawing/2014/main" id="{C56C3F85-A27E-495C-90A5-CF06529CB0D2}"/>
              </a:ext>
            </a:extLst>
          </p:cNvPr>
          <p:cNvSpPr txBox="1">
            <a:spLocks/>
          </p:cNvSpPr>
          <p:nvPr/>
        </p:nvSpPr>
        <p:spPr>
          <a:xfrm>
            <a:off x="1297500" y="2233701"/>
            <a:ext cx="7038900" cy="91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pPr>
              <a:buSzPts val="4000"/>
              <a:buFont typeface="Arial"/>
              <a:buNone/>
            </a:pPr>
            <a:r>
              <a:rPr lang="en-IN" sz="3200" b="1" dirty="0">
                <a:latin typeface="Arial"/>
                <a:cs typeface="Arial"/>
                <a:sym typeface="Arial"/>
              </a:rPr>
              <a:t>- Backend on Nodejs</a:t>
            </a:r>
          </a:p>
          <a:p>
            <a:pPr>
              <a:buSzPts val="4000"/>
              <a:buFont typeface="Arial"/>
              <a:buNone/>
            </a:pPr>
            <a:r>
              <a:rPr lang="en-IN" sz="3200" b="1" dirty="0">
                <a:latin typeface="Arial"/>
                <a:cs typeface="Arial"/>
                <a:sym typeface="Arial"/>
              </a:rPr>
              <a:t>- Smart contract using Solidity</a:t>
            </a:r>
          </a:p>
          <a:p>
            <a:pPr>
              <a:buSzPts val="4000"/>
              <a:buFont typeface="Arial"/>
              <a:buNone/>
            </a:pPr>
            <a:r>
              <a:rPr lang="en-IN" sz="3200" b="1" dirty="0">
                <a:latin typeface="Arial"/>
                <a:cs typeface="Arial"/>
                <a:sym typeface="Arial"/>
              </a:rPr>
              <a:t>- Ethereum Transaction using      </a:t>
            </a:r>
            <a:r>
              <a:rPr lang="en-IN" sz="3200" b="1" dirty="0" err="1">
                <a:latin typeface="Arial"/>
                <a:cs typeface="Arial"/>
                <a:sym typeface="Arial"/>
              </a:rPr>
              <a:t>Metamask</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3F3F3F"/>
              </a:buClr>
              <a:buSzPts val="4000"/>
              <a:buFont typeface="Arial"/>
              <a:buNone/>
            </a:pPr>
            <a:r>
              <a:rPr lang="en" sz="4000" b="1" dirty="0">
                <a:solidFill>
                  <a:srgbClr val="FFFFFF"/>
                </a:solidFill>
                <a:latin typeface="Arial"/>
                <a:ea typeface="Arial"/>
                <a:cs typeface="Arial"/>
                <a:sym typeface="Arial"/>
              </a:rPr>
              <a:t>Business Model</a:t>
            </a:r>
            <a:endParaRPr dirty="0">
              <a:solidFill>
                <a:srgbClr val="FFFFFF"/>
              </a:solidFill>
            </a:endParaRPr>
          </a:p>
        </p:txBody>
      </p:sp>
      <p:sp>
        <p:nvSpPr>
          <p:cNvPr id="3" name="Shape 165">
            <a:extLst>
              <a:ext uri="{FF2B5EF4-FFF2-40B4-BE49-F238E27FC236}">
                <a16:creationId xmlns:a16="http://schemas.microsoft.com/office/drawing/2014/main" id="{EA721CA3-4934-45B4-B1D5-2C76F3273DD6}"/>
              </a:ext>
            </a:extLst>
          </p:cNvPr>
          <p:cNvSpPr txBox="1">
            <a:spLocks/>
          </p:cNvSpPr>
          <p:nvPr/>
        </p:nvSpPr>
        <p:spPr>
          <a:xfrm>
            <a:off x="1297500" y="1307850"/>
            <a:ext cx="7038900" cy="91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pPr>
              <a:buClr>
                <a:srgbClr val="3F3F3F"/>
              </a:buClr>
              <a:buSzPts val="4000"/>
            </a:pPr>
            <a:r>
              <a:rPr lang="en-US" sz="1600" dirty="0"/>
              <a:t>We've created a reliable, capital-efficient network for bringing down that 28% of the total cost, all transparently documented on the blockchain. </a:t>
            </a:r>
          </a:p>
          <a:p>
            <a:pPr>
              <a:buClr>
                <a:srgbClr val="3F3F3F"/>
              </a:buClr>
              <a:buSzPts val="4000"/>
            </a:pPr>
            <a:endParaRPr lang="en-US" sz="1600" dirty="0"/>
          </a:p>
          <a:p>
            <a:pPr>
              <a:buClr>
                <a:srgbClr val="3F3F3F"/>
              </a:buClr>
              <a:buSzPts val="4000"/>
            </a:pPr>
            <a:r>
              <a:rPr lang="en-US" sz="1600" dirty="0"/>
              <a:t>Anyone can ship their goods, and anyone can start as a courier, giving people a low-barrier opportunity to earn money in their spare time. </a:t>
            </a:r>
          </a:p>
          <a:p>
            <a:pPr>
              <a:buClr>
                <a:srgbClr val="3F3F3F"/>
              </a:buClr>
              <a:buSzPts val="4000"/>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lt1"/>
              </a:buClr>
              <a:buSzPts val="4000"/>
              <a:buFont typeface="Arial"/>
              <a:buNone/>
            </a:pPr>
            <a:r>
              <a:rPr lang="en" sz="4000" b="1">
                <a:latin typeface="Arial"/>
                <a:ea typeface="Arial"/>
                <a:cs typeface="Arial"/>
                <a:sym typeface="Arial"/>
              </a:rPr>
              <a:t>Execution Plan</a:t>
            </a:r>
            <a:endParaRPr/>
          </a:p>
        </p:txBody>
      </p:sp>
      <p:sp>
        <p:nvSpPr>
          <p:cNvPr id="2" name="Rectangle 1">
            <a:extLst>
              <a:ext uri="{FF2B5EF4-FFF2-40B4-BE49-F238E27FC236}">
                <a16:creationId xmlns:a16="http://schemas.microsoft.com/office/drawing/2014/main" id="{26802C5A-3165-4685-B2D3-6DB781E14F5C}"/>
              </a:ext>
            </a:extLst>
          </p:cNvPr>
          <p:cNvSpPr/>
          <p:nvPr/>
        </p:nvSpPr>
        <p:spPr>
          <a:xfrm>
            <a:off x="1512848" y="1448365"/>
            <a:ext cx="5519853" cy="1631216"/>
          </a:xfrm>
          <a:prstGeom prst="rect">
            <a:avLst/>
          </a:prstGeom>
        </p:spPr>
        <p:txBody>
          <a:bodyPr wrap="square">
            <a:spAutoFit/>
          </a:bodyPr>
          <a:lstStyle/>
          <a:p>
            <a:pPr>
              <a:buClr>
                <a:srgbClr val="3F3F3F"/>
              </a:buClr>
              <a:buSzPts val="4000"/>
            </a:pPr>
            <a:r>
              <a:rPr lang="en-US" sz="2000" dirty="0">
                <a:solidFill>
                  <a:schemeClr val="bg1"/>
                </a:solidFill>
              </a:rPr>
              <a:t>Since a portion of the fees go to fund the system itself, the most reputable couriers in this network can vote on funding proposals, such as opening locker locations to safeguard goods, or expanding services into new cities.</a:t>
            </a:r>
            <a:endParaRPr lang="en-IN" sz="20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3F3F3F"/>
              </a:buClr>
              <a:buSzPts val="2000"/>
              <a:buFont typeface="Arial"/>
              <a:buNone/>
            </a:pPr>
            <a:r>
              <a:rPr lang="en">
                <a:solidFill>
                  <a:srgbClr val="F3F3F3"/>
                </a:solidFill>
                <a:latin typeface="Arial"/>
                <a:ea typeface="Arial"/>
                <a:cs typeface="Arial"/>
                <a:sym typeface="Arial"/>
              </a:rPr>
              <a:t>Plan and Timeline</a:t>
            </a:r>
            <a:endParaRPr>
              <a:solidFill>
                <a:srgbClr val="F3F3F3"/>
              </a:solidFill>
            </a:endParaRPr>
          </a:p>
        </p:txBody>
      </p:sp>
      <p:sp>
        <p:nvSpPr>
          <p:cNvPr id="2" name="Rectangle 1">
            <a:extLst>
              <a:ext uri="{FF2B5EF4-FFF2-40B4-BE49-F238E27FC236}">
                <a16:creationId xmlns:a16="http://schemas.microsoft.com/office/drawing/2014/main" id="{31B63819-0990-42B0-8552-958300991C24}"/>
              </a:ext>
            </a:extLst>
          </p:cNvPr>
          <p:cNvSpPr/>
          <p:nvPr/>
        </p:nvSpPr>
        <p:spPr>
          <a:xfrm>
            <a:off x="2286000" y="1307850"/>
            <a:ext cx="4572000" cy="2862322"/>
          </a:xfrm>
          <a:prstGeom prst="rect">
            <a:avLst/>
          </a:prstGeom>
        </p:spPr>
        <p:txBody>
          <a:bodyPr>
            <a:spAutoFit/>
          </a:bodyPr>
          <a:lstStyle/>
          <a:p>
            <a:pPr>
              <a:buClr>
                <a:srgbClr val="3F3F3F"/>
              </a:buClr>
              <a:buSzPts val="4000"/>
            </a:pPr>
            <a:r>
              <a:rPr lang="en-US" sz="2000" dirty="0">
                <a:solidFill>
                  <a:schemeClr val="bg1"/>
                </a:solidFill>
              </a:rPr>
              <a:t>- Agents and companies signs up at the portal.</a:t>
            </a:r>
          </a:p>
          <a:p>
            <a:pPr>
              <a:buClr>
                <a:srgbClr val="3F3F3F"/>
              </a:buClr>
              <a:buSzPts val="4000"/>
            </a:pPr>
            <a:endParaRPr lang="en-US" sz="2000" dirty="0">
              <a:solidFill>
                <a:schemeClr val="bg1"/>
              </a:solidFill>
            </a:endParaRPr>
          </a:p>
          <a:p>
            <a:pPr>
              <a:buClr>
                <a:srgbClr val="3F3F3F"/>
              </a:buClr>
              <a:buSzPts val="4000"/>
            </a:pPr>
            <a:r>
              <a:rPr lang="en-US" sz="2000" dirty="0">
                <a:solidFill>
                  <a:schemeClr val="bg1"/>
                </a:solidFill>
              </a:rPr>
              <a:t>- Companies add products to be delivered to the location.</a:t>
            </a:r>
          </a:p>
          <a:p>
            <a:pPr>
              <a:buClr>
                <a:srgbClr val="3F3F3F"/>
              </a:buClr>
              <a:buSzPts val="4000"/>
            </a:pPr>
            <a:endParaRPr lang="en-US" sz="2000" dirty="0">
              <a:solidFill>
                <a:schemeClr val="bg1"/>
              </a:solidFill>
            </a:endParaRPr>
          </a:p>
          <a:p>
            <a:pPr>
              <a:buClr>
                <a:srgbClr val="3F3F3F"/>
              </a:buClr>
              <a:buSzPts val="4000"/>
            </a:pPr>
            <a:r>
              <a:rPr lang="en-US" sz="2000" dirty="0">
                <a:solidFill>
                  <a:schemeClr val="bg1"/>
                </a:solidFill>
              </a:rPr>
              <a:t>- Realtime bidding occurs </a:t>
            </a:r>
            <a:r>
              <a:rPr lang="en-US" sz="2000" dirty="0" err="1">
                <a:solidFill>
                  <a:schemeClr val="bg1"/>
                </a:solidFill>
              </a:rPr>
              <a:t>amoung</a:t>
            </a:r>
            <a:r>
              <a:rPr lang="en-US" sz="2000" dirty="0">
                <a:solidFill>
                  <a:schemeClr val="bg1"/>
                </a:solidFill>
              </a:rPr>
              <a:t> the delivery persons to deliver the product at the lowest price</a:t>
            </a:r>
            <a:r>
              <a:rPr lang="en-US" dirty="0">
                <a:solidFill>
                  <a:schemeClr val="bg1"/>
                </a:solidFill>
              </a:rPr>
              <a:t>.</a:t>
            </a:r>
            <a:endParaRPr lang="en-IN" dirty="0">
              <a:solidFill>
                <a:schemeClr val="bg1"/>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425</Words>
  <Application>Microsoft Office PowerPoint</Application>
  <PresentationFormat>On-screen Show (16:9)</PresentationFormat>
  <Paragraphs>40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Montserrat</vt:lpstr>
      <vt:lpstr>Lato</vt:lpstr>
      <vt:lpstr>Arial</vt:lpstr>
      <vt:lpstr>Gentium Basic</vt:lpstr>
      <vt:lpstr>Alegreya</vt:lpstr>
      <vt:lpstr>Focus</vt:lpstr>
      <vt:lpstr>MCH Campus Hackathon  3&amp;4 February  2018, Galgotias University Greater Noida  Make for India  </vt:lpstr>
      <vt:lpstr>Team Name</vt:lpstr>
      <vt:lpstr>Problem Statement </vt:lpstr>
      <vt:lpstr>Vision </vt:lpstr>
      <vt:lpstr>UI Details</vt:lpstr>
      <vt:lpstr>Technology Used</vt:lpstr>
      <vt:lpstr>Business Model</vt:lpstr>
      <vt:lpstr>Execution Plan</vt:lpstr>
      <vt:lpstr>Plan and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MCH Campus Hackathon  3&amp;4 February  2018, Galgotias University Greater Noida  Make for India</dc:title>
  <dc:creator>Rishabh</dc:creator>
  <cp:lastModifiedBy>rishabh malik</cp:lastModifiedBy>
  <cp:revision>3</cp:revision>
  <dcterms:modified xsi:type="dcterms:W3CDTF">2018-02-04T00:01:19Z</dcterms:modified>
</cp:coreProperties>
</file>