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7F0"/>
    <a:srgbClr val="00B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EC8-BB5A-4CD2-90DF-009FB8E3C008}" type="datetimeFigureOut">
              <a:rPr lang="en-IN" smtClean="0"/>
              <a:t>09-02-2018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2012-690E-4A50-B8C3-FB0EE4AD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72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EC8-BB5A-4CD2-90DF-009FB8E3C008}" type="datetimeFigureOut">
              <a:rPr lang="en-IN" smtClean="0"/>
              <a:t>09-02-2018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2012-690E-4A50-B8C3-FB0EE4AD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3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EC8-BB5A-4CD2-90DF-009FB8E3C008}" type="datetimeFigureOut">
              <a:rPr lang="en-IN" smtClean="0"/>
              <a:t>09-02-2018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2012-690E-4A50-B8C3-FB0EE4AD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7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EC8-BB5A-4CD2-90DF-009FB8E3C008}" type="datetimeFigureOut">
              <a:rPr lang="en-IN" smtClean="0"/>
              <a:t>09-02-2018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2012-690E-4A50-B8C3-FB0EE4AD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20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EC8-BB5A-4CD2-90DF-009FB8E3C008}" type="datetimeFigureOut">
              <a:rPr lang="en-IN" smtClean="0"/>
              <a:t>09-02-2018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2012-690E-4A50-B8C3-FB0EE4AD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16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EC8-BB5A-4CD2-90DF-009FB8E3C008}" type="datetimeFigureOut">
              <a:rPr lang="en-IN" smtClean="0"/>
              <a:t>09-02-2018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2012-690E-4A50-B8C3-FB0EE4AD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02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EC8-BB5A-4CD2-90DF-009FB8E3C008}" type="datetimeFigureOut">
              <a:rPr lang="en-IN" smtClean="0"/>
              <a:t>09-02-2018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2012-690E-4A50-B8C3-FB0EE4AD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47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EC8-BB5A-4CD2-90DF-009FB8E3C008}" type="datetimeFigureOut">
              <a:rPr lang="en-IN" smtClean="0"/>
              <a:t>09-02-2018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2012-690E-4A50-B8C3-FB0EE4AD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78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EC8-BB5A-4CD2-90DF-009FB8E3C008}" type="datetimeFigureOut">
              <a:rPr lang="en-IN" smtClean="0"/>
              <a:t>09-02-2018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2012-690E-4A50-B8C3-FB0EE4AD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2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EC8-BB5A-4CD2-90DF-009FB8E3C008}" type="datetimeFigureOut">
              <a:rPr lang="en-IN" smtClean="0"/>
              <a:t>09-02-2018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2012-690E-4A50-B8C3-FB0EE4AD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69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EC8-BB5A-4CD2-90DF-009FB8E3C008}" type="datetimeFigureOut">
              <a:rPr lang="en-IN" smtClean="0"/>
              <a:t>09-02-2018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2012-690E-4A50-B8C3-FB0EE4AD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21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0DEC8-BB5A-4CD2-90DF-009FB8E3C008}" type="datetimeFigureOut">
              <a:rPr lang="en-IN" smtClean="0"/>
              <a:t>09-02-2018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2012-690E-4A50-B8C3-FB0EE4AD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36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1084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226560" y="2575560"/>
              <a:ext cx="3515360" cy="782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9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53427-15A2-4989-937F-4AEE080396B7}"/>
              </a:ext>
            </a:extLst>
          </p:cNvPr>
          <p:cNvSpPr txBox="1"/>
          <p:nvPr/>
        </p:nvSpPr>
        <p:spPr>
          <a:xfrm>
            <a:off x="477520" y="505023"/>
            <a:ext cx="4037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Stack Used</a:t>
            </a:r>
            <a:endParaRPr lang="en-IN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4EE07-FA33-492A-A96A-3C625A5BBAB0}"/>
              </a:ext>
            </a:extLst>
          </p:cNvPr>
          <p:cNvSpPr txBox="1"/>
          <p:nvPr/>
        </p:nvSpPr>
        <p:spPr>
          <a:xfrm>
            <a:off x="4744720" y="1711940"/>
            <a:ext cx="8260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-</a:t>
            </a:r>
            <a:r>
              <a:rPr lang="en-IN" sz="2400" b="1" dirty="0">
                <a:solidFill>
                  <a:schemeClr val="bg1"/>
                </a:solidFill>
                <a:ea typeface="Roboto" panose="02000000000000000000" pitchFamily="2" charset="0"/>
              </a:rPr>
              <a:t>Raspberry Pi </a:t>
            </a:r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along a camera for face identification</a:t>
            </a:r>
          </a:p>
          <a:p>
            <a:endParaRPr lang="en-IN" sz="24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-</a:t>
            </a:r>
            <a:r>
              <a:rPr lang="en-IN" sz="2400" b="1" dirty="0">
                <a:solidFill>
                  <a:schemeClr val="bg1"/>
                </a:solidFill>
                <a:ea typeface="Roboto" panose="02000000000000000000" pitchFamily="2" charset="0"/>
              </a:rPr>
              <a:t>Firebase Realtime Database </a:t>
            </a:r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for maintaining records etc.</a:t>
            </a:r>
          </a:p>
          <a:p>
            <a:endParaRPr lang="en-IN" sz="24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-</a:t>
            </a:r>
            <a:r>
              <a:rPr lang="en-IN" sz="2400" b="1" dirty="0">
                <a:solidFill>
                  <a:schemeClr val="bg1"/>
                </a:solidFill>
                <a:ea typeface="Roboto" panose="02000000000000000000" pitchFamily="2" charset="0"/>
              </a:rPr>
              <a:t>Nodejs</a:t>
            </a:r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 for backend</a:t>
            </a:r>
          </a:p>
          <a:p>
            <a:endParaRPr lang="en-IN" sz="24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-</a:t>
            </a:r>
            <a:r>
              <a:rPr lang="en-IN" sz="2400" b="1" dirty="0">
                <a:solidFill>
                  <a:schemeClr val="bg1"/>
                </a:solidFill>
                <a:ea typeface="Roboto" panose="02000000000000000000" pitchFamily="2" charset="0"/>
              </a:rPr>
              <a:t>Twilio</a:t>
            </a:r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 for Automated Calling</a:t>
            </a:r>
          </a:p>
        </p:txBody>
      </p:sp>
      <p:pic>
        <p:nvPicPr>
          <p:cNvPr id="5122" name="Picture 2" descr="Image result for programming icon">
            <a:extLst>
              <a:ext uri="{FF2B5EF4-FFF2-40B4-BE49-F238E27FC236}">
                <a16:creationId xmlns:a16="http://schemas.microsoft.com/office/drawing/2014/main" id="{84E0E8E9-C9AE-45CA-867E-D9DDF410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" y="1711940"/>
            <a:ext cx="3281680" cy="32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64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15A3E-246E-4F76-B275-A3CC453A249D}"/>
              </a:ext>
            </a:extLst>
          </p:cNvPr>
          <p:cNvSpPr txBox="1"/>
          <p:nvPr/>
        </p:nvSpPr>
        <p:spPr>
          <a:xfrm>
            <a:off x="7802880" y="5595183"/>
            <a:ext cx="3739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Thank You</a:t>
            </a:r>
            <a:endParaRPr lang="en-IN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r="1084"/>
              <a:stretch/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2225040" y="309880"/>
                <a:ext cx="5923280" cy="304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627120" y="0"/>
              <a:ext cx="5923280" cy="3012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95139" y="293668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THEME</a:t>
            </a:r>
            <a:endParaRPr lang="en-IN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800" y="816888"/>
            <a:ext cx="878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Automated Real Time </a:t>
            </a:r>
          </a:p>
          <a:p>
            <a:pPr algn="ctr"/>
            <a:r>
              <a:rPr lang="en-I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Customer Identification and Follow-up</a:t>
            </a:r>
          </a:p>
        </p:txBody>
      </p:sp>
    </p:spTree>
    <p:extLst>
      <p:ext uri="{BB962C8B-B14F-4D97-AF65-F5344CB8AC3E}">
        <p14:creationId xmlns:p14="http://schemas.microsoft.com/office/powerpoint/2010/main" val="66090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3920" y="1612463"/>
            <a:ext cx="557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I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SYNTAX-OK</a:t>
            </a:r>
            <a:endParaRPr lang="en-IN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920" y="2748260"/>
            <a:ext cx="72121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Kautuk kundan</a:t>
            </a:r>
          </a:p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Rishabh malik</a:t>
            </a:r>
          </a:p>
          <a:p>
            <a:endParaRPr lang="en-I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Bharati Vidyapeeth’s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35445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idea icon">
            <a:extLst>
              <a:ext uri="{FF2B5EF4-FFF2-40B4-BE49-F238E27FC236}">
                <a16:creationId xmlns:a16="http://schemas.microsoft.com/office/drawing/2014/main" id="{9A479DB8-C0C7-48AE-8EF1-0D3369644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720" y="3891300"/>
            <a:ext cx="2672080" cy="267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7520" y="505023"/>
            <a:ext cx="3840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OVERVIEW</a:t>
            </a:r>
            <a:endParaRPr lang="en-IN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120" y="1630660"/>
            <a:ext cx="10586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We will use </a:t>
            </a:r>
            <a:r>
              <a:rPr lang="en-IN" sz="24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Facial Recognition </a:t>
            </a:r>
            <a:r>
              <a:rPr lang="en-IN" sz="24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technology to identify if a wealth customer enters the branch. </a:t>
            </a:r>
          </a:p>
          <a:p>
            <a:endParaRPr lang="en-IN" sz="2400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This is acheived by installing a camera at the main entrance of the branch. </a:t>
            </a:r>
          </a:p>
          <a:p>
            <a:endParaRPr lang="en-IN" sz="2400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The camera will keep scanning the customer’s faces who are entering and will try to match their face with an </a:t>
            </a:r>
            <a:r>
              <a:rPr lang="en-IN" sz="24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already maintained database of wealth customers</a:t>
            </a:r>
            <a:r>
              <a:rPr lang="en-IN" sz="24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. </a:t>
            </a:r>
          </a:p>
          <a:p>
            <a:endParaRPr lang="en-IN" sz="2400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If a matching face is encountered by the camera, the system will send a </a:t>
            </a:r>
            <a:r>
              <a:rPr lang="en-IN" sz="24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notification to the designated bank official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271739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520" y="505023"/>
            <a:ext cx="4355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WIREFRAME</a:t>
            </a:r>
            <a:endParaRPr lang="en-IN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Image result for customer icon">
            <a:extLst>
              <a:ext uri="{FF2B5EF4-FFF2-40B4-BE49-F238E27FC236}">
                <a16:creationId xmlns:a16="http://schemas.microsoft.com/office/drawing/2014/main" id="{0BE86845-3918-447A-AF12-AF8D0F861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40" y="2093836"/>
            <a:ext cx="1635760" cy="16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EF097C-76C3-455D-88DA-356D0B268732}"/>
              </a:ext>
            </a:extLst>
          </p:cNvPr>
          <p:cNvSpPr/>
          <p:nvPr/>
        </p:nvSpPr>
        <p:spPr>
          <a:xfrm>
            <a:off x="2655360" y="2093836"/>
            <a:ext cx="2766481" cy="1634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mage result for camera icon">
            <a:extLst>
              <a:ext uri="{FF2B5EF4-FFF2-40B4-BE49-F238E27FC236}">
                <a16:creationId xmlns:a16="http://schemas.microsoft.com/office/drawing/2014/main" id="{78B52BB3-6C79-452C-9530-CA92A9DDB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81" y="2310504"/>
            <a:ext cx="117348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ace detection icon">
            <a:extLst>
              <a:ext uri="{FF2B5EF4-FFF2-40B4-BE49-F238E27FC236}">
                <a16:creationId xmlns:a16="http://schemas.microsoft.com/office/drawing/2014/main" id="{EF1F777C-8D66-430C-B8D2-19FAF5879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83" y="2374890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ackend icon">
            <a:extLst>
              <a:ext uri="{FF2B5EF4-FFF2-40B4-BE49-F238E27FC236}">
                <a16:creationId xmlns:a16="http://schemas.microsoft.com/office/drawing/2014/main" id="{D8AF47EF-3053-4316-9363-36444006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40" y="1114154"/>
            <a:ext cx="117348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pp icon">
            <a:extLst>
              <a:ext uri="{FF2B5EF4-FFF2-40B4-BE49-F238E27FC236}">
                <a16:creationId xmlns:a16="http://schemas.microsoft.com/office/drawing/2014/main" id="{63010705-861B-4B6D-B2AB-99CFA94E4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40" y="2236883"/>
            <a:ext cx="1564640" cy="15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feedback icon">
            <a:extLst>
              <a:ext uri="{FF2B5EF4-FFF2-40B4-BE49-F238E27FC236}">
                <a16:creationId xmlns:a16="http://schemas.microsoft.com/office/drawing/2014/main" id="{7DEE6BF3-326C-468F-943B-0C86A54D2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62" y="4458966"/>
            <a:ext cx="1606760" cy="160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E7AD3F-DFBE-4755-9E2F-C97F574DA5DF}"/>
              </a:ext>
            </a:extLst>
          </p:cNvPr>
          <p:cNvCxnSpPr>
            <a:cxnSpLocks/>
          </p:cNvCxnSpPr>
          <p:nvPr/>
        </p:nvCxnSpPr>
        <p:spPr>
          <a:xfrm>
            <a:off x="2079840" y="3027680"/>
            <a:ext cx="4978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210FCB-3EB8-4099-853D-892D1D808710}"/>
              </a:ext>
            </a:extLst>
          </p:cNvPr>
          <p:cNvCxnSpPr>
            <a:cxnSpLocks/>
          </p:cNvCxnSpPr>
          <p:nvPr/>
        </p:nvCxnSpPr>
        <p:spPr>
          <a:xfrm flipV="1">
            <a:off x="5599852" y="2259519"/>
            <a:ext cx="921599" cy="9151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2A1BA4-A735-440D-804A-0D62BD3CA99D}"/>
              </a:ext>
            </a:extLst>
          </p:cNvPr>
          <p:cNvCxnSpPr>
            <a:cxnSpLocks/>
          </p:cNvCxnSpPr>
          <p:nvPr/>
        </p:nvCxnSpPr>
        <p:spPr>
          <a:xfrm>
            <a:off x="7722660" y="2280024"/>
            <a:ext cx="685582" cy="617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59C4C8-2EA2-464C-A3AB-B805C70290E2}"/>
              </a:ext>
            </a:extLst>
          </p:cNvPr>
          <p:cNvCxnSpPr>
            <a:cxnSpLocks/>
          </p:cNvCxnSpPr>
          <p:nvPr/>
        </p:nvCxnSpPr>
        <p:spPr>
          <a:xfrm flipH="1">
            <a:off x="7775041" y="3948056"/>
            <a:ext cx="1266401" cy="7315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0D6262-7E4F-4060-AF5B-D538C65D0EB6}"/>
              </a:ext>
            </a:extLst>
          </p:cNvPr>
          <p:cNvSpPr txBox="1"/>
          <p:nvPr/>
        </p:nvSpPr>
        <p:spPr>
          <a:xfrm>
            <a:off x="332320" y="391857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Wealth Customer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C6C5F0-0474-456D-86E8-2F5CFF74F2BC}"/>
              </a:ext>
            </a:extLst>
          </p:cNvPr>
          <p:cNvSpPr txBox="1"/>
          <p:nvPr/>
        </p:nvSpPr>
        <p:spPr>
          <a:xfrm>
            <a:off x="3130760" y="14754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Face Identification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79D55-10A9-4691-B703-662387842158}"/>
              </a:ext>
            </a:extLst>
          </p:cNvPr>
          <p:cNvSpPr txBox="1"/>
          <p:nvPr/>
        </p:nvSpPr>
        <p:spPr>
          <a:xfrm>
            <a:off x="6096000" y="7922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 gets notified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757FFF-0CE4-4A47-84EB-CBB2379A346E}"/>
              </a:ext>
            </a:extLst>
          </p:cNvPr>
          <p:cNvSpPr txBox="1"/>
          <p:nvPr/>
        </p:nvSpPr>
        <p:spPr>
          <a:xfrm>
            <a:off x="9955100" y="2150517"/>
            <a:ext cx="213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Bank Official gets </a:t>
            </a:r>
            <a:r>
              <a:rPr lang="en-IN" b="1" dirty="0"/>
              <a:t>notification that a wealth customer has entered</a:t>
            </a:r>
            <a:r>
              <a:rPr lang="en-IN" dirty="0"/>
              <a:t> the bank, who needs to be addressed.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86AB8F-E7D5-40B2-8891-357F8F303586}"/>
              </a:ext>
            </a:extLst>
          </p:cNvPr>
          <p:cNvSpPr txBox="1"/>
          <p:nvPr/>
        </p:nvSpPr>
        <p:spPr>
          <a:xfrm>
            <a:off x="3395243" y="4588398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Feedback is taken from the wealth customer through a </a:t>
            </a:r>
            <a:r>
              <a:rPr lang="en-IN" b="1" dirty="0"/>
              <a:t>automated phone call.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A0588-D43A-4C17-B9B5-BCB30BAEE830}"/>
              </a:ext>
            </a:extLst>
          </p:cNvPr>
          <p:cNvSpPr txBox="1"/>
          <p:nvPr/>
        </p:nvSpPr>
        <p:spPr>
          <a:xfrm>
            <a:off x="8359480" y="4287907"/>
            <a:ext cx="192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Bank Official addresses the customer.</a:t>
            </a:r>
          </a:p>
        </p:txBody>
      </p:sp>
    </p:spTree>
    <p:extLst>
      <p:ext uri="{BB962C8B-B14F-4D97-AF65-F5344CB8AC3E}">
        <p14:creationId xmlns:p14="http://schemas.microsoft.com/office/powerpoint/2010/main" val="4768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520" y="505023"/>
            <a:ext cx="5072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COMPONENTS</a:t>
            </a:r>
            <a:endParaRPr lang="en-IN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120" y="1630660"/>
            <a:ext cx="1058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- IoT enabled Camera ( Identification System )</a:t>
            </a:r>
          </a:p>
          <a:p>
            <a:endParaRPr lang="en-IN" sz="2400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-Web App ( System to alert Bank official )</a:t>
            </a:r>
          </a:p>
          <a:p>
            <a:endParaRPr lang="en-IN" sz="2400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-Phone service ( To get feedback from Customer )</a:t>
            </a:r>
          </a:p>
        </p:txBody>
      </p:sp>
      <p:pic>
        <p:nvPicPr>
          <p:cNvPr id="8196" name="Picture 4" descr="Image result for tech component icon">
            <a:extLst>
              <a:ext uri="{FF2B5EF4-FFF2-40B4-BE49-F238E27FC236}">
                <a16:creationId xmlns:a16="http://schemas.microsoft.com/office/drawing/2014/main" id="{DD2268A7-885A-4413-9E77-BBA2805E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3528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2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B006ADD4-ED9F-44A2-8A71-16A75D68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" y="1682314"/>
            <a:ext cx="2981960" cy="298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7520" y="505023"/>
            <a:ext cx="731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Identification system</a:t>
            </a:r>
            <a:endParaRPr lang="en-IN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03600" y="1682314"/>
            <a:ext cx="83210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-A camera is installed at the main entrance of the branch </a:t>
            </a:r>
          </a:p>
          <a:p>
            <a:endParaRPr lang="en-IN" sz="24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-The camera will keep scanning the customer’s faces who are entering and will try to match their face with an already maintained database of wealth customers. </a:t>
            </a:r>
          </a:p>
          <a:p>
            <a:endParaRPr lang="en-IN" sz="24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-If a </a:t>
            </a:r>
            <a:r>
              <a:rPr lang="en-IN" sz="2400" b="1" dirty="0">
                <a:solidFill>
                  <a:schemeClr val="bg1"/>
                </a:solidFill>
                <a:ea typeface="Roboto" panose="02000000000000000000" pitchFamily="2" charset="0"/>
              </a:rPr>
              <a:t>matching face is encountered by the camera, the system will send a response to the web app</a:t>
            </a:r>
          </a:p>
          <a:p>
            <a:endParaRPr lang="en-IN" sz="24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endParaRPr lang="en-IN" sz="24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endParaRPr lang="en-IN" sz="2400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0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520" y="505023"/>
            <a:ext cx="3114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Web App</a:t>
            </a:r>
            <a:endParaRPr lang="en-IN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6080" y="1417300"/>
            <a:ext cx="8260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-The Web app will receive information from the camera</a:t>
            </a:r>
          </a:p>
          <a:p>
            <a:endParaRPr lang="en-IN" sz="24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-Once a wealth customer enters the branch, His photo along with all of his details that are with the bank will be </a:t>
            </a:r>
            <a:r>
              <a:rPr lang="en-IN" sz="2400" b="1" dirty="0">
                <a:solidFill>
                  <a:schemeClr val="bg1"/>
                </a:solidFill>
                <a:ea typeface="Roboto" panose="02000000000000000000" pitchFamily="2" charset="0"/>
              </a:rPr>
              <a:t>broadcasted to the designated official/officials via the web app</a:t>
            </a:r>
          </a:p>
          <a:p>
            <a:endParaRPr lang="en-IN" sz="24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-The official who’ll choose to address this customer will press “</a:t>
            </a:r>
            <a:r>
              <a:rPr lang="en-IN" sz="2400" b="1" dirty="0">
                <a:solidFill>
                  <a:schemeClr val="bg1"/>
                </a:solidFill>
                <a:ea typeface="Roboto" panose="02000000000000000000" pitchFamily="2" charset="0"/>
              </a:rPr>
              <a:t>Begin</a:t>
            </a:r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” on his app and all the details will get visible to him about this customer</a:t>
            </a:r>
          </a:p>
          <a:p>
            <a:endParaRPr lang="en-IN" sz="24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-Once the meeting is over the official will press “</a:t>
            </a:r>
            <a:r>
              <a:rPr lang="en-IN" sz="2400" b="1" dirty="0">
                <a:solidFill>
                  <a:schemeClr val="bg1"/>
                </a:solidFill>
                <a:ea typeface="Roboto" panose="02000000000000000000" pitchFamily="2" charset="0"/>
              </a:rPr>
              <a:t>finish</a:t>
            </a:r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” button on his app to end the meeting</a:t>
            </a:r>
          </a:p>
        </p:txBody>
      </p:sp>
      <p:pic>
        <p:nvPicPr>
          <p:cNvPr id="3074" name="Picture 2" descr="Image result for webapp icon">
            <a:extLst>
              <a:ext uri="{FF2B5EF4-FFF2-40B4-BE49-F238E27FC236}">
                <a16:creationId xmlns:a16="http://schemas.microsoft.com/office/drawing/2014/main" id="{0CDA8F5F-F0B9-4A0B-A32A-24DB5EDB3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8" y="2286318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B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520" y="505023"/>
            <a:ext cx="6888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Customer Feedback</a:t>
            </a:r>
            <a:endParaRPr lang="en-IN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800" y="1630660"/>
            <a:ext cx="6289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-Once the meeting is over, after some time, an </a:t>
            </a:r>
            <a:r>
              <a:rPr lang="en-IN" sz="2400" b="1" dirty="0">
                <a:solidFill>
                  <a:schemeClr val="bg1"/>
                </a:solidFill>
                <a:ea typeface="Roboto" panose="02000000000000000000" pitchFamily="2" charset="0"/>
              </a:rPr>
              <a:t>automated call </a:t>
            </a:r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will be sent to the customer </a:t>
            </a:r>
          </a:p>
          <a:p>
            <a:endParaRPr lang="en-IN" sz="24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-This call will ask the customer to give a rating to that meeting by pressing one of the 10 buttons on his mobile phone (0-9)</a:t>
            </a:r>
          </a:p>
          <a:p>
            <a:endParaRPr lang="en-IN" sz="24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ea typeface="Roboto" panose="02000000000000000000" pitchFamily="2" charset="0"/>
              </a:rPr>
              <a:t>-As soon as the customer will press the button, the call will get disconnected and his response will get logged to the database</a:t>
            </a:r>
          </a:p>
        </p:txBody>
      </p:sp>
      <p:pic>
        <p:nvPicPr>
          <p:cNvPr id="4098" name="Picture 2" descr="Image result for customer feedback icon">
            <a:extLst>
              <a:ext uri="{FF2B5EF4-FFF2-40B4-BE49-F238E27FC236}">
                <a16:creationId xmlns:a16="http://schemas.microsoft.com/office/drawing/2014/main" id="{92801929-345A-417C-BC3C-66C0CE8CC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602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3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443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rishabh malik</cp:lastModifiedBy>
  <cp:revision>11</cp:revision>
  <dcterms:created xsi:type="dcterms:W3CDTF">2018-02-08T19:55:12Z</dcterms:created>
  <dcterms:modified xsi:type="dcterms:W3CDTF">2018-02-09T08:26:03Z</dcterms:modified>
</cp:coreProperties>
</file>