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9" r:id="rId4"/>
    <p:sldId id="260" r:id="rId5"/>
    <p:sldId id="261" r:id="rId6"/>
    <p:sldId id="262" r:id="rId7"/>
    <p:sldId id="350" r:id="rId8"/>
    <p:sldId id="270" r:id="rId9"/>
    <p:sldId id="271" r:id="rId10"/>
    <p:sldId id="272" r:id="rId11"/>
    <p:sldId id="273" r:id="rId12"/>
    <p:sldId id="274" r:id="rId13"/>
    <p:sldId id="275" r:id="rId14"/>
    <p:sldId id="276" r:id="rId15"/>
    <p:sldId id="277" r:id="rId16"/>
    <p:sldId id="351" r:id="rId17"/>
    <p:sldId id="278" r:id="rId18"/>
    <p:sldId id="279" r:id="rId19"/>
    <p:sldId id="352" r:id="rId20"/>
    <p:sldId id="353" r:id="rId21"/>
    <p:sldId id="280" r:id="rId22"/>
    <p:sldId id="281" r:id="rId23"/>
    <p:sldId id="282" r:id="rId24"/>
    <p:sldId id="283" r:id="rId25"/>
    <p:sldId id="284" r:id="rId26"/>
    <p:sldId id="285" r:id="rId27"/>
    <p:sldId id="290" r:id="rId28"/>
    <p:sldId id="291" r:id="rId29"/>
    <p:sldId id="292" r:id="rId30"/>
    <p:sldId id="293" r:id="rId31"/>
    <p:sldId id="341" r:id="rId32"/>
    <p:sldId id="267" r:id="rId33"/>
    <p:sldId id="297" r:id="rId34"/>
    <p:sldId id="298" r:id="rId35"/>
    <p:sldId id="299" r:id="rId36"/>
    <p:sldId id="300" r:id="rId37"/>
    <p:sldId id="301"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2" r:id="rId51"/>
    <p:sldId id="343" r:id="rId52"/>
    <p:sldId id="344" r:id="rId53"/>
    <p:sldId id="345" r:id="rId54"/>
    <p:sldId id="346" r:id="rId55"/>
    <p:sldId id="347" r:id="rId56"/>
    <p:sldId id="348" r:id="rId57"/>
    <p:sldId id="349"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4" d="100"/>
          <a:sy n="54" d="100"/>
        </p:scale>
        <p:origin x="-1544" y="-2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8B8A65-BBF4-4E8C-A83B-81BF040585BD}" type="datetimeFigureOut">
              <a:rPr lang="en-US" smtClean="0"/>
              <a:t>4/10/2018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8F8A85-3D1F-4D5C-9D0E-6B1F9A28CFE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8" charset="0"/>
                <a:cs typeface="Times New Roman" pitchFamily="18" charset="0"/>
              </a:rPr>
              <a:t>Method </a:t>
            </a:r>
          </a:p>
          <a:p>
            <a:pPr lvl="1"/>
            <a:r>
              <a:rPr lang="en-US" dirty="0" smtClean="0">
                <a:latin typeface="Times New Roman" pitchFamily="18" charset="0"/>
                <a:cs typeface="Times New Roman" pitchFamily="18" charset="0"/>
              </a:rPr>
              <a:t>flash()</a:t>
            </a:r>
          </a:p>
          <a:p>
            <a:pPr lvl="1"/>
            <a:r>
              <a:rPr lang="en-US" dirty="0" smtClean="0">
                <a:latin typeface="Times New Roman" pitchFamily="18" charset="0"/>
                <a:cs typeface="Times New Roman" pitchFamily="18" charset="0"/>
              </a:rPr>
              <a:t>Invoke()</a:t>
            </a:r>
          </a:p>
          <a:p>
            <a:endParaRPr lang="en-IN" dirty="0"/>
          </a:p>
        </p:txBody>
      </p:sp>
      <p:sp>
        <p:nvSpPr>
          <p:cNvPr id="4" name="Slide Number Placeholder 3"/>
          <p:cNvSpPr>
            <a:spLocks noGrp="1"/>
          </p:cNvSpPr>
          <p:nvPr>
            <p:ph type="sldNum" sz="quarter" idx="10"/>
          </p:nvPr>
        </p:nvSpPr>
        <p:spPr/>
        <p:txBody>
          <a:bodyPr/>
          <a:lstStyle/>
          <a:p>
            <a:fld id="{A68F8A85-3D1F-4D5C-9D0E-6B1F9A28CFED}"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62BDEE-6E57-400B-8B5F-C2E733393407}"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A814-8806-4BBD-9B08-D18DBCF7AF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2BDEE-6E57-400B-8B5F-C2E733393407}"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A814-8806-4BBD-9B08-D18DBCF7AF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2BDEE-6E57-400B-8B5F-C2E733393407}"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A814-8806-4BBD-9B08-D18DBCF7AF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2BDEE-6E57-400B-8B5F-C2E733393407}"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A814-8806-4BBD-9B08-D18DBCF7AF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2BDEE-6E57-400B-8B5F-C2E733393407}"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A814-8806-4BBD-9B08-D18DBCF7AF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62BDEE-6E57-400B-8B5F-C2E733393407}"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9A814-8806-4BBD-9B08-D18DBCF7AF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62BDEE-6E57-400B-8B5F-C2E733393407}" type="datetimeFigureOut">
              <a:rPr lang="en-US" smtClean="0"/>
              <a:pPr/>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9A814-8806-4BBD-9B08-D18DBCF7AF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62BDEE-6E57-400B-8B5F-C2E733393407}" type="datetimeFigureOut">
              <a:rPr lang="en-US" smtClean="0"/>
              <a:pPr/>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9A814-8806-4BBD-9B08-D18DBCF7AF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2BDEE-6E57-400B-8B5F-C2E733393407}" type="datetimeFigureOut">
              <a:rPr lang="en-US" smtClean="0"/>
              <a:pPr/>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9A814-8806-4BBD-9B08-D18DBCF7AF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2BDEE-6E57-400B-8B5F-C2E733393407}"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9A814-8806-4BBD-9B08-D18DBCF7AF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2BDEE-6E57-400B-8B5F-C2E733393407}"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9A814-8806-4BBD-9B08-D18DBCF7AF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2BDEE-6E57-400B-8B5F-C2E733393407}" type="datetimeFigureOut">
              <a:rPr lang="en-US" smtClean="0"/>
              <a:pPr/>
              <a:t>4/10/2018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9A814-8806-4BBD-9B08-D18DBCF7AF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latin typeface="Times New Roman" pitchFamily="18" charset="0"/>
                <a:cs typeface="Times New Roman" pitchFamily="18" charset="0"/>
              </a:rPr>
              <a:t>Unit 5</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GUI PROGRAMMING AND DATABASE CONNECTIVITY</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Entry</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a:buNone/>
            </a:pPr>
            <a:r>
              <a:rPr lang="en-US" sz="1800" dirty="0" err="1" smtClean="0">
                <a:latin typeface="Times New Roman" pitchFamily="18" charset="0"/>
                <a:cs typeface="Times New Roman" pitchFamily="18" charset="0"/>
              </a:rPr>
              <a:t>select_clear</a:t>
            </a:r>
            <a:r>
              <a:rPr lang="en-US" sz="1800" dirty="0" smtClean="0">
                <a:latin typeface="Times New Roman" pitchFamily="18" charset="0"/>
                <a:cs typeface="Times New Roman" pitchFamily="18" charset="0"/>
              </a:rPr>
              <a:t>()		Clears the selection. If there isn't currently a selection, 			has no effect.</a:t>
            </a:r>
          </a:p>
          <a:p>
            <a:pPr>
              <a:buNone/>
            </a:pPr>
            <a:r>
              <a:rPr lang="en-US" sz="1800" dirty="0" err="1" smtClean="0">
                <a:latin typeface="Times New Roman" pitchFamily="18" charset="0"/>
                <a:cs typeface="Times New Roman" pitchFamily="18" charset="0"/>
              </a:rPr>
              <a:t>select_from</a:t>
            </a:r>
            <a:r>
              <a:rPr lang="en-US" sz="1800" dirty="0" smtClean="0">
                <a:latin typeface="Times New Roman" pitchFamily="18" charset="0"/>
                <a:cs typeface="Times New Roman" pitchFamily="18" charset="0"/>
              </a:rPr>
              <a:t> ( index )	Sets the ANCHOR index position to the character 			selected by index, and selects that character.</a:t>
            </a:r>
          </a:p>
          <a:p>
            <a:pPr>
              <a:buNone/>
            </a:pPr>
            <a:r>
              <a:rPr lang="en-US" sz="1800" dirty="0" err="1" smtClean="0">
                <a:latin typeface="Times New Roman" pitchFamily="18" charset="0"/>
                <a:cs typeface="Times New Roman" pitchFamily="18" charset="0"/>
              </a:rPr>
              <a:t>select_present</a:t>
            </a:r>
            <a:r>
              <a:rPr lang="en-US" sz="1800" dirty="0" smtClean="0">
                <a:latin typeface="Times New Roman" pitchFamily="18" charset="0"/>
                <a:cs typeface="Times New Roman" pitchFamily="18" charset="0"/>
              </a:rPr>
              <a:t>()		If there is a selection, returns true, else returns false.</a:t>
            </a:r>
          </a:p>
          <a:p>
            <a:pPr>
              <a:buNone/>
            </a:pPr>
            <a:r>
              <a:rPr lang="en-US" sz="1800" dirty="0" err="1">
                <a:latin typeface="Times New Roman" pitchFamily="18" charset="0"/>
                <a:cs typeface="Times New Roman" pitchFamily="18" charset="0"/>
              </a:rPr>
              <a:t>select_range</a:t>
            </a:r>
            <a:r>
              <a:rPr lang="en-US" sz="1800" dirty="0">
                <a:latin typeface="Times New Roman" pitchFamily="18" charset="0"/>
                <a:cs typeface="Times New Roman" pitchFamily="18" charset="0"/>
              </a:rPr>
              <a:t> ( start, end </a:t>
            </a:r>
            <a:r>
              <a:rPr lang="en-US" sz="1800" dirty="0" smtClean="0">
                <a:latin typeface="Times New Roman" pitchFamily="18" charset="0"/>
                <a:cs typeface="Times New Roman" pitchFamily="18" charset="0"/>
              </a:rPr>
              <a:t>)	Sets </a:t>
            </a:r>
            <a:r>
              <a:rPr lang="en-US" sz="1800" dirty="0">
                <a:latin typeface="Times New Roman" pitchFamily="18" charset="0"/>
                <a:cs typeface="Times New Roman" pitchFamily="18" charset="0"/>
              </a:rPr>
              <a:t>the selection under program control. Selects the text </a:t>
            </a:r>
            <a:r>
              <a:rPr lang="en-US" sz="1800" dirty="0" smtClean="0">
                <a:latin typeface="Times New Roman" pitchFamily="18" charset="0"/>
                <a:cs typeface="Times New Roman" pitchFamily="18" charset="0"/>
              </a:rPr>
              <a:t>			starting </a:t>
            </a:r>
            <a:r>
              <a:rPr lang="en-US" sz="1800" dirty="0">
                <a:latin typeface="Times New Roman" pitchFamily="18" charset="0"/>
                <a:cs typeface="Times New Roman" pitchFamily="18" charset="0"/>
              </a:rPr>
              <a:t>at the start index, up to but not including the </a:t>
            </a:r>
            <a:r>
              <a:rPr lang="en-US" sz="1800" dirty="0" smtClean="0">
                <a:latin typeface="Times New Roman" pitchFamily="18" charset="0"/>
                <a:cs typeface="Times New Roman" pitchFamily="18" charset="0"/>
              </a:rPr>
              <a:t>			character </a:t>
            </a:r>
            <a:r>
              <a:rPr lang="en-US" sz="1800" dirty="0">
                <a:latin typeface="Times New Roman" pitchFamily="18" charset="0"/>
                <a:cs typeface="Times New Roman" pitchFamily="18" charset="0"/>
              </a:rPr>
              <a:t>at the end index. The start position must be </a:t>
            </a:r>
            <a:r>
              <a:rPr lang="en-US" sz="1800" dirty="0" smtClean="0">
                <a:latin typeface="Times New Roman" pitchFamily="18" charset="0"/>
                <a:cs typeface="Times New Roman" pitchFamily="18" charset="0"/>
              </a:rPr>
              <a:t>			before </a:t>
            </a:r>
            <a:r>
              <a:rPr lang="en-US" sz="1800" dirty="0">
                <a:latin typeface="Times New Roman" pitchFamily="18" charset="0"/>
                <a:cs typeface="Times New Roman" pitchFamily="18" charset="0"/>
              </a:rPr>
              <a:t>the end position</a:t>
            </a:r>
            <a:r>
              <a:rPr lang="en-US" sz="1800" dirty="0" smtClean="0">
                <a:latin typeface="Times New Roman" pitchFamily="18" charset="0"/>
                <a:cs typeface="Times New Roman" pitchFamily="18" charset="0"/>
              </a:rPr>
              <a:t>.</a:t>
            </a:r>
          </a:p>
          <a:p>
            <a:pPr>
              <a:buNone/>
            </a:pPr>
            <a:r>
              <a:rPr lang="en-US" sz="1800" dirty="0" err="1" smtClean="0">
                <a:latin typeface="Times New Roman" pitchFamily="18" charset="0"/>
                <a:cs typeface="Times New Roman" pitchFamily="18" charset="0"/>
              </a:rPr>
              <a:t>select_to</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index </a:t>
            </a:r>
            <a:r>
              <a:rPr lang="en-US" sz="1800" dirty="0" smtClean="0">
                <a:latin typeface="Times New Roman" pitchFamily="18" charset="0"/>
                <a:cs typeface="Times New Roman" pitchFamily="18" charset="0"/>
              </a:rPr>
              <a:t>)		Selects </a:t>
            </a:r>
            <a:r>
              <a:rPr lang="en-US" sz="1800" dirty="0">
                <a:latin typeface="Times New Roman" pitchFamily="18" charset="0"/>
                <a:cs typeface="Times New Roman" pitchFamily="18" charset="0"/>
              </a:rPr>
              <a:t>all the text from the ANCHOR position up to but </a:t>
            </a:r>
            <a:r>
              <a:rPr lang="en-US" sz="1800" dirty="0" smtClean="0">
                <a:latin typeface="Times New Roman" pitchFamily="18" charset="0"/>
                <a:cs typeface="Times New Roman" pitchFamily="18" charset="0"/>
              </a:rPr>
              <a:t>			not </a:t>
            </a:r>
            <a:r>
              <a:rPr lang="en-US" sz="1800" dirty="0">
                <a:latin typeface="Times New Roman" pitchFamily="18" charset="0"/>
                <a:cs typeface="Times New Roman" pitchFamily="18" charset="0"/>
              </a:rPr>
              <a:t>including the character at the given </a:t>
            </a:r>
            <a:endParaRPr lang="en-US" sz="1800" dirty="0" smtClean="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index.xview</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index </a:t>
            </a:r>
            <a:r>
              <a:rPr lang="en-US" sz="1800" dirty="0" smtClean="0">
                <a:latin typeface="Times New Roman" pitchFamily="18" charset="0"/>
                <a:cs typeface="Times New Roman" pitchFamily="18" charset="0"/>
              </a:rPr>
              <a:t>)	This </a:t>
            </a:r>
            <a:r>
              <a:rPr lang="en-US" sz="1800" dirty="0">
                <a:latin typeface="Times New Roman" pitchFamily="18" charset="0"/>
                <a:cs typeface="Times New Roman" pitchFamily="18" charset="0"/>
              </a:rPr>
              <a:t>method is useful in linking the Entry widget to a </a:t>
            </a:r>
            <a:r>
              <a:rPr lang="en-US" sz="1800" dirty="0" smtClean="0">
                <a:latin typeface="Times New Roman" pitchFamily="18" charset="0"/>
                <a:cs typeface="Times New Roman" pitchFamily="18" charset="0"/>
              </a:rPr>
              <a:t>			horizontal scrollbar.</a:t>
            </a:r>
          </a:p>
          <a:p>
            <a:pPr>
              <a:buNone/>
            </a:pPr>
            <a:r>
              <a:rPr lang="en-US" sz="1800" dirty="0" err="1" smtClean="0">
                <a:latin typeface="Times New Roman" pitchFamily="18" charset="0"/>
                <a:cs typeface="Times New Roman" pitchFamily="18" charset="0"/>
              </a:rPr>
              <a:t>xview_scroll</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number, what </a:t>
            </a:r>
            <a:r>
              <a:rPr lang="en-US" sz="1800" dirty="0" smtClean="0">
                <a:latin typeface="Times New Roman" pitchFamily="18" charset="0"/>
                <a:cs typeface="Times New Roman" pitchFamily="18" charset="0"/>
              </a:rPr>
              <a:t>)Used </a:t>
            </a:r>
            <a:r>
              <a:rPr lang="en-US" sz="1800" dirty="0">
                <a:latin typeface="Times New Roman" pitchFamily="18" charset="0"/>
                <a:cs typeface="Times New Roman" pitchFamily="18" charset="0"/>
              </a:rPr>
              <a:t>to scroll the entry horizontally. The what </a:t>
            </a:r>
            <a:r>
              <a:rPr lang="en-US" sz="1800" dirty="0" smtClean="0">
                <a:latin typeface="Times New Roman" pitchFamily="18" charset="0"/>
                <a:cs typeface="Times New Roman" pitchFamily="18" charset="0"/>
              </a:rPr>
              <a:t>argument 			must </a:t>
            </a:r>
            <a:r>
              <a:rPr lang="en-US" sz="1800" dirty="0">
                <a:latin typeface="Times New Roman" pitchFamily="18" charset="0"/>
                <a:cs typeface="Times New Roman" pitchFamily="18" charset="0"/>
              </a:rPr>
              <a:t>be either UNITS, to scroll by character widths, or </a:t>
            </a:r>
            <a:r>
              <a:rPr lang="en-US" sz="1800" dirty="0" smtClean="0">
                <a:latin typeface="Times New Roman" pitchFamily="18" charset="0"/>
                <a:cs typeface="Times New Roman" pitchFamily="18" charset="0"/>
              </a:rPr>
              <a:t>			PAGES</a:t>
            </a:r>
            <a:r>
              <a:rPr lang="en-US" sz="1800" dirty="0">
                <a:latin typeface="Times New Roman" pitchFamily="18" charset="0"/>
                <a:cs typeface="Times New Roman" pitchFamily="18" charset="0"/>
              </a:rPr>
              <a:t>, to scroll by chunks the size of the entry widget. </a:t>
            </a:r>
            <a:r>
              <a:rPr lang="en-US" sz="1800" dirty="0" smtClean="0">
                <a:latin typeface="Times New Roman" pitchFamily="18" charset="0"/>
                <a:cs typeface="Times New Roman" pitchFamily="18" charset="0"/>
              </a:rPr>
              <a:t>			The </a:t>
            </a:r>
            <a:r>
              <a:rPr lang="en-US" sz="1800" dirty="0">
                <a:latin typeface="Times New Roman" pitchFamily="18" charset="0"/>
                <a:cs typeface="Times New Roman" pitchFamily="18" charset="0"/>
              </a:rPr>
              <a:t>number is positive to scroll left to right, negative to </a:t>
            </a:r>
            <a:r>
              <a:rPr lang="en-US" sz="1800" dirty="0" smtClean="0">
                <a:latin typeface="Times New Roman" pitchFamily="18" charset="0"/>
                <a:cs typeface="Times New Roman" pitchFamily="18" charset="0"/>
              </a:rPr>
              <a:t>			scroll </a:t>
            </a:r>
            <a:r>
              <a:rPr lang="en-US" sz="1800" dirty="0">
                <a:latin typeface="Times New Roman" pitchFamily="18" charset="0"/>
                <a:cs typeface="Times New Roman" pitchFamily="18" charset="0"/>
              </a:rPr>
              <a:t>right to left.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Entry</a:t>
            </a:r>
            <a:endParaRPr lang="en-US" dirty="0"/>
          </a:p>
        </p:txBody>
      </p:sp>
      <p:sp>
        <p:nvSpPr>
          <p:cNvPr id="3" name="Content Placeholder 2"/>
          <p:cNvSpPr>
            <a:spLocks noGrp="1"/>
          </p:cNvSpPr>
          <p:nvPr>
            <p:ph idx="1"/>
          </p:nvPr>
        </p:nvSpPr>
        <p:spPr/>
        <p:txBody>
          <a:bodyPr>
            <a:normAutofit/>
          </a:bodyPr>
          <a:lstStyle/>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t</a:t>
            </a:r>
            <a:r>
              <a:rPr lang="en-US" sz="1800" dirty="0" err="1" smtClean="0">
                <a:latin typeface="Times New Roman" pitchFamily="18" charset="0"/>
                <a:cs typeface="Times New Roman" pitchFamily="18" charset="0"/>
              </a:rPr>
              <a:t>kinter</a:t>
            </a:r>
            <a:r>
              <a:rPr lang="en-US" sz="1800" dirty="0" smtClean="0">
                <a:latin typeface="Times New Roman" pitchFamily="18" charset="0"/>
                <a:cs typeface="Times New Roman" pitchFamily="18" charset="0"/>
              </a:rPr>
              <a:t> import * </a:t>
            </a:r>
          </a:p>
          <a:p>
            <a:pPr>
              <a:buNone/>
            </a:pPr>
            <a:r>
              <a:rPr lang="en-US" sz="1800" dirty="0" smtClean="0">
                <a:latin typeface="Times New Roman" pitchFamily="18" charset="0"/>
                <a:cs typeface="Times New Roman" pitchFamily="18" charset="0"/>
              </a:rPr>
              <a:t>top = </a:t>
            </a:r>
            <a:r>
              <a:rPr lang="en-US" sz="1800" dirty="0" err="1" smtClean="0">
                <a:latin typeface="Times New Roman" pitchFamily="18" charset="0"/>
                <a:cs typeface="Times New Roman" pitchFamily="18" charset="0"/>
              </a:rPr>
              <a:t>Tk</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L1 = Label(top, text="User Name") </a:t>
            </a:r>
          </a:p>
          <a:p>
            <a:pPr>
              <a:buNone/>
            </a:pPr>
            <a:r>
              <a:rPr lang="en-US" sz="1800" dirty="0" smtClean="0">
                <a:latin typeface="Times New Roman" pitchFamily="18" charset="0"/>
                <a:cs typeface="Times New Roman" pitchFamily="18" charset="0"/>
              </a:rPr>
              <a:t>L1.pack( side = LEFT) </a:t>
            </a:r>
          </a:p>
          <a:p>
            <a:pPr>
              <a:buNone/>
            </a:pPr>
            <a:r>
              <a:rPr lang="en-US" sz="1800" dirty="0" smtClean="0">
                <a:latin typeface="Times New Roman" pitchFamily="18" charset="0"/>
                <a:cs typeface="Times New Roman" pitchFamily="18" charset="0"/>
              </a:rPr>
              <a:t>E1 = Entry(top, </a:t>
            </a:r>
            <a:r>
              <a:rPr lang="en-US" sz="1800" dirty="0" err="1" smtClean="0">
                <a:latin typeface="Times New Roman" pitchFamily="18" charset="0"/>
                <a:cs typeface="Times New Roman" pitchFamily="18" charset="0"/>
              </a:rPr>
              <a:t>bd</a:t>
            </a:r>
            <a:r>
              <a:rPr lang="en-US" sz="1800" dirty="0" smtClean="0">
                <a:latin typeface="Times New Roman" pitchFamily="18" charset="0"/>
                <a:cs typeface="Times New Roman" pitchFamily="18" charset="0"/>
              </a:rPr>
              <a:t> =5) </a:t>
            </a:r>
          </a:p>
          <a:p>
            <a:pPr>
              <a:buNone/>
            </a:pPr>
            <a:r>
              <a:rPr lang="en-US" sz="1800" dirty="0" smtClean="0">
                <a:latin typeface="Times New Roman" pitchFamily="18" charset="0"/>
                <a:cs typeface="Times New Roman" pitchFamily="18" charset="0"/>
              </a:rPr>
              <a:t>E1.pack(side = RIGHT) </a:t>
            </a:r>
          </a:p>
          <a:p>
            <a:pPr>
              <a:buNone/>
            </a:pPr>
            <a:r>
              <a:rPr lang="en-US" sz="1800" dirty="0" err="1" smtClean="0">
                <a:latin typeface="Times New Roman" pitchFamily="18" charset="0"/>
                <a:cs typeface="Times New Roman" pitchFamily="18" charset="0"/>
              </a:rPr>
              <a:t>top.mainloop</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3505200" y="4419600"/>
            <a:ext cx="2066925" cy="762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Frame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The Frame widget is very important for the process of grouping and organizing other widgets in a somehow friendly way.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works like a container, which is responsible for arranging the position of other widgets.</a:t>
            </a:r>
          </a:p>
          <a:p>
            <a:pPr algn="just"/>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frame can also be used as a foundation class to implement complex widgets.</a:t>
            </a:r>
          </a:p>
          <a:p>
            <a:pPr algn="just"/>
            <a:r>
              <a:rPr lang="en-US" sz="2000" dirty="0">
                <a:latin typeface="Times New Roman" pitchFamily="18" charset="0"/>
                <a:cs typeface="Times New Roman" pitchFamily="18" charset="0"/>
              </a:rPr>
              <a:t>Syntax</a:t>
            </a:r>
          </a:p>
          <a:p>
            <a:pPr algn="just">
              <a:buNone/>
            </a:pPr>
            <a:r>
              <a:rPr lang="en-US" sz="2000" dirty="0" smtClean="0">
                <a:latin typeface="Times New Roman" pitchFamily="18" charset="0"/>
                <a:cs typeface="Times New Roman" pitchFamily="18" charset="0"/>
              </a:rPr>
              <a:t>		w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Frame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master</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option</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)Parameters</a:t>
            </a:r>
          </a:p>
          <a:p>
            <a:pPr algn="just">
              <a:buNone/>
            </a:pPr>
            <a:r>
              <a:rPr lang="en-US" sz="2000" b="1" dirty="0" smtClean="0">
                <a:latin typeface="Times New Roman" pitchFamily="18" charset="0"/>
                <a:cs typeface="Times New Roman" pitchFamily="18" charset="0"/>
              </a:rPr>
              <a:t>	master</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This represents the parent window.</a:t>
            </a:r>
          </a:p>
          <a:p>
            <a:pPr algn="just">
              <a:buNone/>
            </a:pPr>
            <a:r>
              <a:rPr lang="en-US" sz="2000" b="1" dirty="0" smtClean="0">
                <a:latin typeface="Times New Roman" pitchFamily="18" charset="0"/>
                <a:cs typeface="Times New Roman" pitchFamily="18" charset="0"/>
              </a:rPr>
              <a:t>	options</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Here is the list of most commonly used options for this widget. </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Frame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1800" dirty="0">
                <a:latin typeface="Times New Roman" pitchFamily="18" charset="0"/>
                <a:cs typeface="Times New Roman" pitchFamily="18" charset="0"/>
              </a:rPr>
              <a:t>from</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Tkinter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import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root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Tk</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frame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Frame(</a:t>
            </a:r>
            <a:r>
              <a:rPr lang="en-US" sz="1800" dirty="0" smtClean="0">
                <a:latin typeface="Times New Roman" pitchFamily="18" charset="0"/>
                <a:cs typeface="Times New Roman" pitchFamily="18" charset="0"/>
              </a:rPr>
              <a:t>root</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frame.pack</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bottomframe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Frame(</a:t>
            </a:r>
            <a:r>
              <a:rPr lang="en-US" sz="1800" dirty="0" smtClean="0">
                <a:latin typeface="Times New Roman" pitchFamily="18" charset="0"/>
                <a:cs typeface="Times New Roman" pitchFamily="18" charset="0"/>
              </a:rPr>
              <a:t>root</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bottomframe.pack</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side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BOTTOM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redbutton</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Button(</a:t>
            </a:r>
            <a:r>
              <a:rPr lang="en-US" sz="1800" dirty="0" smtClean="0">
                <a:latin typeface="Times New Roman" pitchFamily="18" charset="0"/>
                <a:cs typeface="Times New Roman" pitchFamily="18" charset="0"/>
              </a:rPr>
              <a:t>frame</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text</a:t>
            </a:r>
            <a:r>
              <a:rPr lang="en-US" sz="1800" dirty="0">
                <a:latin typeface="Times New Roman" pitchFamily="18" charset="0"/>
                <a:cs typeface="Times New Roman" pitchFamily="18" charset="0"/>
              </a:rPr>
              <a:t>="Red",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fg</a:t>
            </a:r>
            <a:r>
              <a:rPr lang="en-US" sz="1800" dirty="0">
                <a:latin typeface="Times New Roman" pitchFamily="18" charset="0"/>
                <a:cs typeface="Times New Roman" pitchFamily="18" charset="0"/>
              </a:rPr>
              <a:t>="red")</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redbutton.pack</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side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LEFT</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greenbutton</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Button(</a:t>
            </a:r>
            <a:r>
              <a:rPr lang="en-US" sz="1800" dirty="0" smtClean="0">
                <a:latin typeface="Times New Roman" pitchFamily="18" charset="0"/>
                <a:cs typeface="Times New Roman" pitchFamily="18" charset="0"/>
              </a:rPr>
              <a:t>frame</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text</a:t>
            </a:r>
            <a:r>
              <a:rPr lang="en-US" sz="1800" dirty="0">
                <a:latin typeface="Times New Roman" pitchFamily="18" charset="0"/>
                <a:cs typeface="Times New Roman" pitchFamily="18" charset="0"/>
              </a:rPr>
              <a:t>="Brown",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fg</a:t>
            </a:r>
            <a:r>
              <a:rPr lang="en-US" sz="1800" dirty="0">
                <a:latin typeface="Times New Roman" pitchFamily="18" charset="0"/>
                <a:cs typeface="Times New Roman" pitchFamily="18" charset="0"/>
              </a:rPr>
              <a:t>="brown")</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greenbutton.pack</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side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LEFT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bluebutton</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Button(</a:t>
            </a:r>
            <a:r>
              <a:rPr lang="en-US" sz="1800" dirty="0" smtClean="0">
                <a:latin typeface="Times New Roman" pitchFamily="18" charset="0"/>
                <a:cs typeface="Times New Roman" pitchFamily="18" charset="0"/>
              </a:rPr>
              <a:t>frame</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text</a:t>
            </a:r>
            <a:r>
              <a:rPr lang="en-US" sz="1800" dirty="0">
                <a:latin typeface="Times New Roman" pitchFamily="18" charset="0"/>
                <a:cs typeface="Times New Roman" pitchFamily="18" charset="0"/>
              </a:rPr>
              <a:t>="Blue",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fg</a:t>
            </a:r>
            <a:r>
              <a:rPr lang="en-US" sz="1800" dirty="0">
                <a:latin typeface="Times New Roman" pitchFamily="18" charset="0"/>
                <a:cs typeface="Times New Roman" pitchFamily="18" charset="0"/>
              </a:rPr>
              <a:t>="blue")</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bluebutton.pack</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side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LEFT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blackbutton</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Button(</a:t>
            </a:r>
            <a:r>
              <a:rPr lang="en-US" sz="1800" dirty="0" err="1" smtClean="0">
                <a:latin typeface="Times New Roman" pitchFamily="18" charset="0"/>
                <a:cs typeface="Times New Roman" pitchFamily="18" charset="0"/>
              </a:rPr>
              <a:t>bottomframe</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text</a:t>
            </a:r>
            <a:r>
              <a:rPr lang="en-US" sz="1800" dirty="0">
                <a:latin typeface="Times New Roman" pitchFamily="18" charset="0"/>
                <a:cs typeface="Times New Roman" pitchFamily="18" charset="0"/>
              </a:rPr>
              <a:t>="Black",</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fg</a:t>
            </a:r>
            <a:r>
              <a:rPr lang="en-US" sz="1800" dirty="0">
                <a:latin typeface="Times New Roman" pitchFamily="18" charset="0"/>
                <a:cs typeface="Times New Roman" pitchFamily="18" charset="0"/>
              </a:rPr>
              <a:t>="black")</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blackbutton.pack</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side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BOTTOM</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root.mainloop</a:t>
            </a:r>
            <a:r>
              <a:rPr lang="en-US" sz="1800" dirty="0">
                <a:latin typeface="Times New Roman" pitchFamily="18" charset="0"/>
                <a:cs typeface="Times New Roman" pitchFamily="18" charset="0"/>
              </a:rPr>
              <a:t>()</a:t>
            </a:r>
          </a:p>
        </p:txBody>
      </p:sp>
      <p:pic>
        <p:nvPicPr>
          <p:cNvPr id="6146" name="Picture 2"/>
          <p:cNvPicPr>
            <a:picLocks noChangeAspect="1" noChangeArrowheads="1"/>
          </p:cNvPicPr>
          <p:nvPr/>
        </p:nvPicPr>
        <p:blipFill>
          <a:blip r:embed="rId2" cstate="print"/>
          <a:srcRect/>
          <a:stretch>
            <a:fillRect/>
          </a:stretch>
        </p:blipFill>
        <p:spPr bwMode="auto">
          <a:xfrm>
            <a:off x="6172200" y="2057400"/>
            <a:ext cx="2190750" cy="147093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Label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This widget implements a display </a:t>
            </a:r>
            <a:r>
              <a:rPr lang="en-US" dirty="0">
                <a:latin typeface="Times New Roman" pitchFamily="18" charset="0"/>
                <a:cs typeface="Times New Roman" pitchFamily="18" charset="0"/>
              </a:rPr>
              <a:t>box where you can place text or </a:t>
            </a:r>
            <a:r>
              <a:rPr lang="en-US" dirty="0" smtClean="0">
                <a:latin typeface="Times New Roman" pitchFamily="18" charset="0"/>
                <a:cs typeface="Times New Roman" pitchFamily="18" charset="0"/>
              </a:rPr>
              <a:t>images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text displayed by this widget can be updated at any time you want.</a:t>
            </a:r>
          </a:p>
          <a:p>
            <a:pPr algn="just"/>
            <a:r>
              <a:rPr lang="en-US" dirty="0">
                <a:latin typeface="Times New Roman" pitchFamily="18" charset="0"/>
                <a:cs typeface="Times New Roman" pitchFamily="18" charset="0"/>
              </a:rPr>
              <a:t>It is also possible to underline part of the text (like to identify a keyboard shortcut) and span the text across multiple lines.</a:t>
            </a:r>
          </a:p>
          <a:p>
            <a:pPr algn="just"/>
            <a:r>
              <a:rPr lang="en-US" dirty="0">
                <a:latin typeface="Times New Roman" pitchFamily="18" charset="0"/>
                <a:cs typeface="Times New Roman" pitchFamily="18" charset="0"/>
              </a:rPr>
              <a:t>Syntax</a:t>
            </a:r>
          </a:p>
          <a:p>
            <a:pPr algn="just">
              <a:buNone/>
            </a:pPr>
            <a:r>
              <a:rPr lang="en-US" dirty="0" smtClean="0">
                <a:latin typeface="Times New Roman" pitchFamily="18" charset="0"/>
                <a:cs typeface="Times New Roman" pitchFamily="18" charset="0"/>
              </a:rPr>
              <a:t>	w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Label</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master</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option</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)Parameters:</a:t>
            </a:r>
          </a:p>
          <a:p>
            <a:pPr algn="just">
              <a:buNone/>
            </a:pPr>
            <a:r>
              <a:rPr lang="en-US" b="1" dirty="0" smtClean="0">
                <a:latin typeface="Times New Roman" pitchFamily="18" charset="0"/>
                <a:cs typeface="Times New Roman" pitchFamily="18" charset="0"/>
              </a:rPr>
              <a:t>	master</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This represents the parent window.</a:t>
            </a:r>
          </a:p>
          <a:p>
            <a:pPr algn="just">
              <a:buNone/>
            </a:pPr>
            <a:r>
              <a:rPr lang="en-US" b="1" dirty="0" smtClean="0">
                <a:latin typeface="Times New Roman" pitchFamily="18" charset="0"/>
                <a:cs typeface="Times New Roman" pitchFamily="18" charset="0"/>
              </a:rPr>
              <a:t>	options</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Here is the list of most commonly used options for this widget.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Label</a:t>
            </a:r>
            <a:endParaRPr lang="en-US" dirty="0"/>
          </a:p>
        </p:txBody>
      </p:sp>
      <p:sp>
        <p:nvSpPr>
          <p:cNvPr id="3" name="Content Placeholder 2"/>
          <p:cNvSpPr>
            <a:spLocks noGrp="1"/>
          </p:cNvSpPr>
          <p:nvPr>
            <p:ph idx="1"/>
          </p:nvPr>
        </p:nvSpPr>
        <p:spPr/>
        <p:txBody>
          <a:bodyPr>
            <a:normAutofit/>
          </a:bodyPr>
          <a:lstStyle/>
          <a:p>
            <a:pPr>
              <a:buNone/>
            </a:pPr>
            <a:r>
              <a:rPr lang="en-US" sz="1800" dirty="0">
                <a:latin typeface="Times New Roman" pitchFamily="18" charset="0"/>
                <a:cs typeface="Times New Roman" pitchFamily="18" charset="0"/>
              </a:rPr>
              <a:t>from</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Tkinter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import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root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Tk</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StringVar</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label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Label(</a:t>
            </a:r>
            <a:r>
              <a:rPr lang="en-US" sz="1800" dirty="0" smtClean="0">
                <a:latin typeface="Times New Roman" pitchFamily="18" charset="0"/>
                <a:cs typeface="Times New Roman" pitchFamily="18" charset="0"/>
              </a:rPr>
              <a:t> root</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textvariable</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relief</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RAISED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var.set</a:t>
            </a:r>
            <a:r>
              <a:rPr lang="en-US" sz="1800" dirty="0">
                <a:latin typeface="Times New Roman" pitchFamily="18" charset="0"/>
                <a:cs typeface="Times New Roman" pitchFamily="18" charset="0"/>
              </a:rPr>
              <a:t>("Hey!? How are you doing?")</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label.pack</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root.mainloop</a:t>
            </a:r>
            <a:r>
              <a:rPr lang="en-US" sz="1800" dirty="0">
                <a:latin typeface="Times New Roman" pitchFamily="18" charset="0"/>
                <a:cs typeface="Times New Roman" pitchFamily="18" charset="0"/>
              </a:rPr>
              <a:t>()</a:t>
            </a:r>
          </a:p>
        </p:txBody>
      </p:sp>
      <p:pic>
        <p:nvPicPr>
          <p:cNvPr id="7170" name="Picture 2"/>
          <p:cNvPicPr>
            <a:picLocks noChangeAspect="1" noChangeArrowheads="1"/>
          </p:cNvPicPr>
          <p:nvPr/>
        </p:nvPicPr>
        <p:blipFill>
          <a:blip r:embed="rId2" cstate="print"/>
          <a:srcRect/>
          <a:stretch>
            <a:fillRect/>
          </a:stretch>
        </p:blipFill>
        <p:spPr bwMode="auto">
          <a:xfrm>
            <a:off x="2819400" y="4114800"/>
            <a:ext cx="2396435" cy="1066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relief attribute styles</a:t>
            </a:r>
            <a:endParaRPr lang="en-IN" dirty="0"/>
          </a:p>
        </p:txBody>
      </p:sp>
      <p:pic>
        <p:nvPicPr>
          <p:cNvPr id="2051" name="Picture 3"/>
          <p:cNvPicPr>
            <a:picLocks noGrp="1" noChangeAspect="1" noChangeArrowheads="1"/>
          </p:cNvPicPr>
          <p:nvPr>
            <p:ph idx="1"/>
          </p:nvPr>
        </p:nvPicPr>
        <p:blipFill>
          <a:blip r:embed="rId2"/>
          <a:srcRect/>
          <a:stretch>
            <a:fillRect/>
          </a:stretch>
        </p:blipFill>
        <p:spPr bwMode="auto">
          <a:xfrm>
            <a:off x="2285984" y="1190076"/>
            <a:ext cx="4114062" cy="481069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.Listbox</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Listbox</a:t>
            </a:r>
            <a:r>
              <a:rPr lang="en-US" sz="2000" dirty="0">
                <a:latin typeface="Times New Roman" pitchFamily="18" charset="0"/>
                <a:cs typeface="Times New Roman" pitchFamily="18" charset="0"/>
              </a:rPr>
              <a:t> widget is used to display a list of items from which a user can select a number of items</a:t>
            </a:r>
          </a:p>
          <a:p>
            <a:r>
              <a:rPr lang="en-US" sz="2000" dirty="0">
                <a:latin typeface="Times New Roman" pitchFamily="18" charset="0"/>
                <a:cs typeface="Times New Roman" pitchFamily="18" charset="0"/>
              </a:rPr>
              <a:t>Syntax</a:t>
            </a:r>
          </a:p>
          <a:p>
            <a:pPr>
              <a:buNone/>
            </a:pPr>
            <a:r>
              <a:rPr lang="en-US" sz="2000" dirty="0" smtClean="0">
                <a:latin typeface="Times New Roman" pitchFamily="18" charset="0"/>
                <a:cs typeface="Times New Roman" pitchFamily="18" charset="0"/>
              </a:rPr>
              <a:t>	w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Listbox</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master</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option</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)Parameters</a:t>
            </a:r>
          </a:p>
          <a:p>
            <a:pPr>
              <a:buNone/>
            </a:pPr>
            <a:r>
              <a:rPr lang="en-US" sz="2000" b="1" dirty="0" smtClean="0">
                <a:latin typeface="Times New Roman" pitchFamily="18" charset="0"/>
                <a:cs typeface="Times New Roman" pitchFamily="18" charset="0"/>
              </a:rPr>
              <a:t>	master</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This represents the parent window.</a:t>
            </a:r>
          </a:p>
          <a:p>
            <a:pPr>
              <a:buNone/>
            </a:pPr>
            <a:r>
              <a:rPr lang="en-US" sz="2000" b="1" dirty="0" smtClean="0">
                <a:latin typeface="Times New Roman" pitchFamily="18" charset="0"/>
                <a:cs typeface="Times New Roman" pitchFamily="18" charset="0"/>
              </a:rPr>
              <a:t>	options</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Here is the list of most commonly used options for this widget.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.Listbox</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tkinter</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top = </a:t>
            </a:r>
            <a:r>
              <a:rPr lang="en-US" dirty="0" err="1" smtClean="0">
                <a:latin typeface="Times New Roman" pitchFamily="18" charset="0"/>
                <a:cs typeface="Times New Roman" pitchFamily="18" charset="0"/>
              </a:rPr>
              <a:t>Tk</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Lb1 = </a:t>
            </a:r>
            <a:r>
              <a:rPr lang="en-US" dirty="0" err="1" smtClean="0">
                <a:latin typeface="Times New Roman" pitchFamily="18" charset="0"/>
                <a:cs typeface="Times New Roman" pitchFamily="18" charset="0"/>
              </a:rPr>
              <a:t>Listbox</a:t>
            </a:r>
            <a:r>
              <a:rPr lang="en-US" dirty="0" smtClean="0">
                <a:latin typeface="Times New Roman" pitchFamily="18" charset="0"/>
                <a:cs typeface="Times New Roman" pitchFamily="18" charset="0"/>
              </a:rPr>
              <a:t>(top) </a:t>
            </a:r>
          </a:p>
          <a:p>
            <a:pPr>
              <a:buNone/>
            </a:pPr>
            <a:r>
              <a:rPr lang="en-US" dirty="0" smtClean="0">
                <a:latin typeface="Times New Roman" pitchFamily="18" charset="0"/>
                <a:cs typeface="Times New Roman" pitchFamily="18" charset="0"/>
              </a:rPr>
              <a:t>Lb1.insert(1, "Python") </a:t>
            </a:r>
          </a:p>
          <a:p>
            <a:pPr>
              <a:buNone/>
            </a:pPr>
            <a:r>
              <a:rPr lang="en-US" dirty="0" smtClean="0">
                <a:latin typeface="Times New Roman" pitchFamily="18" charset="0"/>
                <a:cs typeface="Times New Roman" pitchFamily="18" charset="0"/>
              </a:rPr>
              <a:t>Lb1.insert(2, "Perl") </a:t>
            </a:r>
          </a:p>
          <a:p>
            <a:pPr>
              <a:buNone/>
            </a:pPr>
            <a:r>
              <a:rPr lang="en-US" dirty="0" smtClean="0">
                <a:latin typeface="Times New Roman" pitchFamily="18" charset="0"/>
                <a:cs typeface="Times New Roman" pitchFamily="18" charset="0"/>
              </a:rPr>
              <a:t>Lb1.insert(3, "C") </a:t>
            </a:r>
          </a:p>
          <a:p>
            <a:pPr>
              <a:buNone/>
            </a:pPr>
            <a:r>
              <a:rPr lang="en-US" dirty="0" smtClean="0">
                <a:latin typeface="Times New Roman" pitchFamily="18" charset="0"/>
                <a:cs typeface="Times New Roman" pitchFamily="18" charset="0"/>
              </a:rPr>
              <a:t>Lb1.insert(4, "PHP") </a:t>
            </a:r>
          </a:p>
          <a:p>
            <a:pPr>
              <a:buNone/>
            </a:pPr>
            <a:r>
              <a:rPr lang="en-US" dirty="0" smtClean="0">
                <a:latin typeface="Times New Roman" pitchFamily="18" charset="0"/>
                <a:cs typeface="Times New Roman" pitchFamily="18" charset="0"/>
              </a:rPr>
              <a:t>Lb1.insert(5, "JSP") </a:t>
            </a:r>
          </a:p>
          <a:p>
            <a:pPr>
              <a:buNone/>
            </a:pPr>
            <a:r>
              <a:rPr lang="en-US" dirty="0" smtClean="0">
                <a:latin typeface="Times New Roman" pitchFamily="18" charset="0"/>
                <a:cs typeface="Times New Roman" pitchFamily="18" charset="0"/>
              </a:rPr>
              <a:t>Lb1.insert(6, "Ruby") Lb1.pack</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a:buNone/>
            </a:pPr>
            <a:r>
              <a:rPr lang="en-US" dirty="0" err="1" smtClean="0">
                <a:latin typeface="Times New Roman" pitchFamily="18" charset="0"/>
                <a:cs typeface="Times New Roman" pitchFamily="18" charset="0"/>
              </a:rPr>
              <a:t>top.mainloop</a:t>
            </a:r>
            <a:r>
              <a:rPr lang="en-US" dirty="0">
                <a:latin typeface="Times New Roman" pitchFamily="18" charset="0"/>
                <a:cs typeface="Times New Roman" pitchFamily="18" charset="0"/>
              </a:rPr>
              <a:t>()</a:t>
            </a:r>
          </a:p>
        </p:txBody>
      </p:sp>
      <p:pic>
        <p:nvPicPr>
          <p:cNvPr id="35842" name="Picture 2"/>
          <p:cNvPicPr>
            <a:picLocks noChangeAspect="1" noChangeArrowheads="1"/>
          </p:cNvPicPr>
          <p:nvPr/>
        </p:nvPicPr>
        <p:blipFill>
          <a:blip r:embed="rId2" cstate="print"/>
          <a:srcRect/>
          <a:stretch>
            <a:fillRect/>
          </a:stretch>
        </p:blipFill>
        <p:spPr bwMode="auto">
          <a:xfrm>
            <a:off x="4572000" y="2514599"/>
            <a:ext cx="2209800" cy="288626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.Listbox Event Handling</a:t>
            </a:r>
            <a:endParaRPr lang="en-US" dirty="0"/>
          </a:p>
        </p:txBody>
      </p:sp>
      <p:sp>
        <p:nvSpPr>
          <p:cNvPr id="3" name="Content Placeholder 2"/>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14282" y="1500174"/>
            <a:ext cx="8059940" cy="4935551"/>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429256" y="3071810"/>
            <a:ext cx="3095625" cy="3429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 to </a:t>
            </a:r>
            <a:r>
              <a:rPr lang="en-US" dirty="0" err="1" smtClean="0">
                <a:latin typeface="Times New Roman" pitchFamily="18" charset="0"/>
                <a:cs typeface="Times New Roman" pitchFamily="18" charset="0"/>
              </a:rPr>
              <a:t>tkinter</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err="1" smtClean="0">
                <a:latin typeface="Times New Roman" pitchFamily="18" charset="0"/>
                <a:cs typeface="Times New Roman" pitchFamily="18" charset="0"/>
              </a:rPr>
              <a:t>Tkinter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the standard GUI library for Python. </a:t>
            </a: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Tkinter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provides a fast and easy way to create GUI applications. </a:t>
            </a: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Tkinter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provides a powerful object-oriented interface to the </a:t>
            </a:r>
            <a:r>
              <a:rPr lang="en-US" dirty="0" err="1">
                <a:latin typeface="Times New Roman" pitchFamily="18" charset="0"/>
                <a:cs typeface="Times New Roman" pitchFamily="18" charset="0"/>
              </a:rPr>
              <a:t>Tk</a:t>
            </a:r>
            <a:r>
              <a:rPr lang="en-US" dirty="0">
                <a:latin typeface="Times New Roman" pitchFamily="18" charset="0"/>
                <a:cs typeface="Times New Roman" pitchFamily="18" charset="0"/>
              </a:rPr>
              <a:t> GUI </a:t>
            </a:r>
            <a:r>
              <a:rPr lang="en-US" dirty="0" smtClean="0">
                <a:latin typeface="Times New Roman" pitchFamily="18" charset="0"/>
                <a:cs typeface="Times New Roman" pitchFamily="18" charset="0"/>
              </a:rPr>
              <a:t>toolkit.</a:t>
            </a:r>
          </a:p>
          <a:p>
            <a:pPr algn="just"/>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teps </a:t>
            </a:r>
            <a:r>
              <a:rPr lang="en-US" dirty="0">
                <a:latin typeface="Times New Roman" pitchFamily="18" charset="0"/>
                <a:cs typeface="Times New Roman" pitchFamily="18" charset="0"/>
              </a:rPr>
              <a:t>−</a:t>
            </a:r>
          </a:p>
          <a:p>
            <a:pPr lvl="1" algn="just"/>
            <a:r>
              <a:rPr lang="en-US" dirty="0">
                <a:latin typeface="Times New Roman" pitchFamily="18" charset="0"/>
                <a:cs typeface="Times New Roman" pitchFamily="18" charset="0"/>
              </a:rPr>
              <a:t>Import the </a:t>
            </a:r>
            <a:r>
              <a:rPr lang="en-US" i="1" dirty="0" err="1">
                <a:latin typeface="Times New Roman" pitchFamily="18" charset="0"/>
                <a:cs typeface="Times New Roman" pitchFamily="18" charset="0"/>
              </a:rPr>
              <a:t>Tkinter</a:t>
            </a:r>
            <a:r>
              <a:rPr lang="en-US" dirty="0">
                <a:latin typeface="Times New Roman" pitchFamily="18" charset="0"/>
                <a:cs typeface="Times New Roman" pitchFamily="18" charset="0"/>
              </a:rPr>
              <a:t> module.</a:t>
            </a:r>
          </a:p>
          <a:p>
            <a:pPr lvl="1" algn="just"/>
            <a:r>
              <a:rPr lang="en-US" dirty="0">
                <a:latin typeface="Times New Roman" pitchFamily="18" charset="0"/>
                <a:cs typeface="Times New Roman" pitchFamily="18" charset="0"/>
              </a:rPr>
              <a:t>Create the GUI application main window.</a:t>
            </a:r>
          </a:p>
          <a:p>
            <a:pPr lvl="1" algn="just"/>
            <a:r>
              <a:rPr lang="en-US" dirty="0">
                <a:latin typeface="Times New Roman" pitchFamily="18" charset="0"/>
                <a:cs typeface="Times New Roman" pitchFamily="18" charset="0"/>
              </a:rPr>
              <a:t>Add one or more of the above-mentioned widgets to the GUI application.</a:t>
            </a:r>
          </a:p>
          <a:p>
            <a:pPr lvl="1" algn="just"/>
            <a:r>
              <a:rPr lang="en-US" dirty="0">
                <a:latin typeface="Times New Roman" pitchFamily="18" charset="0"/>
                <a:cs typeface="Times New Roman" pitchFamily="18" charset="0"/>
              </a:rPr>
              <a:t>Enter the main event loop to take action against each event triggered by the user.</a:t>
            </a:r>
          </a:p>
          <a:p>
            <a:pPr algn="just"/>
            <a:endParaRPr lang="en-US" dirty="0">
              <a:latin typeface="Times New Roman" pitchFamily="18" charset="0"/>
              <a:cs typeface="Times New Roman" pitchFamily="18" charset="0"/>
            </a:endParaRPr>
          </a:p>
          <a:p>
            <a:pPr lvl="1" algn="just"/>
            <a:endParaRPr lang="en-US" dirty="0" smtClean="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a:t>
            </a:r>
            <a:r>
              <a:rPr lang="en-IN" dirty="0" err="1" smtClean="0"/>
              <a:t>MenuBars</a:t>
            </a:r>
            <a:r>
              <a:rPr lang="en-IN" dirty="0" smtClean="0"/>
              <a:t> and </a:t>
            </a:r>
            <a:r>
              <a:rPr lang="en-IN" dirty="0" err="1" smtClean="0"/>
              <a:t>MenuButtons</a:t>
            </a:r>
            <a:endParaRPr lang="en-IN" dirty="0"/>
          </a:p>
        </p:txBody>
      </p:sp>
      <p:sp>
        <p:nvSpPr>
          <p:cNvPr id="3" name="Content Placeholder 2"/>
          <p:cNvSpPr>
            <a:spLocks noGrp="1"/>
          </p:cNvSpPr>
          <p:nvPr>
            <p:ph idx="1"/>
          </p:nvPr>
        </p:nvSpPr>
        <p:spPr/>
        <p:txBody>
          <a:bodyPr>
            <a:normAutofit fontScale="92500"/>
          </a:bodyPr>
          <a:lstStyle/>
          <a:p>
            <a:r>
              <a:rPr lang="en-IN" dirty="0" err="1" smtClean="0"/>
              <a:t>Menubar</a:t>
            </a:r>
            <a:endParaRPr lang="en-IN" dirty="0" smtClean="0"/>
          </a:p>
          <a:p>
            <a:pPr lvl="1"/>
            <a:r>
              <a:rPr lang="en-IN" dirty="0" smtClean="0"/>
              <a:t>Add </a:t>
            </a:r>
            <a:r>
              <a:rPr lang="en-IN" dirty="0" err="1" smtClean="0"/>
              <a:t>menubar</a:t>
            </a:r>
            <a:r>
              <a:rPr lang="en-IN" dirty="0" smtClean="0"/>
              <a:t> to the root</a:t>
            </a:r>
          </a:p>
          <a:p>
            <a:pPr lvl="1"/>
            <a:r>
              <a:rPr lang="en-IN" dirty="0" smtClean="0"/>
              <a:t>Add menus to the </a:t>
            </a:r>
            <a:r>
              <a:rPr lang="en-IN" dirty="0" err="1" smtClean="0"/>
              <a:t>menubar</a:t>
            </a:r>
            <a:r>
              <a:rPr lang="en-IN" dirty="0" smtClean="0"/>
              <a:t> using </a:t>
            </a:r>
            <a:r>
              <a:rPr lang="en-IN" b="1" dirty="0" err="1" smtClean="0"/>
              <a:t>add_cascade</a:t>
            </a:r>
            <a:endParaRPr lang="en-IN" b="1" dirty="0" smtClean="0"/>
          </a:p>
          <a:p>
            <a:pPr lvl="1"/>
            <a:r>
              <a:rPr lang="en-US" dirty="0" smtClean="0"/>
              <a:t>Add choices under each menu using </a:t>
            </a:r>
            <a:r>
              <a:rPr lang="en-US" b="1" dirty="0" err="1" smtClean="0"/>
              <a:t>add_command</a:t>
            </a:r>
            <a:endParaRPr lang="en-IN" b="1" dirty="0" smtClean="0"/>
          </a:p>
          <a:p>
            <a:r>
              <a:rPr lang="en-US" dirty="0" err="1" smtClean="0"/>
              <a:t>MenuButton</a:t>
            </a:r>
            <a:endParaRPr lang="en-US" dirty="0" smtClean="0"/>
          </a:p>
          <a:p>
            <a:pPr lvl="1"/>
            <a:r>
              <a:rPr lang="en-US" dirty="0" smtClean="0"/>
              <a:t>Create a </a:t>
            </a:r>
            <a:r>
              <a:rPr lang="en-US" dirty="0" err="1" smtClean="0"/>
              <a:t>menubutton</a:t>
            </a:r>
            <a:r>
              <a:rPr lang="en-US" dirty="0" smtClean="0"/>
              <a:t> object</a:t>
            </a:r>
          </a:p>
          <a:p>
            <a:pPr lvl="1"/>
            <a:r>
              <a:rPr lang="en-US" dirty="0" smtClean="0"/>
              <a:t>Create a menu object</a:t>
            </a:r>
          </a:p>
          <a:p>
            <a:pPr lvl="1"/>
            <a:r>
              <a:rPr lang="en-US" dirty="0" smtClean="0"/>
              <a:t>Bind menu to </a:t>
            </a:r>
            <a:r>
              <a:rPr lang="en-US" dirty="0" err="1" smtClean="0"/>
              <a:t>menubutton</a:t>
            </a:r>
            <a:endParaRPr lang="en-US" dirty="0" smtClean="0"/>
          </a:p>
          <a:p>
            <a:pPr lvl="1"/>
            <a:r>
              <a:rPr lang="en-US" dirty="0" smtClean="0"/>
              <a:t>Add choices under menu</a:t>
            </a:r>
          </a:p>
          <a:p>
            <a:pPr lvl="1"/>
            <a:endParaRPr lang="en-US" dirty="0" smtClean="0"/>
          </a:p>
          <a:p>
            <a:pPr lvl="1"/>
            <a:endParaRPr lang="en-IN" dirty="0" smtClean="0"/>
          </a:p>
          <a:p>
            <a:pPr>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.Menubutton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A </a:t>
            </a:r>
            <a:r>
              <a:rPr lang="en-US" sz="2400" dirty="0" err="1">
                <a:latin typeface="Times New Roman" pitchFamily="18" charset="0"/>
                <a:cs typeface="Times New Roman" pitchFamily="18" charset="0"/>
              </a:rPr>
              <a:t>menubutton</a:t>
            </a:r>
            <a:r>
              <a:rPr lang="en-US" sz="2400" dirty="0">
                <a:latin typeface="Times New Roman" pitchFamily="18" charset="0"/>
                <a:cs typeface="Times New Roman" pitchFamily="18" charset="0"/>
              </a:rPr>
              <a:t> is the part of a drop-down menu that stays on the screen all the time.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Every </a:t>
            </a:r>
            <a:r>
              <a:rPr lang="en-US" sz="2400" dirty="0" err="1">
                <a:latin typeface="Times New Roman" pitchFamily="18" charset="0"/>
                <a:cs typeface="Times New Roman" pitchFamily="18" charset="0"/>
              </a:rPr>
              <a:t>menubutton</a:t>
            </a:r>
            <a:r>
              <a:rPr lang="en-US" sz="2400" dirty="0">
                <a:latin typeface="Times New Roman" pitchFamily="18" charset="0"/>
                <a:cs typeface="Times New Roman" pitchFamily="18" charset="0"/>
              </a:rPr>
              <a:t> is associated with a Menu widget that can display the choices for that </a:t>
            </a:r>
            <a:r>
              <a:rPr lang="en-US" sz="2400" dirty="0" err="1">
                <a:latin typeface="Times New Roman" pitchFamily="18" charset="0"/>
                <a:cs typeface="Times New Roman" pitchFamily="18" charset="0"/>
              </a:rPr>
              <a:t>menubutton</a:t>
            </a:r>
            <a:r>
              <a:rPr lang="en-US" sz="2400" dirty="0">
                <a:latin typeface="Times New Roman" pitchFamily="18" charset="0"/>
                <a:cs typeface="Times New Roman" pitchFamily="18" charset="0"/>
              </a:rPr>
              <a:t> when the user clicks on it.</a:t>
            </a:r>
          </a:p>
          <a:p>
            <a:pPr algn="just"/>
            <a:r>
              <a:rPr lang="en-US" sz="2400" dirty="0">
                <a:latin typeface="Times New Roman" pitchFamily="18" charset="0"/>
                <a:cs typeface="Times New Roman" pitchFamily="18" charset="0"/>
              </a:rPr>
              <a:t>Syntax</a:t>
            </a:r>
          </a:p>
          <a:p>
            <a:pPr algn="just">
              <a:buNone/>
            </a:pPr>
            <a:r>
              <a:rPr lang="en-US" sz="2400" dirty="0" smtClean="0">
                <a:latin typeface="Times New Roman" pitchFamily="18" charset="0"/>
                <a:cs typeface="Times New Roman" pitchFamily="18" charset="0"/>
              </a:rPr>
              <a:t>	w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Menubutton</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master</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option</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)Parameters</a:t>
            </a:r>
          </a:p>
          <a:p>
            <a:pPr algn="just">
              <a:buNone/>
            </a:pPr>
            <a:r>
              <a:rPr lang="en-US" sz="2400" b="1" dirty="0" smtClean="0">
                <a:latin typeface="Times New Roman" pitchFamily="18" charset="0"/>
                <a:cs typeface="Times New Roman" pitchFamily="18" charset="0"/>
              </a:rPr>
              <a:t>	master</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This represents the parent window.</a:t>
            </a:r>
          </a:p>
          <a:p>
            <a:pPr algn="just">
              <a:buNone/>
            </a:pPr>
            <a:r>
              <a:rPr lang="en-US" sz="2400" b="1" dirty="0" smtClean="0">
                <a:latin typeface="Times New Roman" pitchFamily="18" charset="0"/>
                <a:cs typeface="Times New Roman" pitchFamily="18" charset="0"/>
              </a:rPr>
              <a:t>	options</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Here is the list of most commonly used options for this widget.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4.Menubutton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buNone/>
            </a:pPr>
            <a:r>
              <a:rPr lang="en-US" sz="1800" dirty="0">
                <a:latin typeface="Times New Roman" pitchFamily="18" charset="0"/>
                <a:cs typeface="Times New Roman" pitchFamily="18" charset="0"/>
              </a:rPr>
              <a:t>from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tkinter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import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top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Tk</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lgn="just">
              <a:buNone/>
            </a:pPr>
            <a:r>
              <a:rPr lang="en-US" sz="1800" dirty="0" err="1" smtClean="0">
                <a:latin typeface="Times New Roman" pitchFamily="18" charset="0"/>
                <a:cs typeface="Times New Roman" pitchFamily="18" charset="0"/>
              </a:rPr>
              <a:t>mb</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Menubutton</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top</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text</a:t>
            </a:r>
            <a:r>
              <a:rPr lang="en-US" sz="1800" dirty="0">
                <a:latin typeface="Times New Roman" pitchFamily="18" charset="0"/>
                <a:cs typeface="Times New Roman" pitchFamily="18" charset="0"/>
              </a:rPr>
              <a:t>="condiments",</a:t>
            </a:r>
            <a:r>
              <a:rPr lang="en-US" sz="1800" dirty="0" smtClean="0">
                <a:latin typeface="Times New Roman" pitchFamily="18" charset="0"/>
                <a:cs typeface="Times New Roman" pitchFamily="18" charset="0"/>
              </a:rPr>
              <a:t> relief</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RAISED )</a:t>
            </a:r>
            <a:endParaRPr lang="en-US" sz="1800" dirty="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choices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Menu</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mb</a:t>
            </a:r>
            <a:r>
              <a:rPr lang="en-US" sz="1800" dirty="0" smtClean="0">
                <a:latin typeface="Times New Roman" pitchFamily="18" charset="0"/>
                <a:cs typeface="Times New Roman" pitchFamily="18" charset="0"/>
              </a:rPr>
              <a:t>) </a:t>
            </a:r>
          </a:p>
          <a:p>
            <a:pPr algn="just">
              <a:buNone/>
            </a:pPr>
            <a:r>
              <a:rPr lang="en-US" sz="1800" dirty="0" err="1" smtClean="0">
                <a:latin typeface="Times New Roman" pitchFamily="18" charset="0"/>
                <a:cs typeface="Times New Roman" pitchFamily="18" charset="0"/>
              </a:rPr>
              <a:t>mb.config</a:t>
            </a:r>
            <a:r>
              <a:rPr lang="en-US" sz="1800" dirty="0" smtClean="0">
                <a:latin typeface="Times New Roman" pitchFamily="18" charset="0"/>
                <a:cs typeface="Times New Roman" pitchFamily="18" charset="0"/>
              </a:rPr>
              <a:t>(menu=choices)</a:t>
            </a:r>
          </a:p>
          <a:p>
            <a:pPr algn="just">
              <a:buNone/>
            </a:pPr>
            <a:r>
              <a:rPr lang="en-US" sz="1800" dirty="0" err="1" smtClean="0">
                <a:latin typeface="Times New Roman" pitchFamily="18" charset="0"/>
                <a:cs typeface="Times New Roman" pitchFamily="18" charset="0"/>
              </a:rPr>
              <a:t>choices.add_command</a:t>
            </a:r>
            <a:r>
              <a:rPr lang="en-US" sz="1800" dirty="0" smtClean="0">
                <a:latin typeface="Times New Roman" pitchFamily="18" charset="0"/>
                <a:cs typeface="Times New Roman" pitchFamily="18" charset="0"/>
              </a:rPr>
              <a:t>(label=“</a:t>
            </a:r>
            <a:r>
              <a:rPr lang="en-US" sz="1800" dirty="0" err="1" smtClean="0">
                <a:latin typeface="Times New Roman" pitchFamily="18" charset="0"/>
                <a:cs typeface="Times New Roman" pitchFamily="18" charset="0"/>
              </a:rPr>
              <a:t>Python”,command</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top.quit</a:t>
            </a:r>
            <a:r>
              <a:rPr lang="en-US" sz="1800" dirty="0" smtClean="0">
                <a:latin typeface="Times New Roman" pitchFamily="18" charset="0"/>
                <a:cs typeface="Times New Roman" pitchFamily="18" charset="0"/>
              </a:rPr>
              <a:t>)</a:t>
            </a:r>
          </a:p>
          <a:p>
            <a:pPr algn="just">
              <a:buNone/>
            </a:pPr>
            <a:r>
              <a:rPr lang="en-US" sz="1800" dirty="0" err="1" smtClean="0">
                <a:latin typeface="Times New Roman" pitchFamily="18" charset="0"/>
                <a:cs typeface="Times New Roman" pitchFamily="18" charset="0"/>
              </a:rPr>
              <a:t>choices.add_command</a:t>
            </a:r>
            <a:r>
              <a:rPr lang="en-US" sz="1800" dirty="0" smtClean="0">
                <a:latin typeface="Times New Roman" pitchFamily="18" charset="0"/>
                <a:cs typeface="Times New Roman" pitchFamily="18" charset="0"/>
              </a:rPr>
              <a:t>(label</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Java”,</a:t>
            </a:r>
            <a:r>
              <a:rPr lang="en-US" sz="1800" dirty="0" err="1" smtClean="0">
                <a:latin typeface="Times New Roman" pitchFamily="18" charset="0"/>
                <a:cs typeface="Times New Roman" pitchFamily="18" charset="0"/>
              </a:rPr>
              <a:t>command</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top.quit</a:t>
            </a:r>
            <a:r>
              <a:rPr lang="en-US" sz="1800" dirty="0" smtClean="0">
                <a:latin typeface="Times New Roman" pitchFamily="18" charset="0"/>
                <a:cs typeface="Times New Roman" pitchFamily="18" charset="0"/>
              </a:rPr>
              <a:t>)</a:t>
            </a:r>
          </a:p>
          <a:p>
            <a:pPr algn="just">
              <a:buNone/>
            </a:pPr>
            <a:r>
              <a:rPr lang="en-US" sz="1800" dirty="0" err="1" smtClean="0">
                <a:latin typeface="Times New Roman" pitchFamily="18" charset="0"/>
                <a:cs typeface="Times New Roman" pitchFamily="18" charset="0"/>
              </a:rPr>
              <a:t>choices.add_command</a:t>
            </a:r>
            <a:r>
              <a:rPr lang="en-US" sz="1800" dirty="0" smtClean="0">
                <a:latin typeface="Times New Roman" pitchFamily="18" charset="0"/>
                <a:cs typeface="Times New Roman" pitchFamily="18" charset="0"/>
              </a:rPr>
              <a:t>(label</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Haskell”,</a:t>
            </a:r>
            <a:r>
              <a:rPr lang="en-US" sz="1800" dirty="0" err="1" smtClean="0">
                <a:latin typeface="Times New Roman" pitchFamily="18" charset="0"/>
                <a:cs typeface="Times New Roman" pitchFamily="18" charset="0"/>
              </a:rPr>
              <a:t>command</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top.quit</a:t>
            </a:r>
            <a:r>
              <a:rPr lang="en-US" sz="1800" dirty="0" smtClean="0">
                <a:latin typeface="Times New Roman" pitchFamily="18" charset="0"/>
                <a:cs typeface="Times New Roman" pitchFamily="18" charset="0"/>
              </a:rPr>
              <a:t>)</a:t>
            </a:r>
          </a:p>
          <a:p>
            <a:pPr algn="just">
              <a:buNone/>
            </a:pPr>
            <a:r>
              <a:rPr lang="en-US" sz="1800" dirty="0" err="1" smtClean="0">
                <a:latin typeface="Times New Roman" pitchFamily="18" charset="0"/>
                <a:cs typeface="Times New Roman" pitchFamily="18" charset="0"/>
              </a:rPr>
              <a:t>mb.pack</a:t>
            </a:r>
            <a:r>
              <a:rPr lang="en-US" sz="1800" dirty="0" smtClean="0">
                <a:latin typeface="Times New Roman" pitchFamily="18" charset="0"/>
                <a:cs typeface="Times New Roman" pitchFamily="18" charset="0"/>
              </a:rPr>
              <a:t>()</a:t>
            </a:r>
          </a:p>
          <a:p>
            <a:pPr algn="just">
              <a:buNone/>
            </a:pPr>
            <a:r>
              <a:rPr lang="en-US" sz="1800" dirty="0" err="1" smtClean="0">
                <a:latin typeface="Times New Roman" pitchFamily="18" charset="0"/>
                <a:cs typeface="Times New Roman" pitchFamily="18" charset="0"/>
              </a:rPr>
              <a:t>top.mainloop</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Menu</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allow us to create all kinds of menus that can be used by our applications.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core functionality provides ways to create three menu types: pop-up, </a:t>
            </a:r>
            <a:r>
              <a:rPr lang="en-US" sz="2800" dirty="0" err="1">
                <a:latin typeface="Times New Roman" pitchFamily="18" charset="0"/>
                <a:cs typeface="Times New Roman" pitchFamily="18" charset="0"/>
              </a:rPr>
              <a:t>toplevel</a:t>
            </a:r>
            <a:r>
              <a:rPr lang="en-US" sz="2800" dirty="0">
                <a:latin typeface="Times New Roman" pitchFamily="18" charset="0"/>
                <a:cs typeface="Times New Roman" pitchFamily="18" charset="0"/>
              </a:rPr>
              <a:t> and pull-down.</a:t>
            </a:r>
          </a:p>
          <a:p>
            <a:pPr algn="just"/>
            <a:r>
              <a:rPr lang="en-US" sz="2800" dirty="0">
                <a:latin typeface="Times New Roman" pitchFamily="18" charset="0"/>
                <a:cs typeface="Times New Roman" pitchFamily="18" charset="0"/>
              </a:rPr>
              <a:t>It is also possible to use other extended widgets to implement new types of menus, such as the </a:t>
            </a:r>
            <a:r>
              <a:rPr lang="en-US" sz="2800" i="1" dirty="0" err="1">
                <a:latin typeface="Times New Roman" pitchFamily="18" charset="0"/>
                <a:cs typeface="Times New Roman" pitchFamily="18" charset="0"/>
              </a:rPr>
              <a:t>OptionMenu</a:t>
            </a:r>
            <a:r>
              <a:rPr lang="en-US" sz="2800" dirty="0">
                <a:latin typeface="Times New Roman" pitchFamily="18" charset="0"/>
                <a:cs typeface="Times New Roman" pitchFamily="18" charset="0"/>
              </a:rPr>
              <a:t> widget, which implements a special type that generates a pop-up list of items within a selection.</a:t>
            </a:r>
          </a:p>
          <a:p>
            <a:pPr algn="just"/>
            <a:r>
              <a:rPr lang="en-US" sz="2800" dirty="0" smtClean="0">
                <a:latin typeface="Times New Roman" pitchFamily="18" charset="0"/>
                <a:cs typeface="Times New Roman" pitchFamily="18" charset="0"/>
              </a:rPr>
              <a:t>Syntax</a:t>
            </a:r>
            <a:endParaRPr lang="en-US" sz="2800" dirty="0">
              <a:latin typeface="Times New Roman" pitchFamily="18" charset="0"/>
              <a:cs typeface="Times New Roman" pitchFamily="18" charset="0"/>
            </a:endParaRPr>
          </a:p>
          <a:p>
            <a:pPr algn="just">
              <a:buNone/>
            </a:pPr>
            <a:r>
              <a:rPr lang="en-US" sz="2800" dirty="0" smtClean="0">
                <a:latin typeface="Times New Roman" pitchFamily="18" charset="0"/>
                <a:cs typeface="Times New Roman" pitchFamily="18" charset="0"/>
              </a:rPr>
              <a:t>		w </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Menu</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master</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option</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Autofit/>
          </a:bodyPr>
          <a:lstStyle/>
          <a:p>
            <a:pPr algn="just"/>
            <a:endParaRPr lang="en-US" sz="2800" dirty="0">
              <a:latin typeface="Times New Roman" pitchFamily="18" charset="0"/>
              <a:cs typeface="Times New Roman" pitchFamily="18" charset="0"/>
            </a:endParaRPr>
          </a:p>
        </p:txBody>
      </p:sp>
      <p:pic>
        <p:nvPicPr>
          <p:cNvPr id="37890" name="Picture 2"/>
          <p:cNvPicPr>
            <a:picLocks noChangeAspect="1" noChangeArrowheads="1"/>
          </p:cNvPicPr>
          <p:nvPr/>
        </p:nvPicPr>
        <p:blipFill>
          <a:blip r:embed="rId2" cstate="print"/>
          <a:srcRect/>
          <a:stretch>
            <a:fillRect/>
          </a:stretch>
        </p:blipFill>
        <p:spPr bwMode="auto">
          <a:xfrm>
            <a:off x="304800" y="381000"/>
            <a:ext cx="4695825" cy="6181725"/>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cstate="print"/>
          <a:srcRect/>
          <a:stretch>
            <a:fillRect/>
          </a:stretch>
        </p:blipFill>
        <p:spPr bwMode="auto">
          <a:xfrm>
            <a:off x="5638800" y="2209800"/>
            <a:ext cx="2181225" cy="2657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a:t>
            </a:r>
            <a:r>
              <a:rPr lang="en-US" dirty="0" smtClean="0">
                <a:latin typeface="Times New Roman" pitchFamily="18" charset="0"/>
                <a:cs typeface="Times New Roman" pitchFamily="18" charset="0"/>
              </a:rPr>
              <a:t>Message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This widget provides a multiline and </a:t>
            </a:r>
            <a:r>
              <a:rPr lang="en-US" sz="2400" dirty="0" err="1">
                <a:latin typeface="Times New Roman" pitchFamily="18" charset="0"/>
                <a:cs typeface="Times New Roman" pitchFamily="18" charset="0"/>
              </a:rPr>
              <a:t>noneditable</a:t>
            </a:r>
            <a:r>
              <a:rPr lang="en-US" sz="2400" dirty="0">
                <a:latin typeface="Times New Roman" pitchFamily="18" charset="0"/>
                <a:cs typeface="Times New Roman" pitchFamily="18" charset="0"/>
              </a:rPr>
              <a:t> object that displays texts, automatically breaking lines and justifying their contents.</a:t>
            </a:r>
          </a:p>
          <a:p>
            <a:pPr algn="just"/>
            <a:r>
              <a:rPr lang="en-US" sz="2400" dirty="0">
                <a:latin typeface="Times New Roman" pitchFamily="18" charset="0"/>
                <a:cs typeface="Times New Roman" pitchFamily="18" charset="0"/>
              </a:rPr>
              <a:t>Its functionality is very similar to the one provided by the Label widget, except that it can also automatically wrap the text, maintaining a given width or aspect ratio.</a:t>
            </a:r>
          </a:p>
          <a:p>
            <a:pPr algn="just"/>
            <a:r>
              <a:rPr lang="en-US" sz="2400" dirty="0">
                <a:latin typeface="Times New Roman" pitchFamily="18" charset="0"/>
                <a:cs typeface="Times New Roman" pitchFamily="18" charset="0"/>
              </a:rPr>
              <a:t>Syntax</a:t>
            </a:r>
          </a:p>
          <a:p>
            <a:pPr algn="just">
              <a:buNone/>
            </a:pPr>
            <a:r>
              <a:rPr lang="en-US" sz="2400" dirty="0" smtClean="0">
                <a:latin typeface="Times New Roman" pitchFamily="18" charset="0"/>
                <a:cs typeface="Times New Roman" pitchFamily="18" charset="0"/>
              </a:rPr>
              <a:t>		w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Message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master</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option</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Message</a:t>
            </a:r>
            <a:endParaRPr lang="en-US" dirty="0"/>
          </a:p>
        </p:txBody>
      </p:sp>
      <p:sp>
        <p:nvSpPr>
          <p:cNvPr id="3" name="Content Placeholder 2"/>
          <p:cNvSpPr>
            <a:spLocks noGrp="1"/>
          </p:cNvSpPr>
          <p:nvPr>
            <p:ph idx="1"/>
          </p:nvPr>
        </p:nvSpPr>
        <p:spPr/>
        <p:txBody>
          <a:bodyPr>
            <a:normAutofit/>
          </a:bodyPr>
          <a:lstStyle/>
          <a:p>
            <a:pPr>
              <a:buNone/>
            </a:pPr>
            <a:r>
              <a:rPr lang="en-US" sz="2000" dirty="0">
                <a:latin typeface="Times New Roman" pitchFamily="18" charset="0"/>
                <a:cs typeface="Times New Roman" pitchFamily="18" charset="0"/>
              </a:rPr>
              <a:t>from</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t</a:t>
            </a:r>
            <a:r>
              <a:rPr lang="en-US" sz="2000" dirty="0" err="1" smtClean="0">
                <a:latin typeface="Times New Roman" pitchFamily="18" charset="0"/>
                <a:cs typeface="Times New Roman" pitchFamily="18" charset="0"/>
              </a:rPr>
              <a:t>kinter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import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root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Tk</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StringVar</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label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Message(</a:t>
            </a:r>
            <a:r>
              <a:rPr lang="en-US" sz="2000" dirty="0" smtClean="0">
                <a:latin typeface="Times New Roman" pitchFamily="18" charset="0"/>
                <a:cs typeface="Times New Roman" pitchFamily="18" charset="0"/>
              </a:rPr>
              <a:t> root</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textvariable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relief</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RAISED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var.set</a:t>
            </a:r>
            <a:r>
              <a:rPr lang="en-US" sz="2000" dirty="0">
                <a:latin typeface="Times New Roman" pitchFamily="18" charset="0"/>
                <a:cs typeface="Times New Roman" pitchFamily="18" charset="0"/>
              </a:rPr>
              <a:t>("Hey!? How are you doing?")</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label.pack</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root.mainloop</a:t>
            </a:r>
            <a:r>
              <a:rPr lang="en-US" sz="2000" dirty="0">
                <a:latin typeface="Times New Roman" pitchFamily="18" charset="0"/>
                <a:cs typeface="Times New Roman" pitchFamily="18" charset="0"/>
              </a:rPr>
              <a:t>()</a:t>
            </a:r>
          </a:p>
        </p:txBody>
      </p:sp>
      <p:pic>
        <p:nvPicPr>
          <p:cNvPr id="38914" name="Picture 2"/>
          <p:cNvPicPr>
            <a:picLocks noChangeAspect="1" noChangeArrowheads="1"/>
          </p:cNvPicPr>
          <p:nvPr/>
        </p:nvPicPr>
        <p:blipFill>
          <a:blip r:embed="rId2" cstate="print"/>
          <a:srcRect/>
          <a:stretch>
            <a:fillRect/>
          </a:stretch>
        </p:blipFill>
        <p:spPr bwMode="auto">
          <a:xfrm>
            <a:off x="3886200" y="3810000"/>
            <a:ext cx="2286000" cy="16610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6. </a:t>
            </a:r>
            <a:r>
              <a:rPr lang="en-US" dirty="0" smtClean="0">
                <a:latin typeface="Times New Roman" pitchFamily="18" charset="0"/>
                <a:cs typeface="Times New Roman" pitchFamily="18" charset="0"/>
              </a:rPr>
              <a:t>Text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sz="2000" dirty="0">
                <a:latin typeface="Times New Roman" pitchFamily="18" charset="0"/>
                <a:cs typeface="Times New Roman" pitchFamily="18" charset="0"/>
              </a:rPr>
              <a:t>Text widgets provide advanced capabilities that allow you to edit a multiline text and format the way it has to be displayed, such as changing its color and font.</a:t>
            </a:r>
          </a:p>
          <a:p>
            <a:pPr algn="just"/>
            <a:r>
              <a:rPr lang="en-US" sz="2000" dirty="0" smtClean="0">
                <a:latin typeface="Times New Roman" pitchFamily="18" charset="0"/>
                <a:cs typeface="Times New Roman" pitchFamily="18" charset="0"/>
              </a:rPr>
              <a:t>Syntax</a:t>
            </a:r>
            <a:endParaRPr lang="en-US" sz="2000" dirty="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w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Text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master</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option</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lgn="just">
              <a:buNone/>
            </a:pPr>
            <a:endParaRPr lang="en-US" sz="2000" dirty="0" smtClean="0"/>
          </a:p>
          <a:p>
            <a:pPr>
              <a:buNone/>
            </a:pPr>
            <a:r>
              <a:rPr lang="en-US" sz="2100" b="1" dirty="0" smtClean="0">
                <a:latin typeface="Times New Roman" pitchFamily="18" charset="0"/>
                <a:cs typeface="Times New Roman" pitchFamily="18" charset="0"/>
              </a:rPr>
              <a:t>Methods</a:t>
            </a:r>
          </a:p>
          <a:p>
            <a:pPr>
              <a:buNone/>
            </a:pPr>
            <a:r>
              <a:rPr lang="en-US" sz="2100" b="1" dirty="0" smtClean="0">
                <a:latin typeface="Times New Roman" pitchFamily="18" charset="0"/>
                <a:cs typeface="Times New Roman" pitchFamily="18" charset="0"/>
              </a:rPr>
              <a:t>delete(</a:t>
            </a:r>
            <a:r>
              <a:rPr lang="en-US" sz="2100" b="1" dirty="0" err="1" smtClean="0">
                <a:latin typeface="Times New Roman" pitchFamily="18" charset="0"/>
                <a:cs typeface="Times New Roman" pitchFamily="18" charset="0"/>
              </a:rPr>
              <a:t>startindex</a:t>
            </a:r>
            <a:r>
              <a:rPr lang="en-US" sz="2100" b="1" dirty="0" smtClean="0">
                <a:latin typeface="Times New Roman" pitchFamily="18" charset="0"/>
                <a:cs typeface="Times New Roman" pitchFamily="18" charset="0"/>
              </a:rPr>
              <a:t>[,</a:t>
            </a:r>
            <a:r>
              <a:rPr lang="en-US" sz="2100" b="1" dirty="0" err="1" smtClean="0">
                <a:latin typeface="Times New Roman" pitchFamily="18" charset="0"/>
                <a:cs typeface="Times New Roman" pitchFamily="18" charset="0"/>
              </a:rPr>
              <a:t>endindex</a:t>
            </a:r>
            <a:r>
              <a:rPr lang="en-US" sz="2100" b="1" dirty="0" smtClean="0">
                <a:latin typeface="Times New Roman" pitchFamily="18" charset="0"/>
                <a:cs typeface="Times New Roman" pitchFamily="18" charset="0"/>
              </a:rPr>
              <a:t>])</a:t>
            </a:r>
            <a:endParaRPr lang="en-US" sz="2100" b="1" dirty="0">
              <a:latin typeface="Times New Roman" pitchFamily="18" charset="0"/>
              <a:cs typeface="Times New Roman" pitchFamily="18" charset="0"/>
            </a:endParaRPr>
          </a:p>
          <a:p>
            <a:pPr>
              <a:buNone/>
            </a:pPr>
            <a:r>
              <a:rPr lang="en-US" sz="2100" b="1"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rPr>
              <a:t>This method deletes a specific character or a range of text.</a:t>
            </a:r>
          </a:p>
          <a:p>
            <a:pPr>
              <a:buNone/>
            </a:pPr>
            <a:r>
              <a:rPr lang="en-US" sz="2100" b="1" dirty="0" smtClean="0">
                <a:latin typeface="Times New Roman" pitchFamily="18" charset="0"/>
                <a:cs typeface="Times New Roman" pitchFamily="18" charset="0"/>
              </a:rPr>
              <a:t>get(</a:t>
            </a:r>
            <a:r>
              <a:rPr lang="en-US" sz="2100" b="1" dirty="0" err="1" smtClean="0">
                <a:latin typeface="Times New Roman" pitchFamily="18" charset="0"/>
                <a:cs typeface="Times New Roman" pitchFamily="18" charset="0"/>
              </a:rPr>
              <a:t>startindex</a:t>
            </a: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endindex</a:t>
            </a:r>
            <a:r>
              <a:rPr lang="en-US" sz="2100" b="1" dirty="0" smtClean="0">
                <a:latin typeface="Times New Roman" pitchFamily="18" charset="0"/>
                <a:cs typeface="Times New Roman" pitchFamily="18" charset="0"/>
              </a:rPr>
              <a:t>])</a:t>
            </a:r>
            <a:r>
              <a:rPr lang="en-US" sz="2100" dirty="0" smtClean="0">
                <a:latin typeface="Times New Roman" pitchFamily="18" charset="0"/>
                <a:cs typeface="Times New Roman" pitchFamily="18" charset="0"/>
              </a:rPr>
              <a:t/>
            </a:r>
            <a:br>
              <a:rPr lang="en-US" sz="2100" dirty="0" smtClean="0">
                <a:latin typeface="Times New Roman" pitchFamily="18" charset="0"/>
                <a:cs typeface="Times New Roman" pitchFamily="18" charset="0"/>
              </a:rPr>
            </a:br>
            <a:r>
              <a:rPr lang="en-US" sz="2100" dirty="0" smtClean="0">
                <a:latin typeface="Times New Roman" pitchFamily="18" charset="0"/>
                <a:cs typeface="Times New Roman" pitchFamily="18" charset="0"/>
              </a:rPr>
              <a:t>This method returns a specific character or a range of text.</a:t>
            </a:r>
          </a:p>
          <a:p>
            <a:pPr>
              <a:buNone/>
            </a:pPr>
            <a:r>
              <a:rPr lang="en-US" sz="2100" b="1" dirty="0" smtClean="0">
                <a:latin typeface="Times New Roman" pitchFamily="18" charset="0"/>
                <a:cs typeface="Times New Roman" pitchFamily="18" charset="0"/>
              </a:rPr>
              <a:t>index(index)</a:t>
            </a:r>
            <a:r>
              <a:rPr lang="en-US" sz="2100" dirty="0" smtClean="0">
                <a:latin typeface="Times New Roman" pitchFamily="18" charset="0"/>
                <a:cs typeface="Times New Roman" pitchFamily="18" charset="0"/>
              </a:rPr>
              <a:t/>
            </a:r>
            <a:br>
              <a:rPr lang="en-US" sz="2100" dirty="0" smtClean="0">
                <a:latin typeface="Times New Roman" pitchFamily="18" charset="0"/>
                <a:cs typeface="Times New Roman" pitchFamily="18" charset="0"/>
              </a:rPr>
            </a:br>
            <a:r>
              <a:rPr lang="en-US" sz="2100" dirty="0" smtClean="0">
                <a:latin typeface="Times New Roman" pitchFamily="18" charset="0"/>
                <a:cs typeface="Times New Roman" pitchFamily="18" charset="0"/>
              </a:rPr>
              <a:t>Returns the absolute value of an index based on the given index.</a:t>
            </a:r>
          </a:p>
          <a:p>
            <a:pPr>
              <a:buNone/>
            </a:pPr>
            <a:r>
              <a:rPr lang="en-US" sz="2100" b="1" dirty="0" smtClean="0">
                <a:latin typeface="Times New Roman" pitchFamily="18" charset="0"/>
                <a:cs typeface="Times New Roman" pitchFamily="18" charset="0"/>
              </a:rPr>
              <a:t>insert(index [,string]...)</a:t>
            </a:r>
            <a:r>
              <a:rPr lang="en-US" sz="2100" dirty="0" smtClean="0">
                <a:latin typeface="Times New Roman" pitchFamily="18" charset="0"/>
                <a:cs typeface="Times New Roman" pitchFamily="18" charset="0"/>
              </a:rPr>
              <a:t/>
            </a:r>
            <a:br>
              <a:rPr lang="en-US" sz="2100" dirty="0" smtClean="0">
                <a:latin typeface="Times New Roman" pitchFamily="18" charset="0"/>
                <a:cs typeface="Times New Roman" pitchFamily="18" charset="0"/>
              </a:rPr>
            </a:br>
            <a:r>
              <a:rPr lang="en-US" sz="2100" dirty="0" smtClean="0">
                <a:latin typeface="Times New Roman" pitchFamily="18" charset="0"/>
                <a:cs typeface="Times New Roman" pitchFamily="18" charset="0"/>
              </a:rPr>
              <a:t>This method inserts strings at the specified index location.</a:t>
            </a:r>
          </a:p>
          <a:p>
            <a:pPr>
              <a:buNone/>
            </a:pPr>
            <a:r>
              <a:rPr lang="en-US" sz="2100" b="1" dirty="0" smtClean="0">
                <a:latin typeface="Times New Roman" pitchFamily="18" charset="0"/>
                <a:cs typeface="Times New Roman" pitchFamily="18" charset="0"/>
              </a:rPr>
              <a:t>see(index)</a:t>
            </a:r>
            <a:r>
              <a:rPr lang="en-US" sz="2100" dirty="0" smtClean="0">
                <a:latin typeface="Times New Roman" pitchFamily="18" charset="0"/>
                <a:cs typeface="Times New Roman" pitchFamily="18" charset="0"/>
              </a:rPr>
              <a:t/>
            </a:r>
            <a:br>
              <a:rPr lang="en-US" sz="2100" dirty="0" smtClean="0">
                <a:latin typeface="Times New Roman" pitchFamily="18" charset="0"/>
                <a:cs typeface="Times New Roman" pitchFamily="18" charset="0"/>
              </a:rPr>
            </a:br>
            <a:r>
              <a:rPr lang="en-US" sz="2100" dirty="0" smtClean="0">
                <a:latin typeface="Times New Roman" pitchFamily="18" charset="0"/>
                <a:cs typeface="Times New Roman" pitchFamily="18" charset="0"/>
              </a:rPr>
              <a:t>This method returns true if the text located at the index position is visible.</a:t>
            </a:r>
            <a:endParaRPr lang="en-US" sz="21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6. </a:t>
            </a:r>
            <a:r>
              <a:rPr lang="en-US" dirty="0" smtClean="0">
                <a:latin typeface="Times New Roman" pitchFamily="18" charset="0"/>
                <a:cs typeface="Times New Roman" pitchFamily="18" charset="0"/>
              </a:rPr>
              <a:t>Text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41987" name="Picture 3"/>
          <p:cNvPicPr>
            <a:picLocks noChangeAspect="1" noChangeArrowheads="1"/>
          </p:cNvPicPr>
          <p:nvPr/>
        </p:nvPicPr>
        <p:blipFill>
          <a:blip r:embed="rId2" cstate="print"/>
          <a:srcRect/>
          <a:stretch>
            <a:fillRect/>
          </a:stretch>
        </p:blipFill>
        <p:spPr bwMode="auto">
          <a:xfrm>
            <a:off x="685800" y="1905000"/>
            <a:ext cx="4953000" cy="3352800"/>
          </a:xfrm>
          <a:prstGeom prst="rect">
            <a:avLst/>
          </a:prstGeom>
          <a:noFill/>
          <a:ln w="9525">
            <a:noFill/>
            <a:miter lim="800000"/>
            <a:headEnd/>
            <a:tailEnd/>
          </a:ln>
          <a:effectLst/>
        </p:spPr>
      </p:pic>
      <p:pic>
        <p:nvPicPr>
          <p:cNvPr id="41988" name="Picture 4"/>
          <p:cNvPicPr>
            <a:picLocks noChangeAspect="1" noChangeArrowheads="1"/>
          </p:cNvPicPr>
          <p:nvPr/>
        </p:nvPicPr>
        <p:blipFill>
          <a:blip r:embed="rId3" cstate="print"/>
          <a:srcRect/>
          <a:stretch>
            <a:fillRect/>
          </a:stretch>
        </p:blipFill>
        <p:spPr bwMode="auto">
          <a:xfrm>
            <a:off x="5715000" y="4114800"/>
            <a:ext cx="2752725" cy="15144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7. </a:t>
            </a:r>
            <a:r>
              <a:rPr lang="en-US" dirty="0" smtClean="0">
                <a:latin typeface="Times New Roman" pitchFamily="18" charset="0"/>
                <a:cs typeface="Times New Roman" pitchFamily="18" charset="0"/>
              </a:rPr>
              <a:t>Scrollbar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sz="2400" dirty="0">
                <a:latin typeface="Times New Roman" pitchFamily="18" charset="0"/>
                <a:cs typeface="Times New Roman" pitchFamily="18" charset="0"/>
              </a:rPr>
              <a:t>This widget provides a slide controller that is used to implement vertical scrolled widgets, such as </a:t>
            </a:r>
            <a:r>
              <a:rPr lang="en-US" sz="2400" dirty="0" err="1">
                <a:latin typeface="Times New Roman" pitchFamily="18" charset="0"/>
                <a:cs typeface="Times New Roman" pitchFamily="18" charset="0"/>
              </a:rPr>
              <a:t>Listbox</a:t>
            </a:r>
            <a:r>
              <a:rPr lang="en-US" sz="2400" dirty="0">
                <a:latin typeface="Times New Roman" pitchFamily="18" charset="0"/>
                <a:cs typeface="Times New Roman" pitchFamily="18" charset="0"/>
              </a:rPr>
              <a:t>, Text and Canvas.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Note </a:t>
            </a:r>
            <a:r>
              <a:rPr lang="en-US" sz="2400" dirty="0">
                <a:latin typeface="Times New Roman" pitchFamily="18" charset="0"/>
                <a:cs typeface="Times New Roman" pitchFamily="18" charset="0"/>
              </a:rPr>
              <a:t>that you can also create horizontal scrollbars on Entry widgets.</a:t>
            </a:r>
          </a:p>
          <a:p>
            <a:pPr algn="just"/>
            <a:r>
              <a:rPr lang="en-US" sz="2400" dirty="0">
                <a:latin typeface="Times New Roman" pitchFamily="18" charset="0"/>
                <a:cs typeface="Times New Roman" pitchFamily="18" charset="0"/>
              </a:rPr>
              <a:t>Syntax</a:t>
            </a:r>
          </a:p>
          <a:p>
            <a:pPr algn="just">
              <a:buNone/>
            </a:pPr>
            <a:r>
              <a:rPr lang="en-US" sz="2400" dirty="0" smtClean="0">
                <a:latin typeface="Times New Roman" pitchFamily="18" charset="0"/>
                <a:cs typeface="Times New Roman" pitchFamily="18" charset="0"/>
              </a:rPr>
              <a:t>	w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Scrollbar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master</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option</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Methods	</a:t>
            </a:r>
          </a:p>
          <a:p>
            <a:pPr algn="just">
              <a:buNone/>
            </a:pPr>
            <a:r>
              <a:rPr lang="en-US" sz="2400" dirty="0">
                <a:latin typeface="Times New Roman" pitchFamily="18" charset="0"/>
                <a:cs typeface="Times New Roman" pitchFamily="18" charset="0"/>
              </a:rPr>
              <a:t>get()	</a:t>
            </a:r>
          </a:p>
          <a:p>
            <a:pPr algn="just">
              <a:buNone/>
            </a:pPr>
            <a:r>
              <a:rPr lang="en-US" sz="2400" dirty="0">
                <a:latin typeface="Times New Roman" pitchFamily="18" charset="0"/>
                <a:cs typeface="Times New Roman" pitchFamily="18" charset="0"/>
              </a:rPr>
              <a:t>	Returns two numbers (a, b) describing the current position of the slider. The a value gives the position of the left or top edge of the slider, for horizontal and vertical scrollbars respectively; the b value gives the position of the right or bottom edge.</a:t>
            </a:r>
          </a:p>
          <a:p>
            <a:pPr algn="just">
              <a:buNone/>
            </a:pPr>
            <a:r>
              <a:rPr lang="en-US" sz="2400" dirty="0">
                <a:latin typeface="Times New Roman" pitchFamily="18" charset="0"/>
                <a:cs typeface="Times New Roman" pitchFamily="18" charset="0"/>
              </a:rPr>
              <a:t>set ( first, last )</a:t>
            </a:r>
          </a:p>
          <a:p>
            <a:pPr algn="just">
              <a:buNone/>
            </a:pPr>
            <a:r>
              <a:rPr lang="en-US" sz="2400" dirty="0">
                <a:latin typeface="Times New Roman" pitchFamily="18" charset="0"/>
                <a:cs typeface="Times New Roman" pitchFamily="18" charset="0"/>
              </a:rPr>
              <a:t>	To connect a scrollbar to another widget w, set </a:t>
            </a:r>
            <a:r>
              <a:rPr lang="en-US" sz="2400" dirty="0" err="1">
                <a:latin typeface="Times New Roman" pitchFamily="18" charset="0"/>
                <a:cs typeface="Times New Roman" pitchFamily="18" charset="0"/>
              </a:rPr>
              <a:t>w's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xscrollcommand</a:t>
            </a:r>
            <a:r>
              <a:rPr lang="en-US" sz="2400" dirty="0">
                <a:latin typeface="Times New Roman" pitchFamily="18" charset="0"/>
                <a:cs typeface="Times New Roman" pitchFamily="18" charset="0"/>
              </a:rPr>
              <a:t> or </a:t>
            </a:r>
            <a:r>
              <a:rPr lang="en-US" sz="2400" dirty="0" err="1">
                <a:latin typeface="Times New Roman" pitchFamily="18" charset="0"/>
                <a:cs typeface="Times New Roman" pitchFamily="18" charset="0"/>
              </a:rPr>
              <a:t>yscrollcommand</a:t>
            </a:r>
            <a:r>
              <a:rPr lang="en-US" sz="2400" dirty="0">
                <a:latin typeface="Times New Roman" pitchFamily="18" charset="0"/>
                <a:cs typeface="Times New Roman" pitchFamily="18" charset="0"/>
              </a:rPr>
              <a:t> to the scrollbar's set() method. The arguments have the same meaning as the values returned by the get() method.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a:buNone/>
            </a:pP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usr</a:t>
            </a:r>
            <a:r>
              <a:rPr lang="en-US" sz="2000" dirty="0">
                <a:latin typeface="Times New Roman" pitchFamily="18" charset="0"/>
                <a:cs typeface="Times New Roman" pitchFamily="18" charset="0"/>
              </a:rPr>
              <a:t>/bin/python</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import </a:t>
            </a:r>
            <a:r>
              <a:rPr lang="en-US" sz="2000" dirty="0" err="1" smtClean="0">
                <a:latin typeface="Times New Roman" pitchFamily="18" charset="0"/>
                <a:cs typeface="Times New Roman" pitchFamily="18" charset="0"/>
              </a:rPr>
              <a:t>tkinter</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top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tkinter</a:t>
            </a:r>
            <a:r>
              <a:rPr lang="en-US" sz="2000" dirty="0" err="1">
                <a:latin typeface="Times New Roman" pitchFamily="18" charset="0"/>
                <a:cs typeface="Times New Roman" pitchFamily="18" charset="0"/>
              </a:rPr>
              <a:t>.Tk</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Code to add widgets will go here...</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top.mainloop</a:t>
            </a:r>
            <a:r>
              <a:rPr lang="en-US" sz="2000" dirty="0">
                <a:latin typeface="Times New Roman" pitchFamily="18" charset="0"/>
                <a:cs typeface="Times New Roman" pitchFamily="18" charset="0"/>
              </a:rPr>
              <a:t>()</a:t>
            </a:r>
          </a:p>
        </p:txBody>
      </p:sp>
      <p:pic>
        <p:nvPicPr>
          <p:cNvPr id="1026" name="Picture 2"/>
          <p:cNvPicPr>
            <a:picLocks noGrp="1" noChangeAspect="1" noChangeArrowheads="1"/>
          </p:cNvPicPr>
          <p:nvPr>
            <p:ph sz="half" idx="2"/>
          </p:nvPr>
        </p:nvPicPr>
        <p:blipFill>
          <a:blip r:embed="rId2" cstate="print"/>
          <a:srcRect/>
          <a:stretch>
            <a:fillRect/>
          </a:stretch>
        </p:blipFill>
        <p:spPr bwMode="auto">
          <a:xfrm>
            <a:off x="5605463" y="2714543"/>
            <a:ext cx="2090738" cy="23345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7. Scrollbar </a:t>
            </a:r>
            <a:endParaRPr lang="en-US" dirty="0"/>
          </a:p>
        </p:txBody>
      </p:sp>
      <p:sp>
        <p:nvSpPr>
          <p:cNvPr id="3" name="Content Placeholder 2"/>
          <p:cNvSpPr>
            <a:spLocks noGrp="1"/>
          </p:cNvSpPr>
          <p:nvPr>
            <p:ph idx="1"/>
          </p:nvPr>
        </p:nvSpPr>
        <p:spPr/>
        <p:txBody>
          <a:bodyPr>
            <a:normAutofit/>
          </a:bodyPr>
          <a:lstStyle/>
          <a:p>
            <a:pPr>
              <a:buNone/>
            </a:pPr>
            <a:r>
              <a:rPr lang="en-US" sz="1800" dirty="0">
                <a:latin typeface="Times New Roman" pitchFamily="18" charset="0"/>
                <a:cs typeface="Times New Roman" pitchFamily="18" charset="0"/>
              </a:rPr>
              <a:t>from</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Tkinter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import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root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Tk</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scrollbar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Scrollbar(</a:t>
            </a:r>
            <a:r>
              <a:rPr lang="en-US" sz="1800" dirty="0" smtClean="0">
                <a:latin typeface="Times New Roman" pitchFamily="18" charset="0"/>
                <a:cs typeface="Times New Roman" pitchFamily="18" charset="0"/>
              </a:rPr>
              <a:t>root</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scrollbar.pack</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side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RIGHT</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fill</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Y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mylist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Listbox</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root</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yscrollcommand</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scrollbar</a:t>
            </a:r>
            <a:r>
              <a:rPr lang="en-US" sz="1800" dirty="0" err="1">
                <a:latin typeface="Times New Roman" pitchFamily="18" charset="0"/>
                <a:cs typeface="Times New Roman" pitchFamily="18" charset="0"/>
              </a:rPr>
              <a:t>.set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for line </a:t>
            </a:r>
            <a:r>
              <a:rPr lang="en-US" sz="1800" dirty="0">
                <a:latin typeface="Times New Roman" pitchFamily="18" charset="0"/>
                <a:cs typeface="Times New Roman" pitchFamily="18" charset="0"/>
              </a:rPr>
              <a:t>in</a:t>
            </a:r>
            <a:r>
              <a:rPr lang="en-US" sz="1800" dirty="0" smtClean="0">
                <a:latin typeface="Times New Roman" pitchFamily="18" charset="0"/>
                <a:cs typeface="Times New Roman" pitchFamily="18" charset="0"/>
              </a:rPr>
              <a:t> range</a:t>
            </a:r>
            <a:r>
              <a:rPr lang="en-US" sz="1800" dirty="0">
                <a:latin typeface="Times New Roman" pitchFamily="18" charset="0"/>
                <a:cs typeface="Times New Roman" pitchFamily="18" charset="0"/>
              </a:rPr>
              <a:t>(100):</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mylist.insert</a:t>
            </a:r>
            <a:r>
              <a:rPr lang="en-US" sz="1800" dirty="0" smtClean="0">
                <a:latin typeface="Times New Roman" pitchFamily="18" charset="0"/>
                <a:cs typeface="Times New Roman" pitchFamily="18" charset="0"/>
              </a:rPr>
              <a:t>(END</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"This is line number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str</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line))</a:t>
            </a:r>
            <a:endParaRPr lang="en-US" sz="1800" dirty="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mylist.pack</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side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LEFT</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fill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BOTH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scrollbar.config</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command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mylist</a:t>
            </a:r>
            <a:r>
              <a:rPr lang="en-US" sz="1800" dirty="0" err="1">
                <a:latin typeface="Times New Roman" pitchFamily="18" charset="0"/>
                <a:cs typeface="Times New Roman" pitchFamily="18" charset="0"/>
              </a:rPr>
              <a:t>.</a:t>
            </a:r>
            <a:r>
              <a:rPr lang="en-US" sz="1800" dirty="0" err="1" smtClean="0">
                <a:latin typeface="Times New Roman" pitchFamily="18" charset="0"/>
                <a:cs typeface="Times New Roman" pitchFamily="18" charset="0"/>
              </a:rPr>
              <a:t>yview</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mainloop</a:t>
            </a:r>
            <a:r>
              <a:rPr lang="en-US" sz="1800" dirty="0">
                <a:latin typeface="Times New Roman" pitchFamily="18" charset="0"/>
                <a:cs typeface="Times New Roman" pitchFamily="18" charset="0"/>
              </a:rPr>
              <a:t>()</a:t>
            </a:r>
          </a:p>
        </p:txBody>
      </p:sp>
      <p:pic>
        <p:nvPicPr>
          <p:cNvPr id="43010" name="Picture 2"/>
          <p:cNvPicPr>
            <a:picLocks noChangeAspect="1" noChangeArrowheads="1"/>
          </p:cNvPicPr>
          <p:nvPr/>
        </p:nvPicPr>
        <p:blipFill>
          <a:blip r:embed="rId2" cstate="print"/>
          <a:srcRect/>
          <a:stretch>
            <a:fillRect/>
          </a:stretch>
        </p:blipFill>
        <p:spPr bwMode="auto">
          <a:xfrm>
            <a:off x="6019800" y="2286000"/>
            <a:ext cx="2286000" cy="272608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Geometry </a:t>
            </a:r>
            <a:r>
              <a:rPr lang="en-IN" dirty="0" smtClean="0">
                <a:latin typeface="Times New Roman" panose="02020603050405020304" pitchFamily="18" charset="0"/>
                <a:cs typeface="Times New Roman" panose="02020603050405020304" pitchFamily="18" charset="0"/>
              </a:rPr>
              <a:t>Management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The </a:t>
            </a:r>
            <a:r>
              <a:rPr lang="en-IN" i="1" dirty="0">
                <a:latin typeface="Times New Roman" panose="02020603050405020304" pitchFamily="18" charset="0"/>
                <a:cs typeface="Times New Roman" panose="02020603050405020304" pitchFamily="18" charset="0"/>
              </a:rPr>
              <a:t>pack()</a:t>
            </a:r>
            <a:r>
              <a:rPr lang="en-IN" dirty="0">
                <a:latin typeface="Times New Roman" panose="02020603050405020304" pitchFamily="18" charset="0"/>
                <a:cs typeface="Times New Roman" panose="02020603050405020304" pitchFamily="18" charset="0"/>
              </a:rPr>
              <a:t> Method - This geometry manager organizes widgets in blocks before placing them in the parent widget.</a:t>
            </a:r>
          </a:p>
          <a:p>
            <a:pPr algn="just"/>
            <a:r>
              <a:rPr lang="en-IN" dirty="0">
                <a:latin typeface="Times New Roman" panose="02020603050405020304" pitchFamily="18" charset="0"/>
                <a:cs typeface="Times New Roman" panose="02020603050405020304" pitchFamily="18" charset="0"/>
              </a:rPr>
              <a:t>The </a:t>
            </a:r>
            <a:r>
              <a:rPr lang="en-IN" i="1" dirty="0">
                <a:latin typeface="Times New Roman" panose="02020603050405020304" pitchFamily="18" charset="0"/>
                <a:cs typeface="Times New Roman" panose="02020603050405020304" pitchFamily="18" charset="0"/>
              </a:rPr>
              <a:t>grid()</a:t>
            </a:r>
            <a:r>
              <a:rPr lang="en-IN" dirty="0">
                <a:latin typeface="Times New Roman" panose="02020603050405020304" pitchFamily="18" charset="0"/>
                <a:cs typeface="Times New Roman" panose="02020603050405020304" pitchFamily="18" charset="0"/>
              </a:rPr>
              <a:t> Method - This geometry manager organizes widgets in a table-like structure in the parent widget.</a:t>
            </a:r>
          </a:p>
          <a:p>
            <a:pPr algn="just"/>
            <a:r>
              <a:rPr lang="en-IN" dirty="0">
                <a:latin typeface="Times New Roman" panose="02020603050405020304" pitchFamily="18" charset="0"/>
                <a:cs typeface="Times New Roman" panose="02020603050405020304" pitchFamily="18" charset="0"/>
              </a:rPr>
              <a:t>The </a:t>
            </a:r>
            <a:r>
              <a:rPr lang="en-IN" i="1" dirty="0">
                <a:latin typeface="Times New Roman" panose="02020603050405020304" pitchFamily="18" charset="0"/>
                <a:cs typeface="Times New Roman" panose="02020603050405020304" pitchFamily="18" charset="0"/>
              </a:rPr>
              <a:t>place()</a:t>
            </a:r>
            <a:r>
              <a:rPr lang="en-IN" dirty="0">
                <a:latin typeface="Times New Roman" panose="02020603050405020304" pitchFamily="18" charset="0"/>
                <a:cs typeface="Times New Roman" panose="02020603050405020304" pitchFamily="18" charset="0"/>
              </a:rPr>
              <a:t> Method -This geometry manager organizes widgets by placing them in a specific position in the parent widget.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15026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Top level window</a:t>
            </a:r>
            <a:endParaRPr lang="en-US" dirty="0"/>
          </a:p>
        </p:txBody>
      </p:sp>
      <p:sp>
        <p:nvSpPr>
          <p:cNvPr id="3" name="Content Placeholder 2"/>
          <p:cNvSpPr>
            <a:spLocks noGrp="1"/>
          </p:cNvSpPr>
          <p:nvPr>
            <p:ph idx="1"/>
          </p:nvPr>
        </p:nvSpPr>
        <p:spPr>
          <a:xfrm>
            <a:off x="228600" y="1600200"/>
            <a:ext cx="8915400" cy="4525963"/>
          </a:xfrm>
        </p:spPr>
        <p:txBody>
          <a:bodyPr>
            <a:normAutofit/>
          </a:bodyPr>
          <a:lstStyle/>
          <a:p>
            <a:r>
              <a:rPr lang="en-US" sz="2100" dirty="0" err="1">
                <a:latin typeface="Times New Roman" pitchFamily="18" charset="0"/>
                <a:cs typeface="Times New Roman" pitchFamily="18" charset="0"/>
              </a:rPr>
              <a:t>tk_chooseColor</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 </a:t>
            </a:r>
            <a:r>
              <a:rPr lang="en-US" sz="2100" dirty="0">
                <a:latin typeface="Times New Roman" pitchFamily="18" charset="0"/>
                <a:cs typeface="Times New Roman" pitchFamily="18" charset="0"/>
              </a:rPr>
              <a:t>pops up a dialog box for the user to select a color.</a:t>
            </a:r>
          </a:p>
          <a:p>
            <a:r>
              <a:rPr lang="en-US" sz="2100" dirty="0" err="1">
                <a:latin typeface="Times New Roman" pitchFamily="18" charset="0"/>
                <a:cs typeface="Times New Roman" pitchFamily="18" charset="0"/>
              </a:rPr>
              <a:t>tk_chooseDirectory</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 </a:t>
            </a:r>
            <a:r>
              <a:rPr lang="en-US" sz="2100" dirty="0">
                <a:latin typeface="Times New Roman" pitchFamily="18" charset="0"/>
                <a:cs typeface="Times New Roman" pitchFamily="18" charset="0"/>
              </a:rPr>
              <a:t>pops up a dialog box for the user to select a directory.</a:t>
            </a:r>
          </a:p>
          <a:p>
            <a:r>
              <a:rPr lang="en-US" sz="2100" dirty="0" err="1">
                <a:latin typeface="Times New Roman" pitchFamily="18" charset="0"/>
                <a:cs typeface="Times New Roman" pitchFamily="18" charset="0"/>
              </a:rPr>
              <a:t>tk_dialog</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 </a:t>
            </a:r>
            <a:r>
              <a:rPr lang="en-US" sz="2100" dirty="0">
                <a:latin typeface="Times New Roman" pitchFamily="18" charset="0"/>
                <a:cs typeface="Times New Roman" pitchFamily="18" charset="0"/>
              </a:rPr>
              <a:t>creates a modal dialog and waits for a response.</a:t>
            </a:r>
          </a:p>
          <a:p>
            <a:r>
              <a:rPr lang="en-US" sz="2100" dirty="0" err="1">
                <a:latin typeface="Times New Roman" pitchFamily="18" charset="0"/>
                <a:cs typeface="Times New Roman" pitchFamily="18" charset="0"/>
              </a:rPr>
              <a:t>tk_getOpenFile</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 </a:t>
            </a:r>
            <a:r>
              <a:rPr lang="en-US" sz="2100" dirty="0">
                <a:latin typeface="Times New Roman" pitchFamily="18" charset="0"/>
                <a:cs typeface="Times New Roman" pitchFamily="18" charset="0"/>
              </a:rPr>
              <a:t>pops up a dialog box for the user to select a file to </a:t>
            </a:r>
            <a:r>
              <a:rPr lang="en-US" sz="2100" dirty="0" smtClean="0">
                <a:latin typeface="Times New Roman" pitchFamily="18" charset="0"/>
                <a:cs typeface="Times New Roman" pitchFamily="18" charset="0"/>
              </a:rPr>
              <a:t>			  open</a:t>
            </a:r>
            <a:r>
              <a:rPr lang="en-US" sz="2100" dirty="0">
                <a:latin typeface="Times New Roman" pitchFamily="18" charset="0"/>
                <a:cs typeface="Times New Roman" pitchFamily="18" charset="0"/>
              </a:rPr>
              <a:t>.</a:t>
            </a:r>
          </a:p>
          <a:p>
            <a:r>
              <a:rPr lang="en-US" sz="2100" dirty="0" err="1">
                <a:latin typeface="Times New Roman" pitchFamily="18" charset="0"/>
                <a:cs typeface="Times New Roman" pitchFamily="18" charset="0"/>
              </a:rPr>
              <a:t>tk_getSaveFile</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 </a:t>
            </a:r>
            <a:r>
              <a:rPr lang="en-US" sz="2100" dirty="0">
                <a:latin typeface="Times New Roman" pitchFamily="18" charset="0"/>
                <a:cs typeface="Times New Roman" pitchFamily="18" charset="0"/>
              </a:rPr>
              <a:t>pops up a dialog box for the user to select a file to </a:t>
            </a:r>
            <a:r>
              <a:rPr lang="en-US" sz="2100" dirty="0" smtClean="0">
                <a:latin typeface="Times New Roman" pitchFamily="18" charset="0"/>
                <a:cs typeface="Times New Roman" pitchFamily="18" charset="0"/>
              </a:rPr>
              <a:t>			  save</a:t>
            </a:r>
            <a:r>
              <a:rPr lang="en-US" sz="2100" dirty="0">
                <a:latin typeface="Times New Roman" pitchFamily="18" charset="0"/>
                <a:cs typeface="Times New Roman" pitchFamily="18" charset="0"/>
              </a:rPr>
              <a:t>.</a:t>
            </a:r>
          </a:p>
          <a:p>
            <a:r>
              <a:rPr lang="en-US" sz="2100" dirty="0" err="1">
                <a:latin typeface="Times New Roman" pitchFamily="18" charset="0"/>
                <a:cs typeface="Times New Roman" pitchFamily="18" charset="0"/>
              </a:rPr>
              <a:t>tk_messageBox</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 </a:t>
            </a:r>
            <a:r>
              <a:rPr lang="en-US" sz="2100" dirty="0">
                <a:latin typeface="Times New Roman" pitchFamily="18" charset="0"/>
                <a:cs typeface="Times New Roman" pitchFamily="18" charset="0"/>
              </a:rPr>
              <a:t>pops up a message window and waits for a user </a:t>
            </a:r>
            <a:r>
              <a:rPr lang="en-US" sz="2100" dirty="0" smtClean="0">
                <a:latin typeface="Times New Roman" pitchFamily="18" charset="0"/>
                <a:cs typeface="Times New Roman" pitchFamily="18" charset="0"/>
              </a:rPr>
              <a:t>				   response</a:t>
            </a:r>
            <a:r>
              <a:rPr lang="en-US" sz="2100" dirty="0">
                <a:latin typeface="Times New Roman" pitchFamily="18" charset="0"/>
                <a:cs typeface="Times New Roman" pitchFamily="18" charset="0"/>
              </a:rPr>
              <a:t>.</a:t>
            </a:r>
          </a:p>
          <a:p>
            <a:r>
              <a:rPr lang="en-US" sz="2100" dirty="0" err="1">
                <a:latin typeface="Times New Roman" pitchFamily="18" charset="0"/>
                <a:cs typeface="Times New Roman" pitchFamily="18" charset="0"/>
              </a:rPr>
              <a:t>tk_popup</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 </a:t>
            </a:r>
            <a:r>
              <a:rPr lang="en-US" sz="2100" dirty="0">
                <a:latin typeface="Times New Roman" pitchFamily="18" charset="0"/>
                <a:cs typeface="Times New Roman" pitchFamily="18" charset="0"/>
              </a:rPr>
              <a:t>posts a popup menu.</a:t>
            </a:r>
          </a:p>
          <a:p>
            <a:r>
              <a:rPr lang="en-US" sz="2100" dirty="0" err="1">
                <a:latin typeface="Times New Roman" pitchFamily="18" charset="0"/>
                <a:cs typeface="Times New Roman" pitchFamily="18" charset="0"/>
              </a:rPr>
              <a:t>toplevel</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 </a:t>
            </a:r>
            <a:r>
              <a:rPr lang="en-US" sz="2100" dirty="0">
                <a:latin typeface="Times New Roman" pitchFamily="18" charset="0"/>
                <a:cs typeface="Times New Roman" pitchFamily="18" charset="0"/>
              </a:rPr>
              <a:t>creates and manipulates </a:t>
            </a:r>
            <a:r>
              <a:rPr lang="en-US" sz="2100" dirty="0" err="1">
                <a:latin typeface="Times New Roman" pitchFamily="18" charset="0"/>
                <a:cs typeface="Times New Roman" pitchFamily="18" charset="0"/>
              </a:rPr>
              <a:t>toplevel</a:t>
            </a:r>
            <a:r>
              <a:rPr lang="en-US" sz="2100" dirty="0">
                <a:latin typeface="Times New Roman" pitchFamily="18" charset="0"/>
                <a:cs typeface="Times New Roman" pitchFamily="18" charset="0"/>
              </a:rPr>
              <a:t> widgets.</a:t>
            </a:r>
          </a:p>
          <a:p>
            <a:endParaRPr lang="en-US" sz="2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Dialogs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lstStyle/>
          <a:p>
            <a:pPr algn="just"/>
            <a:r>
              <a:rPr lang="en-IN" dirty="0" smtClean="0">
                <a:latin typeface="Times New Roman" pitchFamily="18" charset="0"/>
                <a:cs typeface="Times New Roman" pitchFamily="18" charset="0"/>
              </a:rPr>
              <a:t>Used to display message boxes, and to select files and </a:t>
            </a:r>
            <a:r>
              <a:rPr lang="en-IN" dirty="0" err="1" smtClean="0">
                <a:latin typeface="Times New Roman" pitchFamily="18" charset="0"/>
                <a:cs typeface="Times New Roman" pitchFamily="18" charset="0"/>
              </a:rPr>
              <a:t>colors</a:t>
            </a:r>
            <a:r>
              <a:rPr lang="en-IN" dirty="0" smtClean="0">
                <a:latin typeface="Times New Roman" pitchFamily="18" charset="0"/>
                <a:cs typeface="Times New Roman" pitchFamily="18" charset="0"/>
              </a:rPr>
              <a:t>. </a:t>
            </a:r>
          </a:p>
          <a:p>
            <a:pPr algn="just"/>
            <a:r>
              <a:rPr lang="en-IN" dirty="0" smtClean="0">
                <a:latin typeface="Times New Roman" pitchFamily="18" charset="0"/>
                <a:cs typeface="Times New Roman" pitchFamily="18" charset="0"/>
              </a:rPr>
              <a:t>It also allow you to ask the user for integers, floating point values, and strings. </a:t>
            </a:r>
          </a:p>
          <a:p>
            <a:pPr algn="just"/>
            <a:r>
              <a:rPr lang="en-IN" dirty="0" smtClean="0">
                <a:latin typeface="Times New Roman" pitchFamily="18" charset="0"/>
                <a:cs typeface="Times New Roman" pitchFamily="18" charset="0"/>
              </a:rPr>
              <a:t>Standard dialogs use platform-specific mechanisms, to get the right look and feel.</a:t>
            </a:r>
            <a:endParaRPr lang="en-US"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IN" dirty="0" smtClean="0">
                <a:latin typeface="Times New Roman" pitchFamily="18" charset="0"/>
                <a:cs typeface="Times New Roman" pitchFamily="18" charset="0"/>
              </a:rPr>
              <a:t>Message Dialogs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15000"/>
          </a:xfrm>
        </p:spPr>
        <p:txBody>
          <a:bodyPr>
            <a:normAutofit fontScale="62500" lnSpcReduction="20000"/>
          </a:bodyPr>
          <a:lstStyle/>
          <a:p>
            <a:r>
              <a:rPr lang="en-IN" dirty="0" smtClean="0">
                <a:latin typeface="Times New Roman" pitchFamily="18" charset="0"/>
                <a:cs typeface="Times New Roman" pitchFamily="18" charset="0"/>
              </a:rPr>
              <a:t>The </a:t>
            </a:r>
            <a:r>
              <a:rPr lang="en-IN" b="1" dirty="0" err="1" smtClean="0">
                <a:latin typeface="Times New Roman" pitchFamily="18" charset="0"/>
                <a:cs typeface="Times New Roman" pitchFamily="18" charset="0"/>
              </a:rPr>
              <a:t>messagebox</a:t>
            </a:r>
            <a:r>
              <a:rPr lang="en-IN" dirty="0" smtClean="0">
                <a:latin typeface="Times New Roman" pitchFamily="18" charset="0"/>
                <a:cs typeface="Times New Roman" pitchFamily="18" charset="0"/>
              </a:rPr>
              <a:t> module provides an interface to the message dialogs.</a:t>
            </a:r>
          </a:p>
          <a:p>
            <a:r>
              <a:rPr lang="en-IN" dirty="0" smtClean="0">
                <a:latin typeface="Times New Roman" pitchFamily="18" charset="0"/>
                <a:cs typeface="Times New Roman" pitchFamily="18" charset="0"/>
              </a:rPr>
              <a:t>Functions: </a:t>
            </a:r>
          </a:p>
          <a:p>
            <a:pPr lvl="1"/>
            <a:r>
              <a:rPr lang="en-IN" b="1" dirty="0" err="1" smtClean="0">
                <a:latin typeface="Times New Roman" pitchFamily="18" charset="0"/>
                <a:cs typeface="Times New Roman" pitchFamily="18" charset="0"/>
              </a:rPr>
              <a:t>showinfo</a:t>
            </a:r>
            <a:r>
              <a:rPr lang="en-IN" dirty="0" smtClean="0">
                <a:latin typeface="Times New Roman" pitchFamily="18" charset="0"/>
                <a:cs typeface="Times New Roman" pitchFamily="18" charset="0"/>
              </a:rPr>
              <a:t> </a:t>
            </a:r>
          </a:p>
          <a:p>
            <a:pPr lvl="1"/>
            <a:r>
              <a:rPr lang="en-IN" b="1" dirty="0" err="1" smtClean="0">
                <a:latin typeface="Times New Roman" pitchFamily="18" charset="0"/>
                <a:cs typeface="Times New Roman" pitchFamily="18" charset="0"/>
              </a:rPr>
              <a:t>s</a:t>
            </a:r>
            <a:r>
              <a:rPr lang="en-IN" b="1" dirty="0" err="1" smtClean="0">
                <a:latin typeface="Times New Roman" pitchFamily="18" charset="0"/>
                <a:cs typeface="Times New Roman" pitchFamily="18" charset="0"/>
              </a:rPr>
              <a:t>howwarning</a:t>
            </a:r>
            <a:endParaRPr lang="en-IN" dirty="0" smtClean="0">
              <a:latin typeface="Times New Roman" pitchFamily="18" charset="0"/>
              <a:cs typeface="Times New Roman" pitchFamily="18" charset="0"/>
            </a:endParaRPr>
          </a:p>
          <a:p>
            <a:pPr lvl="1"/>
            <a:r>
              <a:rPr lang="en-IN" b="1" dirty="0" err="1" smtClean="0">
                <a:latin typeface="Times New Roman" pitchFamily="18" charset="0"/>
                <a:cs typeface="Times New Roman" pitchFamily="18" charset="0"/>
              </a:rPr>
              <a:t>s</a:t>
            </a:r>
            <a:r>
              <a:rPr lang="en-IN" b="1" dirty="0" err="1" smtClean="0">
                <a:latin typeface="Times New Roman" pitchFamily="18" charset="0"/>
                <a:cs typeface="Times New Roman" pitchFamily="18" charset="0"/>
              </a:rPr>
              <a:t>howerror</a:t>
            </a:r>
            <a:endParaRPr lang="en-IN" dirty="0" smtClean="0">
              <a:latin typeface="Times New Roman" pitchFamily="18" charset="0"/>
              <a:cs typeface="Times New Roman" pitchFamily="18" charset="0"/>
            </a:endParaRPr>
          </a:p>
          <a:p>
            <a:pPr lvl="1"/>
            <a:r>
              <a:rPr lang="en-IN" b="1" dirty="0" err="1" smtClean="0">
                <a:latin typeface="Times New Roman" pitchFamily="18" charset="0"/>
                <a:cs typeface="Times New Roman" pitchFamily="18" charset="0"/>
              </a:rPr>
              <a:t>Askquestion</a:t>
            </a:r>
            <a:endParaRPr lang="en-IN" dirty="0" smtClean="0">
              <a:latin typeface="Times New Roman" pitchFamily="18" charset="0"/>
              <a:cs typeface="Times New Roman" pitchFamily="18" charset="0"/>
            </a:endParaRPr>
          </a:p>
          <a:p>
            <a:pPr lvl="1"/>
            <a:r>
              <a:rPr lang="en-IN" b="1" dirty="0" err="1" smtClean="0">
                <a:latin typeface="Times New Roman" pitchFamily="18" charset="0"/>
                <a:cs typeface="Times New Roman" pitchFamily="18" charset="0"/>
              </a:rPr>
              <a:t>Askokcancel</a:t>
            </a:r>
            <a:endParaRPr lang="en-IN" dirty="0" smtClean="0">
              <a:latin typeface="Times New Roman" pitchFamily="18" charset="0"/>
              <a:cs typeface="Times New Roman" pitchFamily="18" charset="0"/>
            </a:endParaRPr>
          </a:p>
          <a:p>
            <a:pPr lvl="1"/>
            <a:r>
              <a:rPr lang="en-IN" b="1" dirty="0" err="1" smtClean="0">
                <a:latin typeface="Times New Roman" pitchFamily="18" charset="0"/>
                <a:cs typeface="Times New Roman" pitchFamily="18" charset="0"/>
              </a:rPr>
              <a:t>askyesno</a:t>
            </a:r>
            <a:r>
              <a:rPr lang="en-IN" dirty="0" smtClean="0">
                <a:latin typeface="Times New Roman" pitchFamily="18" charset="0"/>
                <a:cs typeface="Times New Roman" pitchFamily="18" charset="0"/>
              </a:rPr>
              <a:t>, or </a:t>
            </a:r>
            <a:r>
              <a:rPr lang="en-IN" b="1" dirty="0" err="1" smtClean="0">
                <a:latin typeface="Times New Roman" pitchFamily="18" charset="0"/>
                <a:cs typeface="Times New Roman" pitchFamily="18" charset="0"/>
              </a:rPr>
              <a:t>askretrycancel</a:t>
            </a:r>
            <a:r>
              <a:rPr lang="en-IN" dirty="0" smtClean="0">
                <a:latin typeface="Times New Roman" pitchFamily="18" charset="0"/>
                <a:cs typeface="Times New Roman" pitchFamily="18" charset="0"/>
              </a:rPr>
              <a:t>. </a:t>
            </a:r>
          </a:p>
          <a:p>
            <a:r>
              <a:rPr lang="en-IN" b="1" dirty="0" smtClean="0">
                <a:latin typeface="Times New Roman" pitchFamily="18" charset="0"/>
                <a:cs typeface="Times New Roman" pitchFamily="18" charset="0"/>
              </a:rPr>
              <a:t>Syntax :</a:t>
            </a:r>
          </a:p>
          <a:p>
            <a:pPr>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messagebox.function</a:t>
            </a:r>
            <a:r>
              <a:rPr lang="en-IN" b="1" dirty="0" smtClean="0">
                <a:latin typeface="Times New Roman" pitchFamily="18" charset="0"/>
                <a:cs typeface="Times New Roman" pitchFamily="18" charset="0"/>
              </a:rPr>
              <a:t>(title</a:t>
            </a:r>
            <a:r>
              <a:rPr lang="en-IN" b="1" dirty="0" smtClean="0">
                <a:latin typeface="Times New Roman" pitchFamily="18" charset="0"/>
                <a:cs typeface="Times New Roman" pitchFamily="18" charset="0"/>
              </a:rPr>
              <a:t>, message [, options])</a:t>
            </a:r>
            <a:r>
              <a:rPr lang="en-IN" dirty="0" smtClean="0">
                <a:latin typeface="Times New Roman" pitchFamily="18" charset="0"/>
                <a:cs typeface="Times New Roman" pitchFamily="18" charset="0"/>
              </a:rPr>
              <a:t>.</a:t>
            </a:r>
          </a:p>
          <a:p>
            <a:pPr algn="just"/>
            <a:r>
              <a:rPr lang="en-IN" sz="3300" b="1" dirty="0" err="1" smtClean="0">
                <a:latin typeface="Times New Roman" pitchFamily="18" charset="0"/>
                <a:cs typeface="Times New Roman" pitchFamily="18" charset="0"/>
              </a:rPr>
              <a:t>FunctionName</a:t>
            </a:r>
            <a:r>
              <a:rPr lang="en-IN" sz="3300" b="1" dirty="0" smtClean="0">
                <a:latin typeface="Times New Roman" pitchFamily="18" charset="0"/>
                <a:cs typeface="Times New Roman" pitchFamily="18" charset="0"/>
              </a:rPr>
              <a:t>:</a:t>
            </a:r>
            <a:r>
              <a:rPr lang="en-IN" sz="3300" dirty="0" smtClean="0">
                <a:latin typeface="Times New Roman" pitchFamily="18" charset="0"/>
                <a:cs typeface="Times New Roman" pitchFamily="18" charset="0"/>
              </a:rPr>
              <a:t> name of the appropriate message box function.</a:t>
            </a:r>
          </a:p>
          <a:p>
            <a:pPr algn="just"/>
            <a:r>
              <a:rPr lang="en-IN" sz="3300" b="1" dirty="0" smtClean="0">
                <a:latin typeface="Times New Roman" pitchFamily="18" charset="0"/>
                <a:cs typeface="Times New Roman" pitchFamily="18" charset="0"/>
              </a:rPr>
              <a:t>title: </a:t>
            </a:r>
            <a:r>
              <a:rPr lang="en-IN" sz="3300" dirty="0" smtClean="0">
                <a:latin typeface="Times New Roman" pitchFamily="18" charset="0"/>
                <a:cs typeface="Times New Roman" pitchFamily="18" charset="0"/>
              </a:rPr>
              <a:t>text to be displayed in the title bar of a message box.</a:t>
            </a:r>
          </a:p>
          <a:p>
            <a:pPr algn="just"/>
            <a:r>
              <a:rPr lang="en-IN" sz="3300" b="1" dirty="0" smtClean="0">
                <a:latin typeface="Times New Roman" pitchFamily="18" charset="0"/>
                <a:cs typeface="Times New Roman" pitchFamily="18" charset="0"/>
              </a:rPr>
              <a:t>message:</a:t>
            </a:r>
            <a:r>
              <a:rPr lang="en-IN" sz="3300" dirty="0" smtClean="0">
                <a:latin typeface="Times New Roman" pitchFamily="18" charset="0"/>
                <a:cs typeface="Times New Roman" pitchFamily="18" charset="0"/>
              </a:rPr>
              <a:t> text to be displayed as a message.</a:t>
            </a:r>
          </a:p>
          <a:p>
            <a:pPr algn="just"/>
            <a:r>
              <a:rPr lang="en-IN" sz="3300" b="1" dirty="0" smtClean="0">
                <a:latin typeface="Times New Roman" pitchFamily="18" charset="0"/>
                <a:cs typeface="Times New Roman" pitchFamily="18" charset="0"/>
              </a:rPr>
              <a:t>options:</a:t>
            </a:r>
            <a:r>
              <a:rPr lang="en-IN" sz="3300" dirty="0" smtClean="0">
                <a:latin typeface="Times New Roman" pitchFamily="18" charset="0"/>
                <a:cs typeface="Times New Roman" pitchFamily="18" charset="0"/>
              </a:rPr>
              <a:t> options are alternative choices that you may use to tailor a standard message box. </a:t>
            </a:r>
          </a:p>
          <a:p>
            <a:pPr lvl="1" algn="just"/>
            <a:r>
              <a:rPr lang="en-IN" sz="2900" dirty="0" smtClean="0">
                <a:latin typeface="Times New Roman" pitchFamily="18" charset="0"/>
                <a:cs typeface="Times New Roman" pitchFamily="18" charset="0"/>
              </a:rPr>
              <a:t>Some of the options that you can use are default and parent. T</a:t>
            </a:r>
          </a:p>
          <a:p>
            <a:pPr lvl="1" algn="just"/>
            <a:r>
              <a:rPr lang="en-IN" sz="2900" dirty="0" smtClean="0">
                <a:latin typeface="Times New Roman" pitchFamily="18" charset="0"/>
                <a:cs typeface="Times New Roman" pitchFamily="18" charset="0"/>
              </a:rPr>
              <a:t>he default option is used to specify the default button, such as ABORT, RETRY, or IGNORE in the message box. </a:t>
            </a:r>
          </a:p>
          <a:p>
            <a:pPr lvl="1" algn="just"/>
            <a:r>
              <a:rPr lang="en-IN" sz="2900" dirty="0" smtClean="0">
                <a:latin typeface="Times New Roman" pitchFamily="18" charset="0"/>
                <a:cs typeface="Times New Roman" pitchFamily="18" charset="0"/>
              </a:rPr>
              <a:t>The parent option is used to specify the window on top of which the message box is to be displayed.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Message Dialogs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IN" sz="1600" dirty="0" smtClean="0">
                <a:latin typeface="Times New Roman" pitchFamily="18" charset="0"/>
                <a:cs typeface="Times New Roman" pitchFamily="18" charset="0"/>
              </a:rPr>
              <a:t>	try: </a:t>
            </a:r>
          </a:p>
          <a:p>
            <a:pPr>
              <a:buNone/>
            </a:pP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fp</a:t>
            </a:r>
            <a:r>
              <a:rPr lang="en-IN" sz="1600" dirty="0" smtClean="0">
                <a:latin typeface="Times New Roman" pitchFamily="18" charset="0"/>
                <a:cs typeface="Times New Roman" pitchFamily="18" charset="0"/>
              </a:rPr>
              <a:t> = open(filename) </a:t>
            </a:r>
          </a:p>
          <a:p>
            <a:pPr>
              <a:buNone/>
            </a:pPr>
            <a:r>
              <a:rPr lang="en-IN" sz="1600" dirty="0" smtClean="0">
                <a:latin typeface="Times New Roman" pitchFamily="18" charset="0"/>
                <a:cs typeface="Times New Roman" pitchFamily="18" charset="0"/>
              </a:rPr>
              <a:t>	except: </a:t>
            </a:r>
          </a:p>
          <a:p>
            <a:pPr>
              <a:buNone/>
            </a:pPr>
            <a:r>
              <a:rPr lang="en-IN" sz="1600" dirty="0" smtClean="0">
                <a:latin typeface="Times New Roman" pitchFamily="18" charset="0"/>
                <a:cs typeface="Times New Roman" pitchFamily="18" charset="0"/>
              </a:rPr>
              <a:t>		</a:t>
            </a:r>
            <a:r>
              <a:rPr lang="en-IN" sz="1600" smtClean="0">
                <a:latin typeface="Times New Roman" pitchFamily="18" charset="0"/>
                <a:cs typeface="Times New Roman" pitchFamily="18" charset="0"/>
              </a:rPr>
              <a:t>m</a:t>
            </a:r>
            <a:r>
              <a:rPr lang="en-IN" sz="1600" smtClean="0">
                <a:latin typeface="Times New Roman" pitchFamily="18" charset="0"/>
                <a:cs typeface="Times New Roman" pitchFamily="18" charset="0"/>
              </a:rPr>
              <a:t>essagexox.showwarning</a:t>
            </a:r>
            <a:r>
              <a:rPr lang="en-IN" sz="1600" dirty="0" smtClean="0">
                <a:latin typeface="Times New Roman" pitchFamily="18" charset="0"/>
                <a:cs typeface="Times New Roman" pitchFamily="18" charset="0"/>
              </a:rPr>
              <a:t>( "Open file", "Cannot open this file\n(%s)" % filename ) 	return</a:t>
            </a:r>
          </a:p>
        </p:txBody>
      </p:sp>
      <p:pic>
        <p:nvPicPr>
          <p:cNvPr id="1026" name="Picture 2"/>
          <p:cNvPicPr>
            <a:picLocks noChangeAspect="1" noChangeArrowheads="1"/>
          </p:cNvPicPr>
          <p:nvPr/>
        </p:nvPicPr>
        <p:blipFill>
          <a:blip r:embed="rId2" cstate="print"/>
          <a:srcRect/>
          <a:stretch>
            <a:fillRect/>
          </a:stretch>
        </p:blipFill>
        <p:spPr bwMode="auto">
          <a:xfrm>
            <a:off x="1066800" y="3200400"/>
            <a:ext cx="1847850" cy="155257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581400" y="3124200"/>
            <a:ext cx="2009775" cy="16002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91200" y="3200400"/>
            <a:ext cx="1838325" cy="158115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Message Dialogs</a:t>
            </a:r>
            <a:endParaRPr lang="en-IN" dirty="0"/>
          </a:p>
        </p:txBody>
      </p:sp>
      <p:sp>
        <p:nvSpPr>
          <p:cNvPr id="3" name="Content Placeholder 2"/>
          <p:cNvSpPr>
            <a:spLocks noGrp="1"/>
          </p:cNvSpPr>
          <p:nvPr>
            <p:ph idx="1"/>
          </p:nvPr>
        </p:nvSpPr>
        <p:spPr/>
        <p:txBody>
          <a:bodyPr>
            <a:normAutofit/>
          </a:bodyPr>
          <a:lstStyle/>
          <a:p>
            <a:r>
              <a:rPr lang="en-IN" sz="1600" dirty="0" smtClean="0">
                <a:latin typeface="Times New Roman" pitchFamily="18" charset="0"/>
                <a:cs typeface="Times New Roman" pitchFamily="18" charset="0"/>
              </a:rPr>
              <a:t>The </a:t>
            </a:r>
            <a:r>
              <a:rPr lang="en-IN" sz="1600" b="1" dirty="0" err="1" smtClean="0">
                <a:latin typeface="Times New Roman" pitchFamily="18" charset="0"/>
                <a:cs typeface="Times New Roman" pitchFamily="18" charset="0"/>
              </a:rPr>
              <a:t>askquestion</a:t>
            </a:r>
            <a:r>
              <a:rPr lang="en-IN" sz="1600" dirty="0" smtClean="0">
                <a:latin typeface="Times New Roman" pitchFamily="18" charset="0"/>
                <a:cs typeface="Times New Roman" pitchFamily="18" charset="0"/>
              </a:rPr>
              <a:t> function returns the strings “yes” or “no”, </a:t>
            </a:r>
          </a:p>
          <a:p>
            <a:pPr>
              <a:buNone/>
            </a:pPr>
            <a:endParaRPr lang="en-IN" sz="1600" dirty="0" smtClean="0">
              <a:latin typeface="Times New Roman" pitchFamily="18" charset="0"/>
              <a:cs typeface="Times New Roman" pitchFamily="18" charset="0"/>
            </a:endParaRPr>
          </a:p>
          <a:p>
            <a:pPr>
              <a:buNone/>
            </a:pPr>
            <a:r>
              <a:rPr lang="en-IN" sz="1600" dirty="0" smtClean="0">
                <a:latin typeface="Times New Roman" pitchFamily="18" charset="0"/>
                <a:cs typeface="Times New Roman" pitchFamily="18" charset="0"/>
              </a:rPr>
              <a:t>if </a:t>
            </a:r>
            <a:r>
              <a:rPr lang="en-IN" sz="1600" dirty="0" err="1" smtClean="0">
                <a:latin typeface="Times New Roman" pitchFamily="18" charset="0"/>
                <a:cs typeface="Times New Roman" pitchFamily="18" charset="0"/>
              </a:rPr>
              <a:t>tkMessageBox.askyesno</a:t>
            </a:r>
            <a:r>
              <a:rPr lang="en-IN" sz="1600" dirty="0" smtClean="0">
                <a:latin typeface="Times New Roman" pitchFamily="18" charset="0"/>
                <a:cs typeface="Times New Roman" pitchFamily="18" charset="0"/>
              </a:rPr>
              <a:t>("Print", "Print this report?"): </a:t>
            </a:r>
          </a:p>
          <a:p>
            <a:pPr>
              <a:buNone/>
            </a:pP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report.print</a:t>
            </a:r>
            <a:r>
              <a:rPr lang="en-IN" sz="1600" dirty="0" smtClean="0">
                <a:latin typeface="Times New Roman" pitchFamily="18" charset="0"/>
                <a:cs typeface="Times New Roman" pitchFamily="18" charset="0"/>
              </a:rPr>
              <a:t>()</a:t>
            </a:r>
          </a:p>
          <a:p>
            <a:pPr>
              <a:buNone/>
            </a:pPr>
            <a:endParaRPr lang="en-IN" sz="16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838200" y="2971800"/>
            <a:ext cx="2628900" cy="15525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191000" y="2971800"/>
            <a:ext cx="2552700" cy="155257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914400" y="4800600"/>
            <a:ext cx="2590800" cy="156210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343400" y="4724400"/>
            <a:ext cx="2686050" cy="16097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Message Box Options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algn="just"/>
            <a:r>
              <a:rPr lang="en-IN" dirty="0" smtClean="0">
                <a:latin typeface="Times New Roman" pitchFamily="18" charset="0"/>
                <a:cs typeface="Times New Roman" pitchFamily="18" charset="0"/>
              </a:rPr>
              <a:t>If the standard message boxes are not appropriate, you can pick the closest alternative (</a:t>
            </a:r>
            <a:r>
              <a:rPr lang="en-IN" b="1" dirty="0" err="1" smtClean="0">
                <a:latin typeface="Times New Roman" pitchFamily="18" charset="0"/>
                <a:cs typeface="Times New Roman" pitchFamily="18" charset="0"/>
              </a:rPr>
              <a:t>askquestion</a:t>
            </a:r>
            <a:r>
              <a:rPr lang="en-IN" dirty="0" smtClean="0">
                <a:latin typeface="Times New Roman" pitchFamily="18" charset="0"/>
                <a:cs typeface="Times New Roman" pitchFamily="18" charset="0"/>
              </a:rPr>
              <a:t>, in most cases), and use options to change it to exactly suit your needs. </a:t>
            </a:r>
          </a:p>
          <a:p>
            <a:pPr lvl="1" algn="just"/>
            <a:r>
              <a:rPr lang="en-IN" b="1" dirty="0" smtClean="0">
                <a:latin typeface="Times New Roman" pitchFamily="18" charset="0"/>
                <a:cs typeface="Times New Roman" pitchFamily="18" charset="0"/>
              </a:rPr>
              <a:t>default</a:t>
            </a:r>
            <a:r>
              <a:rPr lang="en-IN" dirty="0" smtClean="0">
                <a:latin typeface="Times New Roman" pitchFamily="18" charset="0"/>
                <a:cs typeface="Times New Roman" pitchFamily="18" charset="0"/>
              </a:rPr>
              <a:t> constant</a:t>
            </a:r>
          </a:p>
          <a:p>
            <a:pPr lvl="2" algn="just"/>
            <a:r>
              <a:rPr lang="en-IN" dirty="0" smtClean="0">
                <a:latin typeface="Times New Roman" pitchFamily="18" charset="0"/>
                <a:cs typeface="Times New Roman" pitchFamily="18" charset="0"/>
              </a:rPr>
              <a:t>Which button to make default: </a:t>
            </a:r>
            <a:r>
              <a:rPr lang="en-IN" b="1" dirty="0" smtClean="0">
                <a:latin typeface="Times New Roman" pitchFamily="18" charset="0"/>
                <a:cs typeface="Times New Roman" pitchFamily="18" charset="0"/>
              </a:rPr>
              <a:t>ABORT</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RETRY</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IGNORE</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OK</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CANCEL</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YES</a:t>
            </a:r>
            <a:r>
              <a:rPr lang="en-IN" dirty="0" smtClean="0">
                <a:latin typeface="Times New Roman" pitchFamily="18" charset="0"/>
                <a:cs typeface="Times New Roman" pitchFamily="18" charset="0"/>
              </a:rPr>
              <a:t>, or </a:t>
            </a:r>
            <a:r>
              <a:rPr lang="en-IN" b="1" dirty="0" smtClean="0">
                <a:latin typeface="Times New Roman" pitchFamily="18" charset="0"/>
                <a:cs typeface="Times New Roman" pitchFamily="18" charset="0"/>
              </a:rPr>
              <a:t>NO</a:t>
            </a:r>
            <a:r>
              <a:rPr lang="en-IN" dirty="0" smtClean="0">
                <a:latin typeface="Times New Roman" pitchFamily="18" charset="0"/>
                <a:cs typeface="Times New Roman" pitchFamily="18" charset="0"/>
              </a:rPr>
              <a:t> (the constants are defined in the </a:t>
            </a:r>
            <a:r>
              <a:rPr lang="en-IN" b="1" dirty="0" err="1" smtClean="0">
                <a:latin typeface="Times New Roman" pitchFamily="18" charset="0"/>
                <a:cs typeface="Times New Roman" pitchFamily="18" charset="0"/>
              </a:rPr>
              <a:t>tkMessageBox</a:t>
            </a:r>
            <a:r>
              <a:rPr lang="en-IN" dirty="0" smtClean="0">
                <a:latin typeface="Times New Roman" pitchFamily="18" charset="0"/>
                <a:cs typeface="Times New Roman" pitchFamily="18" charset="0"/>
              </a:rPr>
              <a:t> module).</a:t>
            </a:r>
          </a:p>
          <a:p>
            <a:pPr lvl="1" algn="just"/>
            <a:r>
              <a:rPr lang="en-IN" b="1" dirty="0" smtClean="0">
                <a:latin typeface="Times New Roman" pitchFamily="18" charset="0"/>
                <a:cs typeface="Times New Roman" pitchFamily="18" charset="0"/>
              </a:rPr>
              <a:t>icon</a:t>
            </a:r>
            <a:r>
              <a:rPr lang="en-IN" dirty="0" smtClean="0">
                <a:latin typeface="Times New Roman" pitchFamily="18" charset="0"/>
                <a:cs typeface="Times New Roman" pitchFamily="18" charset="0"/>
              </a:rPr>
              <a:t> (constant)</a:t>
            </a:r>
          </a:p>
          <a:p>
            <a:pPr lvl="2" algn="just"/>
            <a:r>
              <a:rPr lang="en-IN" dirty="0" smtClean="0">
                <a:latin typeface="Times New Roman" pitchFamily="18" charset="0"/>
                <a:cs typeface="Times New Roman" pitchFamily="18" charset="0"/>
              </a:rPr>
              <a:t>Which icon to display: </a:t>
            </a:r>
            <a:r>
              <a:rPr lang="en-IN" b="1" dirty="0" smtClean="0">
                <a:latin typeface="Times New Roman" pitchFamily="18" charset="0"/>
                <a:cs typeface="Times New Roman" pitchFamily="18" charset="0"/>
              </a:rPr>
              <a:t>ERROR</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INFO</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QUESTION</a:t>
            </a:r>
            <a:r>
              <a:rPr lang="en-IN" dirty="0" smtClean="0">
                <a:latin typeface="Times New Roman" pitchFamily="18" charset="0"/>
                <a:cs typeface="Times New Roman" pitchFamily="18" charset="0"/>
              </a:rPr>
              <a:t>, or </a:t>
            </a:r>
            <a:r>
              <a:rPr lang="en-IN" b="1" dirty="0" smtClean="0">
                <a:latin typeface="Times New Roman" pitchFamily="18" charset="0"/>
                <a:cs typeface="Times New Roman" pitchFamily="18" charset="0"/>
              </a:rPr>
              <a:t>WARNING</a:t>
            </a:r>
            <a:endParaRPr lang="en-IN" dirty="0" smtClean="0">
              <a:latin typeface="Times New Roman" pitchFamily="18" charset="0"/>
              <a:cs typeface="Times New Roman" pitchFamily="18" charset="0"/>
            </a:endParaRPr>
          </a:p>
          <a:p>
            <a:pPr lvl="1" algn="just"/>
            <a:r>
              <a:rPr lang="en-IN" b="1" dirty="0" smtClean="0">
                <a:latin typeface="Times New Roman" pitchFamily="18" charset="0"/>
                <a:cs typeface="Times New Roman" pitchFamily="18" charset="0"/>
              </a:rPr>
              <a:t>message</a:t>
            </a:r>
            <a:r>
              <a:rPr lang="en-IN" dirty="0" smtClean="0">
                <a:latin typeface="Times New Roman" pitchFamily="18" charset="0"/>
                <a:cs typeface="Times New Roman" pitchFamily="18" charset="0"/>
              </a:rPr>
              <a:t> (string)</a:t>
            </a:r>
          </a:p>
          <a:p>
            <a:pPr lvl="2" algn="just"/>
            <a:r>
              <a:rPr lang="en-IN" dirty="0" smtClean="0">
                <a:latin typeface="Times New Roman" pitchFamily="18" charset="0"/>
                <a:cs typeface="Times New Roman" pitchFamily="18" charset="0"/>
              </a:rPr>
              <a:t>The message to display (the second argument to the convenience functions). May contain newlines.</a:t>
            </a:r>
          </a:p>
          <a:p>
            <a:pPr lvl="1" algn="just"/>
            <a:r>
              <a:rPr lang="en-IN" b="1" dirty="0" smtClean="0">
                <a:latin typeface="Times New Roman" pitchFamily="18" charset="0"/>
                <a:cs typeface="Times New Roman" pitchFamily="18" charset="0"/>
              </a:rPr>
              <a:t>parent</a:t>
            </a:r>
            <a:r>
              <a:rPr lang="en-IN" dirty="0" smtClean="0">
                <a:latin typeface="Times New Roman" pitchFamily="18" charset="0"/>
                <a:cs typeface="Times New Roman" pitchFamily="18" charset="0"/>
              </a:rPr>
              <a:t> (widget)</a:t>
            </a:r>
          </a:p>
          <a:p>
            <a:pPr lvl="2" algn="just"/>
            <a:r>
              <a:rPr lang="en-IN" dirty="0" smtClean="0">
                <a:latin typeface="Times New Roman" pitchFamily="18" charset="0"/>
                <a:cs typeface="Times New Roman" pitchFamily="18" charset="0"/>
              </a:rPr>
              <a:t>Which window to place the message box on top of. When the message box is closed, the focus is returned to the parent window.</a:t>
            </a:r>
          </a:p>
          <a:p>
            <a:pPr lvl="1" algn="just"/>
            <a:r>
              <a:rPr lang="en-IN" b="1" dirty="0" smtClean="0">
                <a:latin typeface="Times New Roman" pitchFamily="18" charset="0"/>
                <a:cs typeface="Times New Roman" pitchFamily="18" charset="0"/>
              </a:rPr>
              <a:t>title</a:t>
            </a:r>
            <a:r>
              <a:rPr lang="en-IN" dirty="0" smtClean="0">
                <a:latin typeface="Times New Roman" pitchFamily="18" charset="0"/>
                <a:cs typeface="Times New Roman" pitchFamily="18" charset="0"/>
              </a:rPr>
              <a:t> (string)</a:t>
            </a:r>
          </a:p>
          <a:p>
            <a:pPr lvl="2" algn="just"/>
            <a:r>
              <a:rPr lang="en-IN" dirty="0" smtClean="0">
                <a:latin typeface="Times New Roman" pitchFamily="18" charset="0"/>
                <a:cs typeface="Times New Roman" pitchFamily="18" charset="0"/>
              </a:rPr>
              <a:t>Message box title (the first argument to the convenience functions).</a:t>
            </a:r>
          </a:p>
          <a:p>
            <a:pPr lvl="1" algn="just"/>
            <a:r>
              <a:rPr lang="en-IN" b="1" dirty="0" smtClean="0">
                <a:latin typeface="Times New Roman" pitchFamily="18" charset="0"/>
                <a:cs typeface="Times New Roman" pitchFamily="18" charset="0"/>
              </a:rPr>
              <a:t>type</a:t>
            </a:r>
            <a:r>
              <a:rPr lang="en-IN" dirty="0" smtClean="0">
                <a:latin typeface="Times New Roman" pitchFamily="18" charset="0"/>
                <a:cs typeface="Times New Roman" pitchFamily="18" charset="0"/>
              </a:rPr>
              <a:t> (constant)</a:t>
            </a:r>
          </a:p>
          <a:p>
            <a:pPr lvl="2" algn="just"/>
            <a:r>
              <a:rPr lang="en-IN" dirty="0" smtClean="0">
                <a:latin typeface="Times New Roman" pitchFamily="18" charset="0"/>
                <a:cs typeface="Times New Roman" pitchFamily="18" charset="0"/>
              </a:rPr>
              <a:t>Message box type; that is, which buttons to display: </a:t>
            </a:r>
            <a:r>
              <a:rPr lang="en-IN" b="1" dirty="0" smtClean="0">
                <a:latin typeface="Times New Roman" pitchFamily="18" charset="0"/>
                <a:cs typeface="Times New Roman" pitchFamily="18" charset="0"/>
              </a:rPr>
              <a:t>ABORTRETRYIGNORE</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OK</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OKCANCEL</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RETRYCANCEL</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YESNO</a:t>
            </a:r>
            <a:r>
              <a:rPr lang="en-IN" dirty="0" smtClean="0">
                <a:latin typeface="Times New Roman" pitchFamily="18" charset="0"/>
                <a:cs typeface="Times New Roman" pitchFamily="18" charset="0"/>
              </a:rPr>
              <a:t>, or </a:t>
            </a:r>
            <a:r>
              <a:rPr lang="en-IN" b="1" dirty="0" smtClean="0">
                <a:latin typeface="Times New Roman" pitchFamily="18" charset="0"/>
                <a:cs typeface="Times New Roman" pitchFamily="18" charset="0"/>
              </a:rPr>
              <a:t>YESNOCANCEL</a:t>
            </a:r>
            <a:r>
              <a:rPr lang="en-IN" dirty="0" smtClean="0">
                <a:latin typeface="Times New Roman" pitchFamily="18" charset="0"/>
                <a:cs typeface="Times New Roman" pitchFamily="18" charset="0"/>
              </a:rPr>
              <a:t>.</a:t>
            </a:r>
          </a:p>
          <a:p>
            <a:pPr algn="just"/>
            <a:endParaRPr lang="en-IN"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SQL Database interfaces with sqlite3: Basic operations table load scripts </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solidFill>
                  <a:srgbClr val="FF0000"/>
                </a:solidFill>
                <a:latin typeface="Times New Roman" pitchFamily="18" charset="0"/>
                <a:cs typeface="Times New Roman" pitchFamily="18" charset="0"/>
              </a:rPr>
              <a:t>Session 5</a:t>
            </a:r>
            <a:endParaRPr lang="en-IN" dirty="0">
              <a:solidFill>
                <a:srgbClr val="FF0000"/>
              </a:solidFill>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SQL Database interfaces with sqlite3</a:t>
            </a:r>
            <a:endParaRPr lang="en-IN" dirty="0"/>
          </a:p>
        </p:txBody>
      </p:sp>
      <p:sp>
        <p:nvSpPr>
          <p:cNvPr id="3" name="Content Placeholder 2"/>
          <p:cNvSpPr>
            <a:spLocks noGrp="1"/>
          </p:cNvSpPr>
          <p:nvPr>
            <p:ph idx="1"/>
          </p:nvPr>
        </p:nvSpPr>
        <p:spPr/>
        <p:txBody>
          <a:bodyPr>
            <a:normAutofit/>
          </a:bodyPr>
          <a:lstStyle/>
          <a:p>
            <a:r>
              <a:rPr lang="en-IN" sz="2000" dirty="0" err="1" smtClean="0">
                <a:latin typeface="Times New Roman" pitchFamily="18" charset="0"/>
                <a:cs typeface="Times New Roman" pitchFamily="18" charset="0"/>
              </a:rPr>
              <a:t>SQLite</a:t>
            </a:r>
            <a:r>
              <a:rPr lang="en-IN" sz="2000" dirty="0" smtClean="0">
                <a:latin typeface="Times New Roman" pitchFamily="18" charset="0"/>
                <a:cs typeface="Times New Roman" pitchFamily="18" charset="0"/>
              </a:rPr>
              <a:t> is a C library that provides a lightweight disk-based database that doesn’t require a separate server process and allows accessing the database using a nonstandard variant of the SQL query language. </a:t>
            </a:r>
          </a:p>
          <a:p>
            <a:r>
              <a:rPr lang="en-IN" sz="2000" dirty="0" smtClean="0">
                <a:latin typeface="Times New Roman" pitchFamily="18" charset="0"/>
                <a:cs typeface="Times New Roman" pitchFamily="18" charset="0"/>
              </a:rPr>
              <a:t>Some applications can use </a:t>
            </a:r>
            <a:r>
              <a:rPr lang="en-IN" sz="2000" dirty="0" err="1" smtClean="0">
                <a:latin typeface="Times New Roman" pitchFamily="18" charset="0"/>
                <a:cs typeface="Times New Roman" pitchFamily="18" charset="0"/>
              </a:rPr>
              <a:t>SQLite</a:t>
            </a:r>
            <a:r>
              <a:rPr lang="en-IN" sz="2000" dirty="0" smtClean="0">
                <a:latin typeface="Times New Roman" pitchFamily="18" charset="0"/>
                <a:cs typeface="Times New Roman" pitchFamily="18" charset="0"/>
              </a:rPr>
              <a:t> for internal data storage. </a:t>
            </a:r>
          </a:p>
          <a:p>
            <a:r>
              <a:rPr lang="en-IN" sz="2000" dirty="0" smtClean="0">
                <a:latin typeface="Times New Roman" pitchFamily="18" charset="0"/>
                <a:cs typeface="Times New Roman" pitchFamily="18" charset="0"/>
              </a:rPr>
              <a:t>It’s also possible to prototype an application using </a:t>
            </a:r>
            <a:r>
              <a:rPr lang="en-IN" sz="2000" dirty="0" err="1" smtClean="0">
                <a:latin typeface="Times New Roman" pitchFamily="18" charset="0"/>
                <a:cs typeface="Times New Roman" pitchFamily="18" charset="0"/>
              </a:rPr>
              <a:t>SQLite</a:t>
            </a:r>
            <a:r>
              <a:rPr lang="en-IN" sz="2000" dirty="0" smtClean="0">
                <a:latin typeface="Times New Roman" pitchFamily="18" charset="0"/>
                <a:cs typeface="Times New Roman" pitchFamily="18" charset="0"/>
              </a:rPr>
              <a:t> and then port the code to a larger database such as </a:t>
            </a:r>
            <a:r>
              <a:rPr lang="en-IN" sz="2000" dirty="0" err="1" smtClean="0">
                <a:latin typeface="Times New Roman" pitchFamily="18" charset="0"/>
                <a:cs typeface="Times New Roman" pitchFamily="18" charset="0"/>
              </a:rPr>
              <a:t>PostgreSQL</a:t>
            </a:r>
            <a:r>
              <a:rPr lang="en-IN" sz="2000" dirty="0" smtClean="0">
                <a:latin typeface="Times New Roman" pitchFamily="18" charset="0"/>
                <a:cs typeface="Times New Roman" pitchFamily="18" charset="0"/>
              </a:rPr>
              <a:t> or Oracle.</a:t>
            </a:r>
          </a:p>
          <a:p>
            <a:r>
              <a:rPr lang="en-IN" sz="2000" dirty="0" smtClean="0">
                <a:latin typeface="Times New Roman" pitchFamily="18" charset="0"/>
                <a:cs typeface="Times New Roman" pitchFamily="18" charset="0"/>
              </a:rPr>
              <a:t>The sqlite3 module was written by Gerhard </a:t>
            </a:r>
            <a:r>
              <a:rPr lang="en-IN" sz="2000" dirty="0" err="1" smtClean="0">
                <a:latin typeface="Times New Roman" pitchFamily="18" charset="0"/>
                <a:cs typeface="Times New Roman" pitchFamily="18" charset="0"/>
              </a:rPr>
              <a:t>Häring</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It provides a SQL interface compliant with the DB-API 2.0 specification described by </a:t>
            </a:r>
            <a:r>
              <a:rPr lang="en-IN" sz="2000" b="1" dirty="0" smtClean="0">
                <a:latin typeface="Times New Roman" pitchFamily="18" charset="0"/>
                <a:cs typeface="Times New Roman" pitchFamily="18" charset="0"/>
              </a:rPr>
              <a:t>PEP 249</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To use the module, you must first create a Connection object that represents the database. Here the data will be stored in the </a:t>
            </a:r>
            <a:r>
              <a:rPr lang="en-IN" sz="2000" dirty="0" err="1" smtClean="0">
                <a:latin typeface="Times New Roman" pitchFamily="18" charset="0"/>
                <a:cs typeface="Times New Roman" pitchFamily="18" charset="0"/>
              </a:rPr>
              <a:t>example.db</a:t>
            </a:r>
            <a:r>
              <a:rPr lang="en-IN" sz="2000" dirty="0" smtClean="0">
                <a:latin typeface="Times New Roman" pitchFamily="18" charset="0"/>
                <a:cs typeface="Times New Roman" pitchFamily="18" charset="0"/>
              </a:rPr>
              <a:t> file:</a:t>
            </a:r>
          </a:p>
          <a:p>
            <a:pPr>
              <a:buNone/>
            </a:pPr>
            <a:r>
              <a:rPr lang="en-IN" sz="2000" b="1" dirty="0" smtClean="0">
                <a:latin typeface="Times New Roman" pitchFamily="18" charset="0"/>
                <a:cs typeface="Times New Roman" pitchFamily="18" charset="0"/>
              </a:rPr>
              <a:t>		import</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sqlite3</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conn</a:t>
            </a:r>
            <a:r>
              <a:rPr lang="en-IN" sz="2000" dirty="0" smtClean="0">
                <a:latin typeface="Times New Roman" pitchFamily="18" charset="0"/>
                <a:cs typeface="Times New Roman" pitchFamily="18" charset="0"/>
              </a:rPr>
              <a:t> = sqlite3.connect('</a:t>
            </a:r>
            <a:r>
              <a:rPr lang="en-IN" sz="2000" dirty="0" err="1" smtClean="0">
                <a:latin typeface="Times New Roman" pitchFamily="18" charset="0"/>
                <a:cs typeface="Times New Roman" pitchFamily="18" charset="0"/>
              </a:rPr>
              <a:t>example.db</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Tkinter</a:t>
            </a:r>
            <a:r>
              <a:rPr lang="en-US" dirty="0" smtClean="0">
                <a:latin typeface="Times New Roman" pitchFamily="18" charset="0"/>
                <a:cs typeface="Times New Roman" pitchFamily="18" charset="0"/>
              </a:rPr>
              <a:t> Widgets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err="1">
                <a:latin typeface="Times New Roman" pitchFamily="18" charset="0"/>
                <a:cs typeface="Times New Roman" pitchFamily="18" charset="0"/>
              </a:rPr>
              <a:t>Tkinter</a:t>
            </a:r>
            <a:r>
              <a:rPr lang="en-US" sz="2400" dirty="0">
                <a:latin typeface="Times New Roman" pitchFamily="18" charset="0"/>
                <a:cs typeface="Times New Roman" pitchFamily="18" charset="0"/>
              </a:rPr>
              <a:t> provides various controls, such as buttons, labels and text boxes used in a GUI application. These controls are commonly called widgets.</a:t>
            </a:r>
          </a:p>
          <a:p>
            <a:pPr algn="just"/>
            <a:r>
              <a:rPr lang="en-US" sz="2400" dirty="0">
                <a:latin typeface="Times New Roman" pitchFamily="18" charset="0"/>
                <a:cs typeface="Times New Roman" pitchFamily="18" charset="0"/>
              </a:rPr>
              <a:t>There are currently 15 types of widgets in </a:t>
            </a:r>
            <a:r>
              <a:rPr lang="en-US" sz="2400" dirty="0" err="1">
                <a:latin typeface="Times New Roman" pitchFamily="18" charset="0"/>
                <a:cs typeface="Times New Roman" pitchFamily="18" charset="0"/>
              </a:rPr>
              <a:t>Tkinter</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Python sqlite3 module APIs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fontAlgn="t"/>
            <a:r>
              <a:rPr lang="en-IN" b="1" dirty="0" smtClean="0">
                <a:latin typeface="Times New Roman" pitchFamily="18" charset="0"/>
                <a:cs typeface="Times New Roman" pitchFamily="18" charset="0"/>
              </a:rPr>
              <a:t>sqlite3.connect(database [,timeout ,other optional arguments])</a:t>
            </a:r>
            <a:endParaRPr lang="en-IN" dirty="0" smtClean="0">
              <a:latin typeface="Times New Roman" pitchFamily="18" charset="0"/>
              <a:cs typeface="Times New Roman" pitchFamily="18" charset="0"/>
            </a:endParaRPr>
          </a:p>
          <a:p>
            <a:pPr lvl="1" algn="just" fontAlgn="t"/>
            <a:r>
              <a:rPr lang="en-IN" dirty="0" smtClean="0">
                <a:latin typeface="Times New Roman" pitchFamily="18" charset="0"/>
                <a:cs typeface="Times New Roman" pitchFamily="18" charset="0"/>
              </a:rPr>
              <a:t>This API opens a connection to the </a:t>
            </a:r>
            <a:r>
              <a:rPr lang="en-IN" dirty="0" err="1" smtClean="0">
                <a:latin typeface="Times New Roman" pitchFamily="18" charset="0"/>
                <a:cs typeface="Times New Roman" pitchFamily="18" charset="0"/>
              </a:rPr>
              <a:t>SQLite</a:t>
            </a:r>
            <a:r>
              <a:rPr lang="en-IN" dirty="0" smtClean="0">
                <a:latin typeface="Times New Roman" pitchFamily="18" charset="0"/>
                <a:cs typeface="Times New Roman" pitchFamily="18" charset="0"/>
              </a:rPr>
              <a:t> database file. You can use ":memory:" to open a database connection to a database that resides in RAM instead of on disk. If database is opened successfully, it returns a connection object.</a:t>
            </a:r>
          </a:p>
          <a:p>
            <a:pPr lvl="1" algn="just" fontAlgn="t"/>
            <a:r>
              <a:rPr lang="en-IN" dirty="0" smtClean="0">
                <a:latin typeface="Times New Roman" pitchFamily="18" charset="0"/>
                <a:cs typeface="Times New Roman" pitchFamily="18" charset="0"/>
              </a:rPr>
              <a:t>When a database is accessed by multiple connections, and one of the processes modifies the database, the </a:t>
            </a:r>
            <a:r>
              <a:rPr lang="en-IN" dirty="0" err="1" smtClean="0">
                <a:latin typeface="Times New Roman" pitchFamily="18" charset="0"/>
                <a:cs typeface="Times New Roman" pitchFamily="18" charset="0"/>
              </a:rPr>
              <a:t>SQLite</a:t>
            </a:r>
            <a:r>
              <a:rPr lang="en-IN" dirty="0" smtClean="0">
                <a:latin typeface="Times New Roman" pitchFamily="18" charset="0"/>
                <a:cs typeface="Times New Roman" pitchFamily="18" charset="0"/>
              </a:rPr>
              <a:t> database is locked until that transaction is committed. The timeout parameter specifies how long the connection should wait for the lock to go away until raising an exception. The default for the timeout parameter is 5.0 (five seconds).</a:t>
            </a:r>
          </a:p>
          <a:p>
            <a:pPr lvl="1" algn="just" fontAlgn="t"/>
            <a:r>
              <a:rPr lang="en-IN" dirty="0" smtClean="0">
                <a:latin typeface="Times New Roman" pitchFamily="18" charset="0"/>
                <a:cs typeface="Times New Roman" pitchFamily="18" charset="0"/>
              </a:rPr>
              <a:t>If the given database name does not exist then this call will create the database. You can specify filename with the required path as well if you want to create a database anywhere else except in the current directory.</a:t>
            </a:r>
          </a:p>
          <a:p>
            <a:pPr algn="just" fontAlgn="t"/>
            <a:r>
              <a:rPr lang="en-IN" b="1" dirty="0" err="1" smtClean="0">
                <a:latin typeface="Times New Roman" pitchFamily="18" charset="0"/>
                <a:cs typeface="Times New Roman" pitchFamily="18" charset="0"/>
              </a:rPr>
              <a:t>connection.cursor</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cursorClass</a:t>
            </a:r>
            <a:r>
              <a:rPr lang="en-IN" b="1"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lvl="1" algn="just" fontAlgn="t"/>
            <a:r>
              <a:rPr lang="en-IN" dirty="0" smtClean="0">
                <a:latin typeface="Times New Roman" pitchFamily="18" charset="0"/>
                <a:cs typeface="Times New Roman" pitchFamily="18" charset="0"/>
              </a:rPr>
              <a:t>This routine creates a </a:t>
            </a:r>
            <a:r>
              <a:rPr lang="en-IN" b="1" dirty="0" smtClean="0">
                <a:latin typeface="Times New Roman" pitchFamily="18" charset="0"/>
                <a:cs typeface="Times New Roman" pitchFamily="18" charset="0"/>
              </a:rPr>
              <a:t>cursor</a:t>
            </a:r>
            <a:r>
              <a:rPr lang="en-IN" dirty="0" smtClean="0">
                <a:latin typeface="Times New Roman" pitchFamily="18" charset="0"/>
                <a:cs typeface="Times New Roman" pitchFamily="18" charset="0"/>
              </a:rPr>
              <a:t> which will be used throughout of your database programming with Python. </a:t>
            </a:r>
          </a:p>
          <a:p>
            <a:pPr lvl="1" algn="just" fontAlgn="t"/>
            <a:r>
              <a:rPr lang="en-IN" dirty="0" smtClean="0">
                <a:latin typeface="Times New Roman" pitchFamily="18" charset="0"/>
                <a:cs typeface="Times New Roman" pitchFamily="18" charset="0"/>
              </a:rPr>
              <a:t>This method accepts a single optional parameter </a:t>
            </a:r>
            <a:r>
              <a:rPr lang="en-IN" dirty="0" err="1" smtClean="0">
                <a:latin typeface="Times New Roman" pitchFamily="18" charset="0"/>
                <a:cs typeface="Times New Roman" pitchFamily="18" charset="0"/>
              </a:rPr>
              <a:t>cursorClass</a:t>
            </a:r>
            <a:r>
              <a:rPr lang="en-IN" dirty="0" smtClean="0">
                <a:latin typeface="Times New Roman" pitchFamily="18" charset="0"/>
                <a:cs typeface="Times New Roman" pitchFamily="18" charset="0"/>
              </a:rPr>
              <a:t>. </a:t>
            </a:r>
          </a:p>
          <a:p>
            <a:pPr lvl="1" algn="just" fontAlgn="t"/>
            <a:r>
              <a:rPr lang="en-IN" dirty="0" smtClean="0">
                <a:latin typeface="Times New Roman" pitchFamily="18" charset="0"/>
                <a:cs typeface="Times New Roman" pitchFamily="18" charset="0"/>
              </a:rPr>
              <a:t>If supplied, this must be a custom cursor class that extends sqlite3.Cursor.</a:t>
            </a:r>
          </a:p>
          <a:p>
            <a:pPr algn="just"/>
            <a:endParaRPr lang="en-IN"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Python sqlite3 module APIs</a:t>
            </a:r>
            <a:endParaRPr lang="en-IN" dirty="0"/>
          </a:p>
        </p:txBody>
      </p:sp>
      <p:sp>
        <p:nvSpPr>
          <p:cNvPr id="3" name="Content Placeholder 2"/>
          <p:cNvSpPr>
            <a:spLocks noGrp="1"/>
          </p:cNvSpPr>
          <p:nvPr>
            <p:ph idx="1"/>
          </p:nvPr>
        </p:nvSpPr>
        <p:spPr>
          <a:xfrm>
            <a:off x="457200" y="1600200"/>
            <a:ext cx="8229600" cy="5105400"/>
          </a:xfrm>
        </p:spPr>
        <p:txBody>
          <a:bodyPr>
            <a:normAutofit fontScale="55000" lnSpcReduction="20000"/>
          </a:bodyPr>
          <a:lstStyle/>
          <a:p>
            <a:pPr fontAlgn="t"/>
            <a:r>
              <a:rPr lang="en-IN" b="1" dirty="0" err="1" smtClean="0">
                <a:latin typeface="Times New Roman" pitchFamily="18" charset="0"/>
                <a:cs typeface="Times New Roman" pitchFamily="18" charset="0"/>
              </a:rPr>
              <a:t>cursor.execute</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sql</a:t>
            </a:r>
            <a:r>
              <a:rPr lang="en-IN" b="1" dirty="0" smtClean="0">
                <a:latin typeface="Times New Roman" pitchFamily="18" charset="0"/>
                <a:cs typeface="Times New Roman" pitchFamily="18" charset="0"/>
              </a:rPr>
              <a:t> [, optional parameters])</a:t>
            </a:r>
            <a:endParaRPr lang="en-IN" dirty="0" smtClean="0">
              <a:latin typeface="Times New Roman" pitchFamily="18" charset="0"/>
              <a:cs typeface="Times New Roman" pitchFamily="18" charset="0"/>
            </a:endParaRPr>
          </a:p>
          <a:p>
            <a:pPr lvl="1" fontAlgn="t"/>
            <a:r>
              <a:rPr lang="en-IN" dirty="0" smtClean="0">
                <a:latin typeface="Times New Roman" pitchFamily="18" charset="0"/>
                <a:cs typeface="Times New Roman" pitchFamily="18" charset="0"/>
              </a:rPr>
              <a:t>This routine executes an SQL statement. The SQL statement may be parameterized (</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 e. placeholders instead of SQL literals). The sqlite3 module supports two kinds of placeholders: question marks and named placeholders (named style).</a:t>
            </a:r>
          </a:p>
          <a:p>
            <a:pPr lvl="1" fontAlgn="t"/>
            <a:r>
              <a:rPr lang="en-IN" b="1" dirty="0" smtClean="0">
                <a:latin typeface="Times New Roman" pitchFamily="18" charset="0"/>
                <a:cs typeface="Times New Roman" pitchFamily="18" charset="0"/>
              </a:rPr>
              <a:t>For example</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cursor.execute</a:t>
            </a:r>
            <a:r>
              <a:rPr lang="en-IN" dirty="0" smtClean="0">
                <a:latin typeface="Times New Roman" pitchFamily="18" charset="0"/>
                <a:cs typeface="Times New Roman" pitchFamily="18" charset="0"/>
              </a:rPr>
              <a:t>("insert into people values (?, ?)", (who, age))</a:t>
            </a:r>
          </a:p>
          <a:p>
            <a:pPr fontAlgn="t"/>
            <a:r>
              <a:rPr lang="en-IN" b="1" dirty="0" err="1" smtClean="0">
                <a:latin typeface="Times New Roman" pitchFamily="18" charset="0"/>
                <a:cs typeface="Times New Roman" pitchFamily="18" charset="0"/>
              </a:rPr>
              <a:t>connection.execute</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sql</a:t>
            </a:r>
            <a:r>
              <a:rPr lang="en-IN" b="1" dirty="0" smtClean="0">
                <a:latin typeface="Times New Roman" pitchFamily="18" charset="0"/>
                <a:cs typeface="Times New Roman" pitchFamily="18" charset="0"/>
              </a:rPr>
              <a:t> [, optional parameters])</a:t>
            </a:r>
            <a:endParaRPr lang="en-IN" dirty="0" smtClean="0">
              <a:latin typeface="Times New Roman" pitchFamily="18" charset="0"/>
              <a:cs typeface="Times New Roman" pitchFamily="18" charset="0"/>
            </a:endParaRPr>
          </a:p>
          <a:p>
            <a:pPr lvl="1" fontAlgn="t"/>
            <a:r>
              <a:rPr lang="en-IN" dirty="0" smtClean="0">
                <a:latin typeface="Times New Roman" pitchFamily="18" charset="0"/>
                <a:cs typeface="Times New Roman" pitchFamily="18" charset="0"/>
              </a:rPr>
              <a:t>This routine is a shortcut of the above execute method provided by the cursor object and it creates an intermediate cursor object by calling the cursor method, then calls the cursor's execute method with the parameters given.</a:t>
            </a:r>
          </a:p>
          <a:p>
            <a:pPr fontAlgn="t"/>
            <a:r>
              <a:rPr lang="en-IN" b="1" dirty="0" err="1" smtClean="0">
                <a:latin typeface="Times New Roman" pitchFamily="18" charset="0"/>
                <a:cs typeface="Times New Roman" pitchFamily="18" charset="0"/>
              </a:rPr>
              <a:t>cursor.executemany</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sql</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seq_of_parameters</a:t>
            </a:r>
            <a:r>
              <a:rPr lang="en-IN" b="1"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lvl="1" fontAlgn="t"/>
            <a:r>
              <a:rPr lang="en-IN" dirty="0" smtClean="0">
                <a:latin typeface="Times New Roman" pitchFamily="18" charset="0"/>
                <a:cs typeface="Times New Roman" pitchFamily="18" charset="0"/>
              </a:rPr>
              <a:t>This routine executes an SQL command against all parameter sequences or mappings found in the sequence </a:t>
            </a:r>
            <a:r>
              <a:rPr lang="en-IN" dirty="0" err="1" smtClean="0">
                <a:latin typeface="Times New Roman" pitchFamily="18" charset="0"/>
                <a:cs typeface="Times New Roman" pitchFamily="18" charset="0"/>
              </a:rPr>
              <a:t>sql</a:t>
            </a:r>
            <a:r>
              <a:rPr lang="en-IN" dirty="0" smtClean="0">
                <a:latin typeface="Times New Roman" pitchFamily="18" charset="0"/>
                <a:cs typeface="Times New Roman" pitchFamily="18" charset="0"/>
              </a:rPr>
              <a:t>.</a:t>
            </a:r>
          </a:p>
          <a:p>
            <a:pPr fontAlgn="t"/>
            <a:r>
              <a:rPr lang="en-IN" b="1" dirty="0" err="1" smtClean="0">
                <a:latin typeface="Times New Roman" pitchFamily="18" charset="0"/>
                <a:cs typeface="Times New Roman" pitchFamily="18" charset="0"/>
              </a:rPr>
              <a:t>connection.executemany</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sql</a:t>
            </a:r>
            <a:r>
              <a:rPr lang="en-IN" b="1" dirty="0" smtClean="0">
                <a:latin typeface="Times New Roman" pitchFamily="18" charset="0"/>
                <a:cs typeface="Times New Roman" pitchFamily="18" charset="0"/>
              </a:rPr>
              <a:t>[, parameters])</a:t>
            </a:r>
            <a:endParaRPr lang="en-IN" dirty="0" smtClean="0">
              <a:latin typeface="Times New Roman" pitchFamily="18" charset="0"/>
              <a:cs typeface="Times New Roman" pitchFamily="18" charset="0"/>
            </a:endParaRPr>
          </a:p>
          <a:p>
            <a:pPr lvl="1" fontAlgn="t"/>
            <a:r>
              <a:rPr lang="en-IN" dirty="0" smtClean="0">
                <a:latin typeface="Times New Roman" pitchFamily="18" charset="0"/>
                <a:cs typeface="Times New Roman" pitchFamily="18" charset="0"/>
              </a:rPr>
              <a:t>This routine is a shortcut that creates an intermediate cursor object by calling the cursor method, then calls the </a:t>
            </a:r>
            <a:r>
              <a:rPr lang="en-IN" dirty="0" err="1" smtClean="0">
                <a:latin typeface="Times New Roman" pitchFamily="18" charset="0"/>
                <a:cs typeface="Times New Roman" pitchFamily="18" charset="0"/>
              </a:rPr>
              <a:t>cursor.s</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executemany</a:t>
            </a:r>
            <a:r>
              <a:rPr lang="en-IN" dirty="0" smtClean="0">
                <a:latin typeface="Times New Roman" pitchFamily="18" charset="0"/>
                <a:cs typeface="Times New Roman" pitchFamily="18" charset="0"/>
              </a:rPr>
              <a:t> method with the parameters given.</a:t>
            </a:r>
          </a:p>
          <a:p>
            <a:pPr fontAlgn="t"/>
            <a:r>
              <a:rPr lang="en-IN" b="1" dirty="0" err="1" smtClean="0">
                <a:latin typeface="Times New Roman" pitchFamily="18" charset="0"/>
                <a:cs typeface="Times New Roman" pitchFamily="18" charset="0"/>
              </a:rPr>
              <a:t>cursor.executescript</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sql_script</a:t>
            </a:r>
            <a:r>
              <a:rPr lang="en-IN" b="1"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lvl="1" fontAlgn="t"/>
            <a:r>
              <a:rPr lang="en-IN" dirty="0" smtClean="0">
                <a:latin typeface="Times New Roman" pitchFamily="18" charset="0"/>
                <a:cs typeface="Times New Roman" pitchFamily="18" charset="0"/>
              </a:rPr>
              <a:t>This routine executes multiple SQL statements at once provided in the form of script. It issues a COMMIT statement first, then executes the SQL script it gets as a parameter. All the SQL statements should be separated by a semi colon (;).</a:t>
            </a:r>
          </a:p>
          <a:p>
            <a:pPr fontAlgn="t"/>
            <a:r>
              <a:rPr lang="en-IN" b="1" dirty="0" err="1" smtClean="0">
                <a:latin typeface="Times New Roman" pitchFamily="18" charset="0"/>
                <a:cs typeface="Times New Roman" pitchFamily="18" charset="0"/>
              </a:rPr>
              <a:t>connection.executescript</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sql_script</a:t>
            </a:r>
            <a:r>
              <a:rPr lang="en-IN" b="1"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lvl="1" fontAlgn="t"/>
            <a:r>
              <a:rPr lang="en-IN" dirty="0" smtClean="0">
                <a:latin typeface="Times New Roman" pitchFamily="18" charset="0"/>
                <a:cs typeface="Times New Roman" pitchFamily="18" charset="0"/>
              </a:rPr>
              <a:t>This routine is a shortcut that creates an intermediate cursor object by calling the cursor method, then calls the cursor's </a:t>
            </a:r>
            <a:r>
              <a:rPr lang="en-IN" dirty="0" err="1" smtClean="0">
                <a:latin typeface="Times New Roman" pitchFamily="18" charset="0"/>
                <a:cs typeface="Times New Roman" pitchFamily="18" charset="0"/>
              </a:rPr>
              <a:t>executescript</a:t>
            </a:r>
            <a:r>
              <a:rPr lang="en-IN" dirty="0" smtClean="0">
                <a:latin typeface="Times New Roman" pitchFamily="18" charset="0"/>
                <a:cs typeface="Times New Roman" pitchFamily="18" charset="0"/>
              </a:rPr>
              <a:t> method with the parameters given.</a:t>
            </a:r>
          </a:p>
          <a:p>
            <a:endParaRPr lang="en-IN"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Python sqlite3 module APIs</a:t>
            </a:r>
            <a:endParaRPr lang="en-IN" dirty="0"/>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pPr fontAlgn="t"/>
            <a:r>
              <a:rPr lang="en-IN" b="1" dirty="0" err="1" smtClean="0">
                <a:latin typeface="Times New Roman" pitchFamily="18" charset="0"/>
                <a:cs typeface="Times New Roman" pitchFamily="18" charset="0"/>
              </a:rPr>
              <a:t>connection.total_changes</a:t>
            </a:r>
            <a:r>
              <a:rPr lang="en-IN" b="1"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lvl="1" fontAlgn="t"/>
            <a:r>
              <a:rPr lang="en-IN" dirty="0" smtClean="0">
                <a:latin typeface="Times New Roman" pitchFamily="18" charset="0"/>
                <a:cs typeface="Times New Roman" pitchFamily="18" charset="0"/>
              </a:rPr>
              <a:t>This routine returns the total number of database rows that have been modified, inserted, or deleted since the database connection was opened.</a:t>
            </a:r>
          </a:p>
          <a:p>
            <a:pPr fontAlgn="t"/>
            <a:r>
              <a:rPr lang="en-IN" b="1" dirty="0" err="1" smtClean="0">
                <a:latin typeface="Times New Roman" pitchFamily="18" charset="0"/>
                <a:cs typeface="Times New Roman" pitchFamily="18" charset="0"/>
              </a:rPr>
              <a:t>connection.commit</a:t>
            </a:r>
            <a:r>
              <a:rPr lang="en-IN" b="1"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lvl="1" fontAlgn="t"/>
            <a:r>
              <a:rPr lang="en-IN" dirty="0" smtClean="0">
                <a:latin typeface="Times New Roman" pitchFamily="18" charset="0"/>
                <a:cs typeface="Times New Roman" pitchFamily="18" charset="0"/>
              </a:rPr>
              <a:t>This method commits the current transaction. If you don't call this method, anything you did since the last call to commit() is not visible from other database connections.</a:t>
            </a:r>
          </a:p>
          <a:p>
            <a:pPr fontAlgn="t"/>
            <a:r>
              <a:rPr lang="en-IN" b="1" dirty="0" err="1" smtClean="0">
                <a:latin typeface="Times New Roman" pitchFamily="18" charset="0"/>
                <a:cs typeface="Times New Roman" pitchFamily="18" charset="0"/>
              </a:rPr>
              <a:t>connection.rollback</a:t>
            </a:r>
            <a:r>
              <a:rPr lang="en-IN" b="1"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lvl="1" fontAlgn="t"/>
            <a:r>
              <a:rPr lang="en-IN" dirty="0" smtClean="0">
                <a:latin typeface="Times New Roman" pitchFamily="18" charset="0"/>
                <a:cs typeface="Times New Roman" pitchFamily="18" charset="0"/>
              </a:rPr>
              <a:t>This method rolls back any changes to the database since the last call to commit().</a:t>
            </a:r>
          </a:p>
          <a:p>
            <a:pPr fontAlgn="t"/>
            <a:r>
              <a:rPr lang="en-IN" b="1" dirty="0" err="1" smtClean="0">
                <a:latin typeface="Times New Roman" pitchFamily="18" charset="0"/>
                <a:cs typeface="Times New Roman" pitchFamily="18" charset="0"/>
              </a:rPr>
              <a:t>connection.close</a:t>
            </a:r>
            <a:r>
              <a:rPr lang="en-IN" b="1"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lvl="1" fontAlgn="t"/>
            <a:r>
              <a:rPr lang="en-IN" dirty="0" smtClean="0">
                <a:latin typeface="Times New Roman" pitchFamily="18" charset="0"/>
                <a:cs typeface="Times New Roman" pitchFamily="18" charset="0"/>
              </a:rPr>
              <a:t>This method closes the database connection. Note that this does not automatically call commit(). If you just close your database connection without calling commit() first, your changes will be lost!</a:t>
            </a:r>
          </a:p>
          <a:p>
            <a:pPr fontAlgn="t"/>
            <a:r>
              <a:rPr lang="en-IN" b="1" dirty="0" err="1" smtClean="0">
                <a:latin typeface="Times New Roman" pitchFamily="18" charset="0"/>
                <a:cs typeface="Times New Roman" pitchFamily="18" charset="0"/>
              </a:rPr>
              <a:t>cursor.fetchone</a:t>
            </a:r>
            <a:r>
              <a:rPr lang="en-IN" b="1"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lvl="1" fontAlgn="t"/>
            <a:r>
              <a:rPr lang="en-IN" dirty="0" smtClean="0">
                <a:latin typeface="Times New Roman" pitchFamily="18" charset="0"/>
                <a:cs typeface="Times New Roman" pitchFamily="18" charset="0"/>
              </a:rPr>
              <a:t>This method fetches the next row of a query result set, returning a single sequence, or None when no more data is available.</a:t>
            </a:r>
          </a:p>
          <a:p>
            <a:pPr fontAlgn="t"/>
            <a:r>
              <a:rPr lang="en-IN" b="1" dirty="0" err="1" smtClean="0">
                <a:latin typeface="Times New Roman" pitchFamily="18" charset="0"/>
                <a:cs typeface="Times New Roman" pitchFamily="18" charset="0"/>
              </a:rPr>
              <a:t>cursor.fetchmany</a:t>
            </a:r>
            <a:r>
              <a:rPr lang="en-IN" b="1" dirty="0" smtClean="0">
                <a:latin typeface="Times New Roman" pitchFamily="18" charset="0"/>
                <a:cs typeface="Times New Roman" pitchFamily="18" charset="0"/>
              </a:rPr>
              <a:t>([size = </a:t>
            </a:r>
            <a:r>
              <a:rPr lang="en-IN" b="1" dirty="0" err="1" smtClean="0">
                <a:latin typeface="Times New Roman" pitchFamily="18" charset="0"/>
                <a:cs typeface="Times New Roman" pitchFamily="18" charset="0"/>
              </a:rPr>
              <a:t>cursor.arraysize</a:t>
            </a:r>
            <a:r>
              <a:rPr lang="en-IN" b="1"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lvl="1" fontAlgn="t"/>
            <a:r>
              <a:rPr lang="en-IN" dirty="0" smtClean="0">
                <a:latin typeface="Times New Roman" pitchFamily="18" charset="0"/>
                <a:cs typeface="Times New Roman" pitchFamily="18" charset="0"/>
              </a:rPr>
              <a:t>This routine fetches the next set of rows of a query result, returning a list. An empty list is returned when no more rows are available. The method tries to fetch as many rows as indicated by the size parameter.</a:t>
            </a:r>
          </a:p>
          <a:p>
            <a:pPr fontAlgn="t"/>
            <a:r>
              <a:rPr lang="en-IN" b="1" dirty="0" err="1" smtClean="0">
                <a:latin typeface="Times New Roman" pitchFamily="18" charset="0"/>
                <a:cs typeface="Times New Roman" pitchFamily="18" charset="0"/>
              </a:rPr>
              <a:t>cursor.fetchall</a:t>
            </a:r>
            <a:r>
              <a:rPr lang="en-IN" b="1"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lvl="1" fontAlgn="t"/>
            <a:r>
              <a:rPr lang="en-IN" dirty="0" smtClean="0">
                <a:latin typeface="Times New Roman" pitchFamily="18" charset="0"/>
                <a:cs typeface="Times New Roman" pitchFamily="18" charset="0"/>
              </a:rPr>
              <a:t>This routine fetches all (remaining) rows of a query result, returning a list. An empty list is returned when no rows are available.</a:t>
            </a:r>
          </a:p>
          <a:p>
            <a:endParaRPr lang="en-IN"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Connect To Database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IN" dirty="0" smtClean="0">
                <a:latin typeface="Times New Roman" pitchFamily="18" charset="0"/>
                <a:cs typeface="Times New Roman" pitchFamily="18" charset="0"/>
              </a:rPr>
              <a:t>to connect to an existing database. If the database does not exist, then it will be created and finally a database object will be returned.</a:t>
            </a:r>
          </a:p>
          <a:p>
            <a:pPr lvl="2">
              <a:buNone/>
            </a:pPr>
            <a:r>
              <a:rPr lang="en-IN" dirty="0" smtClean="0">
                <a:latin typeface="Times New Roman" pitchFamily="18" charset="0"/>
                <a:cs typeface="Times New Roman" pitchFamily="18" charset="0"/>
              </a:rPr>
              <a:t>import sqlite3 </a:t>
            </a:r>
          </a:p>
          <a:p>
            <a:pPr lvl="2">
              <a:buNone/>
            </a:pPr>
            <a:r>
              <a:rPr lang="en-IN" dirty="0" err="1" smtClean="0">
                <a:latin typeface="Times New Roman" pitchFamily="18" charset="0"/>
                <a:cs typeface="Times New Roman" pitchFamily="18" charset="0"/>
              </a:rPr>
              <a:t>conn</a:t>
            </a:r>
            <a:r>
              <a:rPr lang="en-IN" dirty="0" smtClean="0">
                <a:latin typeface="Times New Roman" pitchFamily="18" charset="0"/>
                <a:cs typeface="Times New Roman" pitchFamily="18" charset="0"/>
              </a:rPr>
              <a:t> = sqlite3.connect('</a:t>
            </a:r>
            <a:r>
              <a:rPr lang="en-IN" dirty="0" err="1" smtClean="0">
                <a:latin typeface="Times New Roman" pitchFamily="18" charset="0"/>
                <a:cs typeface="Times New Roman" pitchFamily="18" charset="0"/>
              </a:rPr>
              <a:t>test.db</a:t>
            </a:r>
            <a:r>
              <a:rPr lang="en-IN" dirty="0" smtClean="0">
                <a:latin typeface="Times New Roman" pitchFamily="18" charset="0"/>
                <a:cs typeface="Times New Roman" pitchFamily="18" charset="0"/>
              </a:rPr>
              <a:t>') </a:t>
            </a:r>
          </a:p>
          <a:p>
            <a:pPr lvl="2">
              <a:buNone/>
            </a:pPr>
            <a:r>
              <a:rPr lang="en-IN" dirty="0" smtClean="0">
                <a:latin typeface="Times New Roman" pitchFamily="18" charset="0"/>
                <a:cs typeface="Times New Roman" pitchFamily="18" charset="0"/>
              </a:rPr>
              <a:t>print "Opened database successfully";</a:t>
            </a:r>
          </a:p>
          <a:p>
            <a:r>
              <a:rPr lang="en-IN" dirty="0" smtClean="0">
                <a:latin typeface="Times New Roman" pitchFamily="18" charset="0"/>
                <a:cs typeface="Times New Roman" pitchFamily="18" charset="0"/>
              </a:rPr>
              <a:t>Here, you can also supply database name as the special name </a:t>
            </a:r>
            <a:r>
              <a:rPr lang="en-IN" b="1" dirty="0" smtClean="0">
                <a:latin typeface="Times New Roman" pitchFamily="18" charset="0"/>
                <a:cs typeface="Times New Roman" pitchFamily="18" charset="0"/>
              </a:rPr>
              <a:t>:memory:</a:t>
            </a:r>
            <a:r>
              <a:rPr lang="en-IN" dirty="0" smtClean="0">
                <a:latin typeface="Times New Roman" pitchFamily="18" charset="0"/>
                <a:cs typeface="Times New Roman" pitchFamily="18" charset="0"/>
              </a:rPr>
              <a:t> to create a database in RAM. </a:t>
            </a:r>
          </a:p>
          <a:p>
            <a:r>
              <a:rPr lang="en-IN" dirty="0" smtClean="0">
                <a:latin typeface="Times New Roman" pitchFamily="18" charset="0"/>
                <a:cs typeface="Times New Roman" pitchFamily="18" charset="0"/>
              </a:rPr>
              <a:t>Now, let's run the above program to create our database </a:t>
            </a:r>
            <a:r>
              <a:rPr lang="en-IN" b="1" dirty="0" err="1" smtClean="0">
                <a:latin typeface="Times New Roman" pitchFamily="18" charset="0"/>
                <a:cs typeface="Times New Roman" pitchFamily="18" charset="0"/>
              </a:rPr>
              <a:t>test.db</a:t>
            </a:r>
            <a:r>
              <a:rPr lang="en-IN" dirty="0" smtClean="0">
                <a:latin typeface="Times New Roman" pitchFamily="18" charset="0"/>
                <a:cs typeface="Times New Roman" pitchFamily="18" charset="0"/>
              </a:rPr>
              <a:t> in the current directory. </a:t>
            </a:r>
          </a:p>
          <a:p>
            <a:r>
              <a:rPr lang="en-IN" dirty="0" smtClean="0">
                <a:latin typeface="Times New Roman" pitchFamily="18" charset="0"/>
                <a:cs typeface="Times New Roman" pitchFamily="18" charset="0"/>
              </a:rPr>
              <a:t>You can change your path as per your requirement. </a:t>
            </a:r>
          </a:p>
          <a:p>
            <a:r>
              <a:rPr lang="en-IN" dirty="0" smtClean="0">
                <a:latin typeface="Times New Roman" pitchFamily="18" charset="0"/>
                <a:cs typeface="Times New Roman" pitchFamily="18" charset="0"/>
              </a:rPr>
              <a:t>Keep the above code in sqlite.py file and execute it as shown below. If the database is successfully created, then it will display the following message.</a:t>
            </a:r>
          </a:p>
          <a:p>
            <a:pPr lvl="2">
              <a:buNone/>
            </a:pP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chmod</a:t>
            </a:r>
            <a:r>
              <a:rPr lang="en-IN" dirty="0" smtClean="0">
                <a:latin typeface="Times New Roman" pitchFamily="18" charset="0"/>
                <a:cs typeface="Times New Roman" pitchFamily="18" charset="0"/>
              </a:rPr>
              <a:t> +x sqlite.py </a:t>
            </a:r>
          </a:p>
          <a:p>
            <a:pPr lvl="2">
              <a:buNone/>
            </a:pPr>
            <a:r>
              <a:rPr lang="en-IN" dirty="0" smtClean="0">
                <a:latin typeface="Times New Roman" pitchFamily="18" charset="0"/>
                <a:cs typeface="Times New Roman" pitchFamily="18" charset="0"/>
              </a:rPr>
              <a:t>$./sqlite.py </a:t>
            </a:r>
          </a:p>
          <a:p>
            <a:pPr lvl="2">
              <a:buNone/>
            </a:pPr>
            <a:r>
              <a:rPr lang="en-IN" dirty="0" smtClean="0">
                <a:latin typeface="Times New Roman" pitchFamily="18" charset="0"/>
                <a:cs typeface="Times New Roman" pitchFamily="18" charset="0"/>
              </a:rPr>
              <a:t>Open database successfully</a:t>
            </a:r>
            <a:endParaRPr lang="en-IN"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Create a Table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1600" dirty="0" smtClean="0">
                <a:latin typeface="Times New Roman" pitchFamily="18" charset="0"/>
                <a:cs typeface="Times New Roman" pitchFamily="18" charset="0"/>
              </a:rPr>
              <a:t>import sqlite3 </a:t>
            </a:r>
          </a:p>
          <a:p>
            <a:pPr>
              <a:buNone/>
            </a:pPr>
            <a:r>
              <a:rPr lang="en-IN" sz="1600" dirty="0" err="1" smtClean="0">
                <a:latin typeface="Times New Roman" pitchFamily="18" charset="0"/>
                <a:cs typeface="Times New Roman" pitchFamily="18" charset="0"/>
              </a:rPr>
              <a:t>conn</a:t>
            </a:r>
            <a:r>
              <a:rPr lang="en-IN" sz="1600" dirty="0" smtClean="0">
                <a:latin typeface="Times New Roman" pitchFamily="18" charset="0"/>
                <a:cs typeface="Times New Roman" pitchFamily="18" charset="0"/>
              </a:rPr>
              <a:t> = sqlite3.connect('</a:t>
            </a:r>
            <a:r>
              <a:rPr lang="en-IN" sz="1600" dirty="0" err="1" smtClean="0">
                <a:latin typeface="Times New Roman" pitchFamily="18" charset="0"/>
                <a:cs typeface="Times New Roman" pitchFamily="18" charset="0"/>
              </a:rPr>
              <a:t>test.db</a:t>
            </a:r>
            <a:r>
              <a:rPr lang="en-IN" sz="1600" dirty="0" smtClean="0">
                <a:latin typeface="Times New Roman" pitchFamily="18" charset="0"/>
                <a:cs typeface="Times New Roman" pitchFamily="18" charset="0"/>
              </a:rPr>
              <a:t>') </a:t>
            </a:r>
          </a:p>
          <a:p>
            <a:pPr>
              <a:buNone/>
            </a:pPr>
            <a:r>
              <a:rPr lang="en-IN" sz="1600" dirty="0" smtClean="0">
                <a:latin typeface="Times New Roman" pitchFamily="18" charset="0"/>
                <a:cs typeface="Times New Roman" pitchFamily="18" charset="0"/>
              </a:rPr>
              <a:t>print "Opened database successfully";</a:t>
            </a:r>
          </a:p>
          <a:p>
            <a:pPr>
              <a:buNone/>
            </a:pPr>
            <a:r>
              <a:rPr lang="en-IN" sz="1600" dirty="0" err="1" smtClean="0">
                <a:latin typeface="Times New Roman" pitchFamily="18" charset="0"/>
                <a:cs typeface="Times New Roman" pitchFamily="18" charset="0"/>
              </a:rPr>
              <a:t>conn.execute</a:t>
            </a:r>
            <a:r>
              <a:rPr lang="en-IN" sz="1600" dirty="0" smtClean="0">
                <a:latin typeface="Times New Roman" pitchFamily="18" charset="0"/>
                <a:cs typeface="Times New Roman" pitchFamily="18" charset="0"/>
              </a:rPr>
              <a:t>('''CREATE TABLE COMPANY (ID INT PRIMARY KEY NOT NULL, NAME TEXT NOT NULL, AGE INT NOT NULL, ADDRESS CHAR(50), SALARY REAL);''') </a:t>
            </a:r>
          </a:p>
          <a:p>
            <a:pPr>
              <a:buNone/>
            </a:pPr>
            <a:r>
              <a:rPr lang="en-IN" sz="1600" dirty="0" smtClean="0">
                <a:latin typeface="Times New Roman" pitchFamily="18" charset="0"/>
                <a:cs typeface="Times New Roman" pitchFamily="18" charset="0"/>
              </a:rPr>
              <a:t>print "Table created successfully"; </a:t>
            </a:r>
          </a:p>
          <a:p>
            <a:pPr>
              <a:buNone/>
            </a:pPr>
            <a:r>
              <a:rPr lang="en-IN" sz="1600" dirty="0" err="1" smtClean="0">
                <a:latin typeface="Times New Roman" pitchFamily="18" charset="0"/>
                <a:cs typeface="Times New Roman" pitchFamily="18" charset="0"/>
              </a:rPr>
              <a:t>conn.close</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INSERT Operation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buNone/>
            </a:pPr>
            <a:r>
              <a:rPr lang="en-IN" dirty="0" smtClean="0">
                <a:latin typeface="Times New Roman" pitchFamily="18" charset="0"/>
                <a:cs typeface="Times New Roman" pitchFamily="18" charset="0"/>
              </a:rPr>
              <a:t>import sqlite3 </a:t>
            </a:r>
          </a:p>
          <a:p>
            <a:pPr>
              <a:buNone/>
            </a:pPr>
            <a:r>
              <a:rPr lang="en-IN" dirty="0" err="1" smtClean="0">
                <a:latin typeface="Times New Roman" pitchFamily="18" charset="0"/>
                <a:cs typeface="Times New Roman" pitchFamily="18" charset="0"/>
              </a:rPr>
              <a:t>conn</a:t>
            </a:r>
            <a:r>
              <a:rPr lang="en-IN" dirty="0" smtClean="0">
                <a:latin typeface="Times New Roman" pitchFamily="18" charset="0"/>
                <a:cs typeface="Times New Roman" pitchFamily="18" charset="0"/>
              </a:rPr>
              <a:t> = sqlite3.connect('</a:t>
            </a:r>
            <a:r>
              <a:rPr lang="en-IN" dirty="0" err="1" smtClean="0">
                <a:latin typeface="Times New Roman" pitchFamily="18" charset="0"/>
                <a:cs typeface="Times New Roman" pitchFamily="18" charset="0"/>
              </a:rPr>
              <a:t>test.db</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print "Opened database successfully"; </a:t>
            </a:r>
          </a:p>
          <a:p>
            <a:pPr>
              <a:buNone/>
            </a:pPr>
            <a:r>
              <a:rPr lang="en-IN" dirty="0" err="1" smtClean="0">
                <a:latin typeface="Times New Roman" pitchFamily="18" charset="0"/>
                <a:cs typeface="Times New Roman" pitchFamily="18" charset="0"/>
              </a:rPr>
              <a:t>conn.execute</a:t>
            </a:r>
            <a:r>
              <a:rPr lang="en-IN" dirty="0" smtClean="0">
                <a:latin typeface="Times New Roman" pitchFamily="18" charset="0"/>
                <a:cs typeface="Times New Roman" pitchFamily="18" charset="0"/>
              </a:rPr>
              <a:t>("INSERT INTO COMPANY (ID,NAME,AGE,ADDRESS,SALARY) \ VALUES (1, 'Paul', 32, 'California', 20000.00 )"); </a:t>
            </a:r>
          </a:p>
          <a:p>
            <a:pPr>
              <a:buNone/>
            </a:pPr>
            <a:r>
              <a:rPr lang="en-IN" dirty="0" err="1" smtClean="0">
                <a:latin typeface="Times New Roman" pitchFamily="18" charset="0"/>
                <a:cs typeface="Times New Roman" pitchFamily="18" charset="0"/>
              </a:rPr>
              <a:t>conn.execute</a:t>
            </a:r>
            <a:r>
              <a:rPr lang="en-IN" dirty="0" smtClean="0">
                <a:latin typeface="Times New Roman" pitchFamily="18" charset="0"/>
                <a:cs typeface="Times New Roman" pitchFamily="18" charset="0"/>
              </a:rPr>
              <a:t>("INSERT INTO COMPANY (ID,NAME,AGE,ADDRESS,SALARY) \ VALUES (2, 'Allen', 25, 'Texas', 15000.00 )"); </a:t>
            </a:r>
          </a:p>
          <a:p>
            <a:pPr>
              <a:buNone/>
            </a:pPr>
            <a:r>
              <a:rPr lang="en-IN" dirty="0" err="1" smtClean="0">
                <a:latin typeface="Times New Roman" pitchFamily="18" charset="0"/>
                <a:cs typeface="Times New Roman" pitchFamily="18" charset="0"/>
              </a:rPr>
              <a:t>conn.execute</a:t>
            </a:r>
            <a:r>
              <a:rPr lang="en-IN" dirty="0" smtClean="0">
                <a:latin typeface="Times New Roman" pitchFamily="18" charset="0"/>
                <a:cs typeface="Times New Roman" pitchFamily="18" charset="0"/>
              </a:rPr>
              <a:t>("INSERT INTO COMPANY (ID,NAME,AGE,ADDRESS,SALARY) \ VALUES (3, 'Teddy', 23, 'Norway', 20000.00 )"); </a:t>
            </a:r>
          </a:p>
          <a:p>
            <a:pPr>
              <a:buNone/>
            </a:pPr>
            <a:r>
              <a:rPr lang="en-IN" dirty="0" err="1" smtClean="0">
                <a:latin typeface="Times New Roman" pitchFamily="18" charset="0"/>
                <a:cs typeface="Times New Roman" pitchFamily="18" charset="0"/>
              </a:rPr>
              <a:t>conn.execute</a:t>
            </a:r>
            <a:r>
              <a:rPr lang="en-IN" dirty="0" smtClean="0">
                <a:latin typeface="Times New Roman" pitchFamily="18" charset="0"/>
                <a:cs typeface="Times New Roman" pitchFamily="18" charset="0"/>
              </a:rPr>
              <a:t>("INSERT INTO COMPANY (ID,NAME,AGE,ADDRESS,SALARY) \ VALUES (4, 'Mark', 25, 'Rich-</a:t>
            </a:r>
            <a:r>
              <a:rPr lang="en-IN" dirty="0" err="1" smtClean="0">
                <a:latin typeface="Times New Roman" pitchFamily="18" charset="0"/>
                <a:cs typeface="Times New Roman" pitchFamily="18" charset="0"/>
              </a:rPr>
              <a:t>Mond</a:t>
            </a:r>
            <a:r>
              <a:rPr lang="en-IN" dirty="0" smtClean="0">
                <a:latin typeface="Times New Roman" pitchFamily="18" charset="0"/>
                <a:cs typeface="Times New Roman" pitchFamily="18" charset="0"/>
              </a:rPr>
              <a:t> ', 65000.00 )"); </a:t>
            </a:r>
          </a:p>
          <a:p>
            <a:pPr>
              <a:buNone/>
            </a:pPr>
            <a:r>
              <a:rPr lang="en-IN" dirty="0" err="1" smtClean="0">
                <a:latin typeface="Times New Roman" pitchFamily="18" charset="0"/>
                <a:cs typeface="Times New Roman" pitchFamily="18" charset="0"/>
              </a:rPr>
              <a:t>conn.commit</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print "Records created successfully"; </a:t>
            </a:r>
          </a:p>
          <a:p>
            <a:pPr>
              <a:buNone/>
            </a:pPr>
            <a:r>
              <a:rPr lang="en-IN" dirty="0" err="1" smtClean="0">
                <a:latin typeface="Times New Roman" pitchFamily="18" charset="0"/>
                <a:cs typeface="Times New Roman" pitchFamily="18" charset="0"/>
              </a:rPr>
              <a:t>conn.close</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SELECT Operation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None/>
            </a:pPr>
            <a:r>
              <a:rPr lang="en-IN" dirty="0" smtClean="0">
                <a:latin typeface="Times New Roman" pitchFamily="18" charset="0"/>
                <a:cs typeface="Times New Roman" pitchFamily="18" charset="0"/>
              </a:rPr>
              <a:t>import sqlite3 </a:t>
            </a:r>
          </a:p>
          <a:p>
            <a:pPr>
              <a:buNone/>
            </a:pPr>
            <a:r>
              <a:rPr lang="en-IN" dirty="0" err="1" smtClean="0">
                <a:latin typeface="Times New Roman" pitchFamily="18" charset="0"/>
                <a:cs typeface="Times New Roman" pitchFamily="18" charset="0"/>
              </a:rPr>
              <a:t>conn</a:t>
            </a:r>
            <a:r>
              <a:rPr lang="en-IN" dirty="0" smtClean="0">
                <a:latin typeface="Times New Roman" pitchFamily="18" charset="0"/>
                <a:cs typeface="Times New Roman" pitchFamily="18" charset="0"/>
              </a:rPr>
              <a:t> = sqlite3.connect('</a:t>
            </a:r>
            <a:r>
              <a:rPr lang="en-IN" dirty="0" err="1" smtClean="0">
                <a:latin typeface="Times New Roman" pitchFamily="18" charset="0"/>
                <a:cs typeface="Times New Roman" pitchFamily="18" charset="0"/>
              </a:rPr>
              <a:t>test.db</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print "Opened database successfully"; </a:t>
            </a:r>
          </a:p>
          <a:p>
            <a:pPr>
              <a:buNone/>
            </a:pPr>
            <a:r>
              <a:rPr lang="en-IN" dirty="0" smtClean="0">
                <a:latin typeface="Times New Roman" pitchFamily="18" charset="0"/>
                <a:cs typeface="Times New Roman" pitchFamily="18" charset="0"/>
              </a:rPr>
              <a:t>cursor = </a:t>
            </a:r>
            <a:r>
              <a:rPr lang="en-IN" dirty="0" err="1" smtClean="0">
                <a:latin typeface="Times New Roman" pitchFamily="18" charset="0"/>
                <a:cs typeface="Times New Roman" pitchFamily="18" charset="0"/>
              </a:rPr>
              <a:t>conn.execute</a:t>
            </a:r>
            <a:r>
              <a:rPr lang="en-IN" dirty="0" smtClean="0">
                <a:latin typeface="Times New Roman" pitchFamily="18" charset="0"/>
                <a:cs typeface="Times New Roman" pitchFamily="18" charset="0"/>
              </a:rPr>
              <a:t>("SELECT id, name, address, salary from COMPANY") </a:t>
            </a:r>
          </a:p>
          <a:p>
            <a:pPr>
              <a:buNone/>
            </a:pPr>
            <a:r>
              <a:rPr lang="en-IN" dirty="0" smtClean="0">
                <a:latin typeface="Times New Roman" pitchFamily="18" charset="0"/>
                <a:cs typeface="Times New Roman" pitchFamily="18" charset="0"/>
              </a:rPr>
              <a:t>for row in cursor: </a:t>
            </a:r>
          </a:p>
          <a:p>
            <a:pPr>
              <a:buNone/>
            </a:pPr>
            <a:r>
              <a:rPr lang="en-IN" dirty="0" smtClean="0">
                <a:latin typeface="Times New Roman" pitchFamily="18" charset="0"/>
                <a:cs typeface="Times New Roman" pitchFamily="18" charset="0"/>
              </a:rPr>
              <a:t>	print "ID = ", row[0] </a:t>
            </a:r>
          </a:p>
          <a:p>
            <a:pPr>
              <a:buNone/>
            </a:pPr>
            <a:r>
              <a:rPr lang="en-IN" dirty="0" smtClean="0">
                <a:latin typeface="Times New Roman" pitchFamily="18" charset="0"/>
                <a:cs typeface="Times New Roman" pitchFamily="18" charset="0"/>
              </a:rPr>
              <a:t>	print "NAME = ", row[1] </a:t>
            </a:r>
          </a:p>
          <a:p>
            <a:pPr>
              <a:buNone/>
            </a:pPr>
            <a:r>
              <a:rPr lang="en-IN" dirty="0" smtClean="0">
                <a:latin typeface="Times New Roman" pitchFamily="18" charset="0"/>
                <a:cs typeface="Times New Roman" pitchFamily="18" charset="0"/>
              </a:rPr>
              <a:t>	print "ADDRESS = ", row[2] </a:t>
            </a:r>
          </a:p>
          <a:p>
            <a:pPr>
              <a:buNone/>
            </a:pPr>
            <a:r>
              <a:rPr lang="en-IN" dirty="0" smtClean="0">
                <a:latin typeface="Times New Roman" pitchFamily="18" charset="0"/>
                <a:cs typeface="Times New Roman" pitchFamily="18" charset="0"/>
              </a:rPr>
              <a:t>	print "SALARY = ", row[3], "\n" </a:t>
            </a:r>
          </a:p>
          <a:p>
            <a:pPr>
              <a:buNone/>
            </a:pPr>
            <a:r>
              <a:rPr lang="en-IN" dirty="0" smtClean="0">
                <a:latin typeface="Times New Roman" pitchFamily="18" charset="0"/>
                <a:cs typeface="Times New Roman" pitchFamily="18" charset="0"/>
              </a:rPr>
              <a:t>print "Operation done successfully"; </a:t>
            </a:r>
          </a:p>
          <a:p>
            <a:pPr>
              <a:buNone/>
            </a:pPr>
            <a:r>
              <a:rPr lang="en-IN" dirty="0" err="1" smtClean="0">
                <a:latin typeface="Times New Roman" pitchFamily="18" charset="0"/>
                <a:cs typeface="Times New Roman" pitchFamily="18" charset="0"/>
              </a:rPr>
              <a:t>conn.close</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UPDATE Operation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buNone/>
            </a:pPr>
            <a:r>
              <a:rPr lang="en-IN" dirty="0" smtClean="0">
                <a:latin typeface="Times New Roman" pitchFamily="18" charset="0"/>
                <a:cs typeface="Times New Roman" pitchFamily="18" charset="0"/>
              </a:rPr>
              <a:t>import sqlite3 </a:t>
            </a:r>
          </a:p>
          <a:p>
            <a:pPr>
              <a:buNone/>
            </a:pPr>
            <a:r>
              <a:rPr lang="en-IN" dirty="0" err="1" smtClean="0">
                <a:latin typeface="Times New Roman" pitchFamily="18" charset="0"/>
                <a:cs typeface="Times New Roman" pitchFamily="18" charset="0"/>
              </a:rPr>
              <a:t>conn</a:t>
            </a:r>
            <a:r>
              <a:rPr lang="en-IN" dirty="0" smtClean="0">
                <a:latin typeface="Times New Roman" pitchFamily="18" charset="0"/>
                <a:cs typeface="Times New Roman" pitchFamily="18" charset="0"/>
              </a:rPr>
              <a:t> = sqlite3.connect('</a:t>
            </a:r>
            <a:r>
              <a:rPr lang="en-IN" dirty="0" err="1" smtClean="0">
                <a:latin typeface="Times New Roman" pitchFamily="18" charset="0"/>
                <a:cs typeface="Times New Roman" pitchFamily="18" charset="0"/>
              </a:rPr>
              <a:t>test.db</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print "Opened database successfully";</a:t>
            </a:r>
          </a:p>
          <a:p>
            <a:pPr>
              <a:buNone/>
            </a:pPr>
            <a:r>
              <a:rPr lang="en-IN" dirty="0" err="1" smtClean="0">
                <a:latin typeface="Times New Roman" pitchFamily="18" charset="0"/>
                <a:cs typeface="Times New Roman" pitchFamily="18" charset="0"/>
              </a:rPr>
              <a:t>conn.execute</a:t>
            </a:r>
            <a:r>
              <a:rPr lang="en-IN" dirty="0" smtClean="0">
                <a:latin typeface="Times New Roman" pitchFamily="18" charset="0"/>
                <a:cs typeface="Times New Roman" pitchFamily="18" charset="0"/>
              </a:rPr>
              <a:t>("UPDATE COMPANY set SALARY = 25000.00 where ID = 1") </a:t>
            </a:r>
          </a:p>
          <a:p>
            <a:pPr>
              <a:buNone/>
            </a:pPr>
            <a:r>
              <a:rPr lang="en-IN" dirty="0" err="1" smtClean="0">
                <a:latin typeface="Times New Roman" pitchFamily="18" charset="0"/>
                <a:cs typeface="Times New Roman" pitchFamily="18" charset="0"/>
              </a:rPr>
              <a:t>conn.commit</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print "Total number of rows updated :",</a:t>
            </a:r>
          </a:p>
          <a:p>
            <a:pPr>
              <a:buNone/>
            </a:pPr>
            <a:r>
              <a:rPr lang="en-IN" dirty="0" err="1" smtClean="0">
                <a:latin typeface="Times New Roman" pitchFamily="18" charset="0"/>
                <a:cs typeface="Times New Roman" pitchFamily="18" charset="0"/>
              </a:rPr>
              <a:t>conn.total_changes</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cursor = </a:t>
            </a:r>
            <a:r>
              <a:rPr lang="en-IN" dirty="0" err="1" smtClean="0">
                <a:latin typeface="Times New Roman" pitchFamily="18" charset="0"/>
                <a:cs typeface="Times New Roman" pitchFamily="18" charset="0"/>
              </a:rPr>
              <a:t>conn.execute</a:t>
            </a:r>
            <a:r>
              <a:rPr lang="en-IN" dirty="0" smtClean="0">
                <a:latin typeface="Times New Roman" pitchFamily="18" charset="0"/>
                <a:cs typeface="Times New Roman" pitchFamily="18" charset="0"/>
              </a:rPr>
              <a:t>("SELECT id, name, address, salary from COMPANY") </a:t>
            </a:r>
          </a:p>
          <a:p>
            <a:pPr>
              <a:buNone/>
            </a:pPr>
            <a:r>
              <a:rPr lang="en-IN" dirty="0" smtClean="0">
                <a:latin typeface="Times New Roman" pitchFamily="18" charset="0"/>
                <a:cs typeface="Times New Roman" pitchFamily="18" charset="0"/>
              </a:rPr>
              <a:t>for row in cursor: </a:t>
            </a:r>
          </a:p>
          <a:p>
            <a:pPr>
              <a:buNone/>
            </a:pPr>
            <a:r>
              <a:rPr lang="en-IN" dirty="0" smtClean="0">
                <a:latin typeface="Times New Roman" pitchFamily="18" charset="0"/>
                <a:cs typeface="Times New Roman" pitchFamily="18" charset="0"/>
              </a:rPr>
              <a:t>	print "ID = ", row[0] </a:t>
            </a:r>
          </a:p>
          <a:p>
            <a:pPr>
              <a:buNone/>
            </a:pPr>
            <a:r>
              <a:rPr lang="en-IN" dirty="0" smtClean="0">
                <a:latin typeface="Times New Roman" pitchFamily="18" charset="0"/>
                <a:cs typeface="Times New Roman" pitchFamily="18" charset="0"/>
              </a:rPr>
              <a:t>	print "NAME = ", row[1] </a:t>
            </a:r>
          </a:p>
          <a:p>
            <a:pPr>
              <a:buNone/>
            </a:pPr>
            <a:r>
              <a:rPr lang="en-IN" dirty="0" smtClean="0">
                <a:latin typeface="Times New Roman" pitchFamily="18" charset="0"/>
                <a:cs typeface="Times New Roman" pitchFamily="18" charset="0"/>
              </a:rPr>
              <a:t>	print "ADDRESS = ", row[2] </a:t>
            </a:r>
          </a:p>
          <a:p>
            <a:pPr>
              <a:buNone/>
            </a:pPr>
            <a:r>
              <a:rPr lang="en-IN" dirty="0" smtClean="0">
                <a:latin typeface="Times New Roman" pitchFamily="18" charset="0"/>
                <a:cs typeface="Times New Roman" pitchFamily="18" charset="0"/>
              </a:rPr>
              <a:t>	print "SALARY = ", row[3], "\n" </a:t>
            </a:r>
          </a:p>
          <a:p>
            <a:pPr>
              <a:buNone/>
            </a:pPr>
            <a:r>
              <a:rPr lang="en-IN" dirty="0" smtClean="0">
                <a:latin typeface="Times New Roman" pitchFamily="18" charset="0"/>
                <a:cs typeface="Times New Roman" pitchFamily="18" charset="0"/>
              </a:rPr>
              <a:t>print "Operation done successfully"; </a:t>
            </a:r>
          </a:p>
          <a:p>
            <a:pPr>
              <a:buNone/>
            </a:pPr>
            <a:r>
              <a:rPr lang="en-IN" dirty="0" err="1" smtClean="0">
                <a:latin typeface="Times New Roman" pitchFamily="18" charset="0"/>
                <a:cs typeface="Times New Roman" pitchFamily="18" charset="0"/>
              </a:rPr>
              <a:t>conn.close</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DELETE Operation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buNone/>
            </a:pPr>
            <a:r>
              <a:rPr lang="en-IN" dirty="0" smtClean="0">
                <a:latin typeface="Times New Roman" pitchFamily="18" charset="0"/>
                <a:cs typeface="Times New Roman" pitchFamily="18" charset="0"/>
              </a:rPr>
              <a:t>import sqlite3 </a:t>
            </a:r>
          </a:p>
          <a:p>
            <a:pPr>
              <a:buNone/>
            </a:pPr>
            <a:r>
              <a:rPr lang="en-IN" dirty="0" err="1" smtClean="0">
                <a:latin typeface="Times New Roman" pitchFamily="18" charset="0"/>
                <a:cs typeface="Times New Roman" pitchFamily="18" charset="0"/>
              </a:rPr>
              <a:t>conn</a:t>
            </a:r>
            <a:r>
              <a:rPr lang="en-IN" dirty="0" smtClean="0">
                <a:latin typeface="Times New Roman" pitchFamily="18" charset="0"/>
                <a:cs typeface="Times New Roman" pitchFamily="18" charset="0"/>
              </a:rPr>
              <a:t> = sqlite3.connect('</a:t>
            </a:r>
            <a:r>
              <a:rPr lang="en-IN" dirty="0" err="1" smtClean="0">
                <a:latin typeface="Times New Roman" pitchFamily="18" charset="0"/>
                <a:cs typeface="Times New Roman" pitchFamily="18" charset="0"/>
              </a:rPr>
              <a:t>test.db</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print "Opened database successfully";</a:t>
            </a:r>
          </a:p>
          <a:p>
            <a:pPr>
              <a:buNone/>
            </a:pPr>
            <a:r>
              <a:rPr lang="en-IN" dirty="0" err="1" smtClean="0">
                <a:latin typeface="Times New Roman" pitchFamily="18" charset="0"/>
                <a:cs typeface="Times New Roman" pitchFamily="18" charset="0"/>
              </a:rPr>
              <a:t>conn.execute</a:t>
            </a:r>
            <a:r>
              <a:rPr lang="en-IN" dirty="0" smtClean="0">
                <a:latin typeface="Times New Roman" pitchFamily="18" charset="0"/>
                <a:cs typeface="Times New Roman" pitchFamily="18" charset="0"/>
              </a:rPr>
              <a:t>("DELETE from COMPANY where ID = 2;") </a:t>
            </a:r>
          </a:p>
          <a:p>
            <a:pPr>
              <a:buNone/>
            </a:pPr>
            <a:r>
              <a:rPr lang="en-IN" dirty="0" err="1" smtClean="0">
                <a:latin typeface="Times New Roman" pitchFamily="18" charset="0"/>
                <a:cs typeface="Times New Roman" pitchFamily="18" charset="0"/>
              </a:rPr>
              <a:t>conn.commit</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print "Total number of rows deleted :",</a:t>
            </a:r>
          </a:p>
          <a:p>
            <a:pPr>
              <a:buNone/>
            </a:pPr>
            <a:r>
              <a:rPr lang="en-IN" dirty="0" err="1" smtClean="0">
                <a:latin typeface="Times New Roman" pitchFamily="18" charset="0"/>
                <a:cs typeface="Times New Roman" pitchFamily="18" charset="0"/>
              </a:rPr>
              <a:t>conn.total_changes</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cursor = </a:t>
            </a:r>
            <a:r>
              <a:rPr lang="en-IN" dirty="0" err="1" smtClean="0">
                <a:latin typeface="Times New Roman" pitchFamily="18" charset="0"/>
                <a:cs typeface="Times New Roman" pitchFamily="18" charset="0"/>
              </a:rPr>
              <a:t>conn.execute</a:t>
            </a:r>
            <a:r>
              <a:rPr lang="en-IN" dirty="0" smtClean="0">
                <a:latin typeface="Times New Roman" pitchFamily="18" charset="0"/>
                <a:cs typeface="Times New Roman" pitchFamily="18" charset="0"/>
              </a:rPr>
              <a:t>("SELECT id, name, address, salary from COMPANY") </a:t>
            </a:r>
          </a:p>
          <a:p>
            <a:pPr>
              <a:buNone/>
            </a:pPr>
            <a:r>
              <a:rPr lang="en-IN" dirty="0" smtClean="0">
                <a:latin typeface="Times New Roman" pitchFamily="18" charset="0"/>
                <a:cs typeface="Times New Roman" pitchFamily="18" charset="0"/>
              </a:rPr>
              <a:t>for row in cursor: </a:t>
            </a:r>
          </a:p>
          <a:p>
            <a:pPr>
              <a:buNone/>
            </a:pPr>
            <a:r>
              <a:rPr lang="en-IN" dirty="0" smtClean="0">
                <a:latin typeface="Times New Roman" pitchFamily="18" charset="0"/>
                <a:cs typeface="Times New Roman" pitchFamily="18" charset="0"/>
              </a:rPr>
              <a:t>	print "ID = ", row[0] </a:t>
            </a:r>
          </a:p>
          <a:p>
            <a:pPr>
              <a:buNone/>
            </a:pPr>
            <a:r>
              <a:rPr lang="en-IN" dirty="0" smtClean="0">
                <a:latin typeface="Times New Roman" pitchFamily="18" charset="0"/>
                <a:cs typeface="Times New Roman" pitchFamily="18" charset="0"/>
              </a:rPr>
              <a:t>	print "NAME = ", row[1] </a:t>
            </a:r>
          </a:p>
          <a:p>
            <a:pPr>
              <a:buNone/>
            </a:pPr>
            <a:r>
              <a:rPr lang="en-IN" dirty="0" smtClean="0">
                <a:latin typeface="Times New Roman" pitchFamily="18" charset="0"/>
                <a:cs typeface="Times New Roman" pitchFamily="18" charset="0"/>
              </a:rPr>
              <a:t>	print "ADDRESS = ", row[2] </a:t>
            </a:r>
          </a:p>
          <a:p>
            <a:pPr>
              <a:buNone/>
            </a:pPr>
            <a:r>
              <a:rPr lang="en-IN" dirty="0" smtClean="0">
                <a:latin typeface="Times New Roman" pitchFamily="18" charset="0"/>
                <a:cs typeface="Times New Roman" pitchFamily="18" charset="0"/>
              </a:rPr>
              <a:t>	print "SALARY = ", row[3], "\n" </a:t>
            </a:r>
          </a:p>
          <a:p>
            <a:pPr>
              <a:buNone/>
            </a:pPr>
            <a:r>
              <a:rPr lang="en-IN" dirty="0" smtClean="0">
                <a:latin typeface="Times New Roman" pitchFamily="18" charset="0"/>
                <a:cs typeface="Times New Roman" pitchFamily="18" charset="0"/>
              </a:rPr>
              <a:t>print "Operation done successfully"; </a:t>
            </a:r>
          </a:p>
          <a:p>
            <a:pPr>
              <a:buNone/>
            </a:pPr>
            <a:r>
              <a:rPr lang="en-IN" dirty="0" err="1" smtClean="0">
                <a:latin typeface="Times New Roman" pitchFamily="18" charset="0"/>
                <a:cs typeface="Times New Roman" pitchFamily="18" charset="0"/>
              </a:rPr>
              <a:t>conn.close</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Table load scripts</a:t>
            </a:r>
            <a:endParaRPr lang="en-IN" dirty="0"/>
          </a:p>
        </p:txBody>
      </p:sp>
      <p:sp>
        <p:nvSpPr>
          <p:cNvPr id="3" name="Subtitle 2"/>
          <p:cNvSpPr>
            <a:spLocks noGrp="1"/>
          </p:cNvSpPr>
          <p:nvPr>
            <p:ph type="subTitle" idx="1"/>
          </p:nvPr>
        </p:nvSpPr>
        <p:spPr/>
        <p:txBody>
          <a:bodyPr/>
          <a:lstStyle/>
          <a:p>
            <a:r>
              <a:rPr lang="en-US" dirty="0" smtClean="0">
                <a:solidFill>
                  <a:srgbClr val="FF0000"/>
                </a:solidFill>
                <a:latin typeface="Times New Roman" pitchFamily="18" charset="0"/>
                <a:cs typeface="Times New Roman" pitchFamily="18" charset="0"/>
              </a:rPr>
              <a:t>Session 6</a:t>
            </a:r>
            <a:endParaRPr lang="en-IN" dirty="0">
              <a:solidFill>
                <a:srgbClr val="FF00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1. Button </a:t>
            </a:r>
            <a:endParaRPr lang="en-US" dirty="0"/>
          </a:p>
        </p:txBody>
      </p:sp>
      <p:sp>
        <p:nvSpPr>
          <p:cNvPr id="3" name="Content Placeholder 2"/>
          <p:cNvSpPr>
            <a:spLocks noGrp="1"/>
          </p:cNvSpPr>
          <p:nvPr>
            <p:ph idx="1"/>
          </p:nvPr>
        </p:nvSpPr>
        <p:spPr/>
        <p:txBody>
          <a:bodyPr>
            <a:normAutofit/>
          </a:bodyPr>
          <a:lstStyle/>
          <a:p>
            <a:pPr marL="457200" indent="-457200" algn="just"/>
            <a:r>
              <a:rPr lang="en-US" dirty="0" smtClean="0">
                <a:latin typeface="Times New Roman" pitchFamily="18" charset="0"/>
                <a:cs typeface="Times New Roman" pitchFamily="18" charset="0"/>
              </a:rPr>
              <a:t>used to display buttons in your application.</a:t>
            </a:r>
          </a:p>
          <a:p>
            <a:pPr marL="457200" indent="-457200" algn="just"/>
            <a:r>
              <a:rPr lang="en-US" dirty="0" smtClean="0">
                <a:latin typeface="Times New Roman" pitchFamily="18" charset="0"/>
                <a:cs typeface="Times New Roman" pitchFamily="18" charset="0"/>
              </a:rPr>
              <a:t>syntax:</a:t>
            </a:r>
          </a:p>
          <a:p>
            <a:pPr marL="457200" indent="-457200" algn="just">
              <a:buNone/>
            </a:pPr>
            <a:r>
              <a:rPr lang="en-US" dirty="0" smtClean="0">
                <a:latin typeface="Times New Roman" pitchFamily="18" charset="0"/>
                <a:cs typeface="Times New Roman" pitchFamily="18" charset="0"/>
              </a:rPr>
              <a:t>	w = Button ( master, option=value, ... )</a:t>
            </a:r>
          </a:p>
          <a:p>
            <a:pPr>
              <a:buNone/>
            </a:pPr>
            <a:r>
              <a:rPr lang="en-US" dirty="0" smtClean="0">
                <a:latin typeface="Times New Roman" pitchFamily="18" charset="0"/>
                <a:cs typeface="Times New Roman" pitchFamily="18" charset="0"/>
              </a:rPr>
              <a:t>	Parameters</a:t>
            </a:r>
          </a:p>
          <a:p>
            <a:pPr>
              <a:buNone/>
            </a:pPr>
            <a:r>
              <a:rPr lang="en-US" b="1" dirty="0" smtClean="0">
                <a:latin typeface="Times New Roman" pitchFamily="18" charset="0"/>
                <a:cs typeface="Times New Roman" pitchFamily="18" charset="0"/>
              </a:rPr>
              <a:t>		master:</a:t>
            </a:r>
            <a:r>
              <a:rPr lang="en-US" dirty="0" smtClean="0">
                <a:latin typeface="Times New Roman" pitchFamily="18" charset="0"/>
                <a:cs typeface="Times New Roman" pitchFamily="18" charset="0"/>
              </a:rPr>
              <a:t> This represents the parent window.</a:t>
            </a:r>
          </a:p>
          <a:p>
            <a:pPr>
              <a:buNone/>
            </a:pPr>
            <a:r>
              <a:rPr lang="en-US" b="1" dirty="0" smtClean="0">
                <a:latin typeface="Times New Roman" pitchFamily="18" charset="0"/>
                <a:cs typeface="Times New Roman" pitchFamily="18" charset="0"/>
              </a:rPr>
              <a:t>		options:</a:t>
            </a:r>
            <a:r>
              <a:rPr lang="en-US" dirty="0" smtClean="0">
                <a:latin typeface="Times New Roman" pitchFamily="18" charset="0"/>
                <a:cs typeface="Times New Roman" pitchFamily="18" charset="0"/>
              </a:rPr>
              <a:t> Here is the list of most commonly used options for this widget. </a:t>
            </a:r>
          </a:p>
          <a:p>
            <a:pPr marL="457200" indent="-457200" algn="just">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Loading DB tables from files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IN" dirty="0" smtClean="0">
                <a:latin typeface="Times New Roman" pitchFamily="18" charset="0"/>
                <a:cs typeface="Times New Roman" pitchFamily="18" charset="0"/>
              </a:rPr>
              <a:t>Loading with SQL and python</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data.txt				data2.txt</a:t>
            </a:r>
          </a:p>
          <a:p>
            <a:pPr>
              <a:buNone/>
            </a:pPr>
            <a:r>
              <a:rPr lang="en-IN" dirty="0" smtClean="0">
                <a:latin typeface="Times New Roman" pitchFamily="18" charset="0"/>
                <a:cs typeface="Times New Roman" pitchFamily="18" charset="0"/>
              </a:rPr>
              <a:t>bob,devel,50000			bob,developer,80000</a:t>
            </a:r>
          </a:p>
          <a:p>
            <a:pPr>
              <a:buNone/>
            </a:pPr>
            <a:r>
              <a:rPr lang="en-IN" dirty="0" smtClean="0">
                <a:latin typeface="Times New Roman" pitchFamily="18" charset="0"/>
                <a:cs typeface="Times New Roman" pitchFamily="18" charset="0"/>
              </a:rPr>
              <a:t>sue,music,60000			sue,music,90000</a:t>
            </a:r>
          </a:p>
          <a:p>
            <a:pPr>
              <a:buNone/>
            </a:pPr>
            <a:r>
              <a:rPr lang="en-IN" dirty="0" smtClean="0">
                <a:latin typeface="Times New Roman" pitchFamily="18" charset="0"/>
                <a:cs typeface="Times New Roman" pitchFamily="18" charset="0"/>
              </a:rPr>
              <a:t>ann,devel,40000			ann,manager,80000</a:t>
            </a:r>
          </a:p>
          <a:p>
            <a:pPr>
              <a:buNone/>
            </a:pPr>
            <a:r>
              <a:rPr lang="en-IN" dirty="0" smtClean="0">
                <a:latin typeface="Times New Roman" pitchFamily="18" charset="0"/>
                <a:cs typeface="Times New Roman" pitchFamily="18" charset="0"/>
              </a:rPr>
              <a:t>Tim, admin,30000</a:t>
            </a:r>
          </a:p>
          <a:p>
            <a:pPr>
              <a:buNone/>
            </a:pPr>
            <a:r>
              <a:rPr lang="en-IN" dirty="0" smtClean="0">
                <a:latin typeface="Times New Roman" pitchFamily="18" charset="0"/>
                <a:cs typeface="Times New Roman" pitchFamily="18" charset="0"/>
              </a:rPr>
              <a:t>Kim,devel,60000</a:t>
            </a:r>
          </a:p>
          <a:p>
            <a:pPr>
              <a:buNone/>
            </a:pPr>
            <a:endParaRPr lang="en-IN"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Loading DB tables from files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sz="1800" dirty="0" smtClean="0">
                <a:latin typeface="Times New Roman" pitchFamily="18" charset="0"/>
                <a:cs typeface="Times New Roman" pitchFamily="18" charset="0"/>
              </a:rPr>
              <a:t># Using </a:t>
            </a:r>
            <a:r>
              <a:rPr lang="en-IN" sz="1800" dirty="0" err="1" smtClean="0">
                <a:latin typeface="Times New Roman" pitchFamily="18" charset="0"/>
                <a:cs typeface="Times New Roman" pitchFamily="18" charset="0"/>
              </a:rPr>
              <a:t>MySQL</a:t>
            </a:r>
            <a:r>
              <a:rPr lang="en-IN" sz="1800" dirty="0" smtClean="0">
                <a:latin typeface="Times New Roman" pitchFamily="18" charset="0"/>
                <a:cs typeface="Times New Roman" pitchFamily="18" charset="0"/>
              </a:rPr>
              <a:t> (currently available for Python 2.X only) </a:t>
            </a:r>
          </a:p>
          <a:p>
            <a:pPr>
              <a:buNone/>
            </a:pPr>
            <a:r>
              <a:rPr lang="en-IN" sz="1800" dirty="0" smtClean="0">
                <a:latin typeface="Times New Roman" pitchFamily="18" charset="0"/>
                <a:cs typeface="Times New Roman" pitchFamily="18" charset="0"/>
              </a:rPr>
              <a:t>...log into </a:t>
            </a:r>
            <a:r>
              <a:rPr lang="en-IN" sz="1800" dirty="0" err="1" smtClean="0">
                <a:latin typeface="Times New Roman" pitchFamily="18" charset="0"/>
                <a:cs typeface="Times New Roman" pitchFamily="18" charset="0"/>
              </a:rPr>
              <a:t>MySQL</a:t>
            </a:r>
            <a:r>
              <a:rPr lang="en-IN" sz="1800" dirty="0" smtClean="0">
                <a:latin typeface="Times New Roman" pitchFamily="18" charset="0"/>
                <a:cs typeface="Times New Roman" pitchFamily="18" charset="0"/>
              </a:rPr>
              <a:t> first... </a:t>
            </a: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curs.execute</a:t>
            </a:r>
            <a:r>
              <a:rPr lang="en-IN" sz="1800" dirty="0" smtClean="0">
                <a:latin typeface="Times New Roman" pitchFamily="18" charset="0"/>
                <a:cs typeface="Times New Roman" pitchFamily="18" charset="0"/>
              </a:rPr>
              <a:t>('delete from people') 		# all records </a:t>
            </a: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curs.execute</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 		"load data local </a:t>
            </a:r>
            <a:r>
              <a:rPr lang="en-IN" sz="1800" dirty="0" err="1" smtClean="0">
                <a:latin typeface="Times New Roman" pitchFamily="18" charset="0"/>
                <a:cs typeface="Times New Roman" pitchFamily="18" charset="0"/>
              </a:rPr>
              <a:t>infile</a:t>
            </a:r>
            <a:r>
              <a:rPr lang="en-IN" sz="1800" dirty="0" smtClean="0">
                <a:latin typeface="Times New Roman" pitchFamily="18" charset="0"/>
                <a:cs typeface="Times New Roman" pitchFamily="18" charset="0"/>
              </a:rPr>
              <a:t> 'data.txt' " </a:t>
            </a:r>
          </a:p>
          <a:p>
            <a:pPr>
              <a:buNone/>
            </a:pPr>
            <a:r>
              <a:rPr lang="en-IN" sz="1800" dirty="0" smtClean="0">
                <a:latin typeface="Times New Roman" pitchFamily="18" charset="0"/>
                <a:cs typeface="Times New Roman" pitchFamily="18" charset="0"/>
              </a:rPr>
              <a:t>... 			"into table people fields terminated by ','") </a:t>
            </a: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curs.execute</a:t>
            </a:r>
            <a:r>
              <a:rPr lang="en-IN" sz="1800" dirty="0" smtClean="0">
                <a:latin typeface="Times New Roman" pitchFamily="18" charset="0"/>
                <a:cs typeface="Times New Roman" pitchFamily="18" charset="0"/>
              </a:rPr>
              <a:t>('select * from people') </a:t>
            </a:r>
          </a:p>
          <a:p>
            <a:pPr>
              <a:buNone/>
            </a:pPr>
            <a:r>
              <a:rPr lang="en-IN" sz="1800" dirty="0" smtClean="0">
                <a:latin typeface="Times New Roman" pitchFamily="18" charset="0"/>
                <a:cs typeface="Times New Roman" pitchFamily="18" charset="0"/>
              </a:rPr>
              <a:t>&gt;&gt;&gt; for row in </a:t>
            </a:r>
            <a:r>
              <a:rPr lang="en-IN" sz="1800" dirty="0" err="1" smtClean="0">
                <a:latin typeface="Times New Roman" pitchFamily="18" charset="0"/>
                <a:cs typeface="Times New Roman" pitchFamily="18" charset="0"/>
              </a:rPr>
              <a:t>curs.fetchall</a:t>
            </a:r>
            <a:r>
              <a:rPr lang="en-IN" sz="1800" dirty="0" smtClean="0">
                <a:latin typeface="Times New Roman" pitchFamily="18" charset="0"/>
                <a:cs typeface="Times New Roman" pitchFamily="18" charset="0"/>
              </a:rPr>
              <a:t>(): print(row) </a:t>
            </a:r>
          </a:p>
          <a:p>
            <a:pPr>
              <a:buNone/>
            </a:pP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('bob',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50000L) </a:t>
            </a:r>
          </a:p>
          <a:p>
            <a:pPr>
              <a:buNone/>
            </a:pPr>
            <a:r>
              <a:rPr lang="en-IN" sz="1800" dirty="0" smtClean="0">
                <a:latin typeface="Times New Roman" pitchFamily="18" charset="0"/>
                <a:cs typeface="Times New Roman" pitchFamily="18" charset="0"/>
              </a:rPr>
              <a:t>('sue', 'music', 60000L) 	# 2.X long integers </a:t>
            </a:r>
          </a:p>
          <a:p>
            <a:pPr>
              <a:buNone/>
            </a:pP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ann</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40000L) </a:t>
            </a:r>
          </a:p>
          <a:p>
            <a:pPr>
              <a:buNone/>
            </a:pP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tim</a:t>
            </a:r>
            <a:r>
              <a:rPr lang="en-IN" sz="1800" dirty="0" smtClean="0">
                <a:latin typeface="Times New Roman" pitchFamily="18" charset="0"/>
                <a:cs typeface="Times New Roman" pitchFamily="18" charset="0"/>
              </a:rPr>
              <a:t>', 'admin', 30000L) </a:t>
            </a:r>
          </a:p>
          <a:p>
            <a:pPr>
              <a:buNone/>
            </a:pP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kim</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60000L) </a:t>
            </a: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conn.commit</a:t>
            </a:r>
            <a:r>
              <a:rPr lang="en-IN"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Loading DB tables from files</a:t>
            </a:r>
            <a:endParaRPr lang="en-IN" dirty="0"/>
          </a:p>
        </p:txBody>
      </p:sp>
      <p:sp>
        <p:nvSpPr>
          <p:cNvPr id="3" name="Content Placeholder 2"/>
          <p:cNvSpPr>
            <a:spLocks noGrp="1"/>
          </p:cNvSpPr>
          <p:nvPr>
            <p:ph idx="1"/>
          </p:nvPr>
        </p:nvSpPr>
        <p:spPr/>
        <p:txBody>
          <a:bodyPr>
            <a:normAutofit/>
          </a:bodyPr>
          <a:lstStyle/>
          <a:p>
            <a:pPr>
              <a:buNone/>
            </a:pPr>
            <a:r>
              <a:rPr lang="en-IN" sz="1800" dirty="0" smtClean="0">
                <a:latin typeface="Times New Roman" pitchFamily="18" charset="0"/>
                <a:cs typeface="Times New Roman" pitchFamily="18" charset="0"/>
              </a:rPr>
              <a:t>C:\...\PP4E\Dbase\Sql&gt; python </a:t>
            </a:r>
          </a:p>
          <a:p>
            <a:pPr>
              <a:buNone/>
            </a:pPr>
            <a:r>
              <a:rPr lang="en-IN" sz="1800" dirty="0" smtClean="0">
                <a:latin typeface="Times New Roman" pitchFamily="18" charset="0"/>
                <a:cs typeface="Times New Roman" pitchFamily="18" charset="0"/>
              </a:rPr>
              <a:t>&gt;&gt;&gt; from sqlite3 import connect </a:t>
            </a: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conn</a:t>
            </a:r>
            <a:r>
              <a:rPr lang="en-IN" sz="1800" dirty="0" smtClean="0">
                <a:latin typeface="Times New Roman" pitchFamily="18" charset="0"/>
                <a:cs typeface="Times New Roman" pitchFamily="18" charset="0"/>
              </a:rPr>
              <a:t> = connect('dbase1') </a:t>
            </a:r>
          </a:p>
          <a:p>
            <a:pPr>
              <a:buNone/>
            </a:pPr>
            <a:r>
              <a:rPr lang="en-IN" sz="1800" dirty="0" smtClean="0">
                <a:latin typeface="Times New Roman" pitchFamily="18" charset="0"/>
                <a:cs typeface="Times New Roman" pitchFamily="18" charset="0"/>
              </a:rPr>
              <a:t>&gt;&gt;&gt; curs = </a:t>
            </a:r>
            <a:r>
              <a:rPr lang="en-IN" sz="1800" dirty="0" err="1" smtClean="0">
                <a:latin typeface="Times New Roman" pitchFamily="18" charset="0"/>
                <a:cs typeface="Times New Roman" pitchFamily="18" charset="0"/>
              </a:rPr>
              <a:t>conn.cursor</a:t>
            </a:r>
            <a:r>
              <a:rPr lang="en-IN" sz="1800" dirty="0" smtClean="0">
                <a:latin typeface="Times New Roman" pitchFamily="18" charset="0"/>
                <a:cs typeface="Times New Roman" pitchFamily="18" charset="0"/>
              </a:rPr>
              <a:t>() </a:t>
            </a: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curs.execute</a:t>
            </a:r>
            <a:r>
              <a:rPr lang="en-IN" sz="1800" dirty="0" smtClean="0">
                <a:latin typeface="Times New Roman" pitchFamily="18" charset="0"/>
                <a:cs typeface="Times New Roman" pitchFamily="18" charset="0"/>
              </a:rPr>
              <a:t>('delete from people') 		# empty the table </a:t>
            </a: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curs.execute</a:t>
            </a:r>
            <a:r>
              <a:rPr lang="en-IN" sz="1800" dirty="0" smtClean="0">
                <a:latin typeface="Times New Roman" pitchFamily="18" charset="0"/>
                <a:cs typeface="Times New Roman" pitchFamily="18" charset="0"/>
              </a:rPr>
              <a:t>('select * from people') </a:t>
            </a: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curs.fetchall</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a:t>
            </a:r>
          </a:p>
          <a:p>
            <a:pPr>
              <a:buNone/>
            </a:pPr>
            <a:r>
              <a:rPr lang="en-IN" sz="1800" dirty="0" smtClean="0">
                <a:latin typeface="Times New Roman" pitchFamily="18" charset="0"/>
                <a:cs typeface="Times New Roman" pitchFamily="18" charset="0"/>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Loading DB tables from files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sz="1800" dirty="0" smtClean="0">
                <a:latin typeface="Times New Roman" pitchFamily="18" charset="0"/>
                <a:cs typeface="Times New Roman" pitchFamily="18" charset="0"/>
              </a:rPr>
              <a:t>&gt;&gt;&gt; file = open('data.txt') </a:t>
            </a:r>
          </a:p>
          <a:p>
            <a:pPr>
              <a:buNone/>
            </a:pPr>
            <a:r>
              <a:rPr lang="en-IN" sz="1800" dirty="0" smtClean="0">
                <a:latin typeface="Times New Roman" pitchFamily="18" charset="0"/>
                <a:cs typeface="Times New Roman" pitchFamily="18" charset="0"/>
              </a:rPr>
              <a:t>&gt;&gt;&gt; rows = [</a:t>
            </a:r>
            <a:r>
              <a:rPr lang="en-IN" sz="1800" dirty="0" err="1" smtClean="0">
                <a:latin typeface="Times New Roman" pitchFamily="18" charset="0"/>
                <a:cs typeface="Times New Roman" pitchFamily="18" charset="0"/>
              </a:rPr>
              <a:t>line.rstrip</a:t>
            </a:r>
            <a:r>
              <a:rPr lang="en-IN" sz="1800" dirty="0" smtClean="0">
                <a:latin typeface="Times New Roman" pitchFamily="18" charset="0"/>
                <a:cs typeface="Times New Roman" pitchFamily="18" charset="0"/>
              </a:rPr>
              <a:t>().split(',') for line in file] </a:t>
            </a:r>
          </a:p>
          <a:p>
            <a:pPr>
              <a:buNone/>
            </a:pPr>
            <a:r>
              <a:rPr lang="en-IN" sz="1800" dirty="0" smtClean="0">
                <a:latin typeface="Times New Roman" pitchFamily="18" charset="0"/>
                <a:cs typeface="Times New Roman" pitchFamily="18" charset="0"/>
              </a:rPr>
              <a:t>&gt;&gt;&gt; rows[0] </a:t>
            </a:r>
          </a:p>
          <a:p>
            <a:pPr>
              <a:buNone/>
            </a:pPr>
            <a:r>
              <a:rPr lang="en-IN" sz="1800" dirty="0" smtClean="0">
                <a:latin typeface="Times New Roman" pitchFamily="18" charset="0"/>
                <a:cs typeface="Times New Roman" pitchFamily="18" charset="0"/>
              </a:rPr>
              <a:t>['bob',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'50000'] </a:t>
            </a: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&gt;&gt;&gt; for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in rows:</a:t>
            </a: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curs.execute</a:t>
            </a:r>
            <a:r>
              <a:rPr lang="en-IN" sz="1800" dirty="0" smtClean="0">
                <a:latin typeface="Times New Roman" pitchFamily="18" charset="0"/>
                <a:cs typeface="Times New Roman" pitchFamily="18" charset="0"/>
              </a:rPr>
              <a:t>('insert into people values (?, ?, ?)',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curs.execute</a:t>
            </a:r>
            <a:r>
              <a:rPr lang="en-IN" sz="1800" dirty="0" smtClean="0">
                <a:latin typeface="Times New Roman" pitchFamily="18" charset="0"/>
                <a:cs typeface="Times New Roman" pitchFamily="18" charset="0"/>
              </a:rPr>
              <a:t>('select * from people') </a:t>
            </a:r>
          </a:p>
          <a:p>
            <a:pPr>
              <a:buNone/>
            </a:pPr>
            <a:r>
              <a:rPr lang="en-IN" sz="1800" dirty="0" smtClean="0">
                <a:latin typeface="Times New Roman" pitchFamily="18" charset="0"/>
                <a:cs typeface="Times New Roman" pitchFamily="18" charset="0"/>
              </a:rPr>
              <a:t>&gt;&gt;&gt; for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in </a:t>
            </a:r>
            <a:r>
              <a:rPr lang="en-IN" sz="1800" dirty="0" err="1" smtClean="0">
                <a:latin typeface="Times New Roman" pitchFamily="18" charset="0"/>
                <a:cs typeface="Times New Roman" pitchFamily="18" charset="0"/>
              </a:rPr>
              <a:t>curs.fetchall</a:t>
            </a:r>
            <a:r>
              <a:rPr lang="en-IN" sz="1800" dirty="0" smtClean="0">
                <a:latin typeface="Times New Roman" pitchFamily="18" charset="0"/>
                <a:cs typeface="Times New Roman" pitchFamily="18" charset="0"/>
              </a:rPr>
              <a:t>(): print(</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('bob',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50000) </a:t>
            </a:r>
          </a:p>
          <a:p>
            <a:pPr>
              <a:buNone/>
            </a:pPr>
            <a:r>
              <a:rPr lang="en-IN" sz="1800" dirty="0" smtClean="0">
                <a:latin typeface="Times New Roman" pitchFamily="18" charset="0"/>
                <a:cs typeface="Times New Roman" pitchFamily="18" charset="0"/>
              </a:rPr>
              <a:t>('sue', 'music', 60000) </a:t>
            </a:r>
          </a:p>
          <a:p>
            <a:pPr>
              <a:buNone/>
            </a:pP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ann</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40000) </a:t>
            </a:r>
          </a:p>
          <a:p>
            <a:pPr>
              <a:buNone/>
            </a:pP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tim</a:t>
            </a:r>
            <a:r>
              <a:rPr lang="en-IN" sz="1800" dirty="0" smtClean="0">
                <a:latin typeface="Times New Roman" pitchFamily="18" charset="0"/>
                <a:cs typeface="Times New Roman" pitchFamily="18" charset="0"/>
              </a:rPr>
              <a:t>', 'admin', 30000) </a:t>
            </a:r>
          </a:p>
          <a:p>
            <a:pPr>
              <a:buNone/>
            </a:pP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kim</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60000)</a:t>
            </a:r>
          </a:p>
          <a:p>
            <a:pPr>
              <a:buNone/>
            </a:pPr>
            <a:endParaRPr lang="en-IN" sz="1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Python versus SQL</a:t>
            </a:r>
            <a:endParaRPr lang="en-IN"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curs.execute</a:t>
            </a:r>
            <a:r>
              <a:rPr lang="en-IN" sz="1800" dirty="0" smtClean="0">
                <a:latin typeface="Times New Roman" pitchFamily="18" charset="0"/>
                <a:cs typeface="Times New Roman" pitchFamily="18" charset="0"/>
              </a:rPr>
              <a:t>("select sum(pay), </a:t>
            </a:r>
            <a:r>
              <a:rPr lang="en-IN" sz="1800" dirty="0" err="1" smtClean="0">
                <a:latin typeface="Times New Roman" pitchFamily="18" charset="0"/>
                <a:cs typeface="Times New Roman" pitchFamily="18" charset="0"/>
              </a:rPr>
              <a:t>avg</a:t>
            </a:r>
            <a:r>
              <a:rPr lang="en-IN" sz="1800" dirty="0" smtClean="0">
                <a:latin typeface="Times New Roman" pitchFamily="18" charset="0"/>
                <a:cs typeface="Times New Roman" pitchFamily="18" charset="0"/>
              </a:rPr>
              <a:t>(pay) from people where job =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curs.fetchall</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[(150000, 50000.0)]</a:t>
            </a: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curs.execute</a:t>
            </a:r>
            <a:r>
              <a:rPr lang="en-IN" sz="1800" dirty="0" smtClean="0">
                <a:latin typeface="Times New Roman" pitchFamily="18" charset="0"/>
                <a:cs typeface="Times New Roman" pitchFamily="18" charset="0"/>
              </a:rPr>
              <a:t>("select name, pay from people where job =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&gt;&gt;&gt; result = </a:t>
            </a:r>
            <a:r>
              <a:rPr lang="en-IN" sz="1800" dirty="0" err="1" smtClean="0">
                <a:latin typeface="Times New Roman" pitchFamily="18" charset="0"/>
                <a:cs typeface="Times New Roman" pitchFamily="18" charset="0"/>
              </a:rPr>
              <a:t>curs.fetchall</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&gt;&gt;&gt; result </a:t>
            </a:r>
          </a:p>
          <a:p>
            <a:pPr>
              <a:buNone/>
            </a:pPr>
            <a:r>
              <a:rPr lang="en-IN" sz="1800" dirty="0" smtClean="0">
                <a:latin typeface="Times New Roman" pitchFamily="18" charset="0"/>
                <a:cs typeface="Times New Roman" pitchFamily="18" charset="0"/>
              </a:rPr>
              <a:t>(('bob', 50000L), ('</a:t>
            </a:r>
            <a:r>
              <a:rPr lang="en-IN" sz="1800" dirty="0" err="1" smtClean="0">
                <a:latin typeface="Times New Roman" pitchFamily="18" charset="0"/>
                <a:cs typeface="Times New Roman" pitchFamily="18" charset="0"/>
              </a:rPr>
              <a:t>ann</a:t>
            </a:r>
            <a:r>
              <a:rPr lang="en-IN" sz="1800" dirty="0" smtClean="0">
                <a:latin typeface="Times New Roman" pitchFamily="18" charset="0"/>
                <a:cs typeface="Times New Roman" pitchFamily="18" charset="0"/>
              </a:rPr>
              <a:t>', 40000L), ('</a:t>
            </a:r>
            <a:r>
              <a:rPr lang="en-IN" sz="1800" dirty="0" err="1" smtClean="0">
                <a:latin typeface="Times New Roman" pitchFamily="18" charset="0"/>
                <a:cs typeface="Times New Roman" pitchFamily="18" charset="0"/>
              </a:rPr>
              <a:t>kim</a:t>
            </a:r>
            <a:r>
              <a:rPr lang="en-IN" sz="1800" dirty="0" smtClean="0">
                <a:latin typeface="Times New Roman" pitchFamily="18" charset="0"/>
                <a:cs typeface="Times New Roman" pitchFamily="18" charset="0"/>
              </a:rPr>
              <a:t>', 60000L))</a:t>
            </a:r>
            <a:endParaRPr lang="en-IN" sz="1800"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Python versus SQL</a:t>
            </a:r>
            <a:endParaRPr lang="en-IN" dirty="0">
              <a:latin typeface="Times New Roman" pitchFamily="18" charset="0"/>
              <a:cs typeface="Times New Roman" pitchFamily="18" charset="0"/>
            </a:endParaRPr>
          </a:p>
        </p:txBody>
      </p:sp>
      <p:sp>
        <p:nvSpPr>
          <p:cNvPr id="5" name="Content Placeholder 4"/>
          <p:cNvSpPr>
            <a:spLocks noGrp="1"/>
          </p:cNvSpPr>
          <p:nvPr>
            <p:ph idx="1"/>
          </p:nvPr>
        </p:nvSpPr>
        <p:spPr>
          <a:xfrm>
            <a:off x="457200" y="1600200"/>
            <a:ext cx="8229600" cy="5257800"/>
          </a:xfrm>
        </p:spPr>
        <p:txBody>
          <a:bodyPr>
            <a:normAutofit fontScale="92500" lnSpcReduction="10000"/>
          </a:bodyPr>
          <a:lstStyle/>
          <a:p>
            <a:pPr>
              <a:buNone/>
            </a:pPr>
            <a:r>
              <a:rPr lang="en-IN" sz="1800" dirty="0" smtClean="0">
                <a:latin typeface="Times New Roman" pitchFamily="18" charset="0"/>
                <a:cs typeface="Times New Roman" pitchFamily="18" charset="0"/>
              </a:rPr>
              <a:t>&gt;&gt;&gt; tot = 0 </a:t>
            </a:r>
          </a:p>
          <a:p>
            <a:pPr>
              <a:buNone/>
            </a:pPr>
            <a:r>
              <a:rPr lang="en-IN" sz="1800" dirty="0" smtClean="0">
                <a:latin typeface="Times New Roman" pitchFamily="18" charset="0"/>
                <a:cs typeface="Times New Roman" pitchFamily="18" charset="0"/>
              </a:rPr>
              <a:t>&gt;&gt;&gt; for (name, pay) in result: tot += pay </a:t>
            </a:r>
          </a:p>
          <a:p>
            <a:pPr>
              <a:buNone/>
            </a:pP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&gt;&gt;&gt; print('total:', tot, 'average:', tot / </a:t>
            </a:r>
            <a:r>
              <a:rPr lang="en-IN" sz="1800" dirty="0" err="1" smtClean="0">
                <a:latin typeface="Times New Roman" pitchFamily="18" charset="0"/>
                <a:cs typeface="Times New Roman" pitchFamily="18" charset="0"/>
              </a:rPr>
              <a:t>len</a:t>
            </a:r>
            <a:r>
              <a:rPr lang="en-IN" sz="1800" dirty="0" smtClean="0">
                <a:latin typeface="Times New Roman" pitchFamily="18" charset="0"/>
                <a:cs typeface="Times New Roman" pitchFamily="18" charset="0"/>
              </a:rPr>
              <a:t>(result)) 		# use // to truncate </a:t>
            </a:r>
          </a:p>
          <a:p>
            <a:pPr>
              <a:buNone/>
            </a:pPr>
            <a:r>
              <a:rPr lang="en-IN" sz="1800" dirty="0" smtClean="0">
                <a:latin typeface="Times New Roman" pitchFamily="18" charset="0"/>
                <a:cs typeface="Times New Roman" pitchFamily="18" charset="0"/>
              </a:rPr>
              <a:t>total: 150000 average: 50000.0 </a:t>
            </a: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&gt;&gt;&gt; print(sum(</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[1] for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in result)) 		# generator </a:t>
            </a:r>
            <a:r>
              <a:rPr lang="en-IN" sz="1800" dirty="0" err="1" smtClean="0">
                <a:latin typeface="Times New Roman" pitchFamily="18" charset="0"/>
                <a:cs typeface="Times New Roman" pitchFamily="18" charset="0"/>
              </a:rPr>
              <a:t>expr</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150000 </a:t>
            </a:r>
          </a:p>
          <a:p>
            <a:pPr>
              <a:buNone/>
            </a:pPr>
            <a:r>
              <a:rPr lang="en-IN" sz="1800" dirty="0" smtClean="0">
                <a:latin typeface="Times New Roman" pitchFamily="18" charset="0"/>
                <a:cs typeface="Times New Roman" pitchFamily="18" charset="0"/>
              </a:rPr>
              <a:t>&gt;&gt;&gt; print(sum(</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[1] for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in result) / </a:t>
            </a:r>
            <a:r>
              <a:rPr lang="en-IN" sz="1800" dirty="0" err="1" smtClean="0">
                <a:latin typeface="Times New Roman" pitchFamily="18" charset="0"/>
                <a:cs typeface="Times New Roman" pitchFamily="18" charset="0"/>
              </a:rPr>
              <a:t>len</a:t>
            </a:r>
            <a:r>
              <a:rPr lang="en-IN" sz="1800" dirty="0" smtClean="0">
                <a:latin typeface="Times New Roman" pitchFamily="18" charset="0"/>
                <a:cs typeface="Times New Roman" pitchFamily="18" charset="0"/>
              </a:rPr>
              <a:t>(result)) </a:t>
            </a:r>
          </a:p>
          <a:p>
            <a:pPr>
              <a:buNone/>
            </a:pPr>
            <a:r>
              <a:rPr lang="en-IN" sz="1800" dirty="0" smtClean="0">
                <a:latin typeface="Times New Roman" pitchFamily="18" charset="0"/>
                <a:cs typeface="Times New Roman" pitchFamily="18" charset="0"/>
              </a:rPr>
              <a:t>50000.0 </a:t>
            </a:r>
          </a:p>
          <a:p>
            <a:pPr>
              <a:buNone/>
            </a:pPr>
            <a:r>
              <a:rPr lang="en-IN" sz="1800" dirty="0" smtClean="0">
                <a:latin typeface="Times New Roman" pitchFamily="18" charset="0"/>
                <a:cs typeface="Times New Roman" pitchFamily="18" charset="0"/>
              </a:rPr>
              <a:t>&gt;&gt;&gt; print(max(</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[1] for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in result)) </a:t>
            </a:r>
          </a:p>
          <a:p>
            <a:pPr>
              <a:buNone/>
            </a:pPr>
            <a:r>
              <a:rPr lang="en-IN" sz="1800" dirty="0" smtClean="0">
                <a:latin typeface="Times New Roman" pitchFamily="18" charset="0"/>
                <a:cs typeface="Times New Roman" pitchFamily="18" charset="0"/>
              </a:rPr>
              <a:t>60000 </a:t>
            </a: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avg</a:t>
            </a:r>
            <a:r>
              <a:rPr lang="en-IN" sz="1800" dirty="0" smtClean="0">
                <a:latin typeface="Times New Roman" pitchFamily="18" charset="0"/>
                <a:cs typeface="Times New Roman" pitchFamily="18" charset="0"/>
              </a:rPr>
              <a:t> = sum(</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[1] for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in result) / </a:t>
            </a:r>
            <a:r>
              <a:rPr lang="en-IN" sz="1800" dirty="0" err="1" smtClean="0">
                <a:latin typeface="Times New Roman" pitchFamily="18" charset="0"/>
                <a:cs typeface="Times New Roman" pitchFamily="18" charset="0"/>
              </a:rPr>
              <a:t>len</a:t>
            </a:r>
            <a:r>
              <a:rPr lang="en-IN" sz="1800" dirty="0" smtClean="0">
                <a:latin typeface="Times New Roman" pitchFamily="18" charset="0"/>
                <a:cs typeface="Times New Roman" pitchFamily="18" charset="0"/>
              </a:rPr>
              <a:t>(result) </a:t>
            </a:r>
          </a:p>
          <a:p>
            <a:pPr>
              <a:buNone/>
            </a:pPr>
            <a:r>
              <a:rPr lang="en-IN" sz="1800" dirty="0" smtClean="0">
                <a:latin typeface="Times New Roman" pitchFamily="18" charset="0"/>
                <a:cs typeface="Times New Roman" pitchFamily="18" charset="0"/>
              </a:rPr>
              <a:t>&gt;&gt;&gt; print([</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[0] for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in result if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[1] &gt; </a:t>
            </a:r>
            <a:r>
              <a:rPr lang="en-IN" sz="1800" dirty="0" err="1" smtClean="0">
                <a:latin typeface="Times New Roman" pitchFamily="18" charset="0"/>
                <a:cs typeface="Times New Roman" pitchFamily="18" charset="0"/>
              </a:rPr>
              <a:t>avg</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kim</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&gt;&gt;&gt; print([</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[0] for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in result if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[1] &lt; </a:t>
            </a:r>
            <a:r>
              <a:rPr lang="en-IN" sz="1800" dirty="0" err="1" smtClean="0">
                <a:latin typeface="Times New Roman" pitchFamily="18" charset="0"/>
                <a:cs typeface="Times New Roman" pitchFamily="18" charset="0"/>
              </a:rPr>
              <a:t>avg</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ann</a:t>
            </a:r>
            <a:r>
              <a:rPr lang="en-IN"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Python versus SQL</a:t>
            </a:r>
            <a:endParaRPr lang="en-IN" dirty="0"/>
          </a:p>
        </p:txBody>
      </p:sp>
      <p:sp>
        <p:nvSpPr>
          <p:cNvPr id="3" name="Content Placeholder 2"/>
          <p:cNvSpPr>
            <a:spLocks noGrp="1"/>
          </p:cNvSpPr>
          <p:nvPr>
            <p:ph idx="1"/>
          </p:nvPr>
        </p:nvSpPr>
        <p:spPr/>
        <p:txBody>
          <a:bodyPr>
            <a:normAutofit/>
          </a:bodyPr>
          <a:lstStyle/>
          <a:p>
            <a:pPr>
              <a:buNone/>
            </a:pPr>
            <a:r>
              <a:rPr lang="en-IN" sz="1800" dirty="0" smtClean="0">
                <a:latin typeface="Times New Roman" pitchFamily="18" charset="0"/>
                <a:cs typeface="Times New Roman" pitchFamily="18" charset="0"/>
              </a:rPr>
              <a:t>&gt;&gt;&gt; query = ("select name from people where job =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and " </a:t>
            </a:r>
          </a:p>
          <a:p>
            <a:pPr>
              <a:buNone/>
            </a:pPr>
            <a:r>
              <a:rPr lang="en-IN" sz="1800" dirty="0" smtClean="0">
                <a:latin typeface="Times New Roman" pitchFamily="18" charset="0"/>
                <a:cs typeface="Times New Roman" pitchFamily="18" charset="0"/>
              </a:rPr>
              <a:t>... 		"pay &gt; (select </a:t>
            </a:r>
            <a:r>
              <a:rPr lang="en-IN" sz="1800" dirty="0" err="1" smtClean="0">
                <a:latin typeface="Times New Roman" pitchFamily="18" charset="0"/>
                <a:cs typeface="Times New Roman" pitchFamily="18" charset="0"/>
              </a:rPr>
              <a:t>avg</a:t>
            </a:r>
            <a:r>
              <a:rPr lang="en-IN" sz="1800" dirty="0" smtClean="0">
                <a:latin typeface="Times New Roman" pitchFamily="18" charset="0"/>
                <a:cs typeface="Times New Roman" pitchFamily="18" charset="0"/>
              </a:rPr>
              <a:t>(pay) from people where job =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curs.execute</a:t>
            </a:r>
            <a:r>
              <a:rPr lang="en-IN" sz="1800" dirty="0" smtClean="0">
                <a:latin typeface="Times New Roman" pitchFamily="18" charset="0"/>
                <a:cs typeface="Times New Roman" pitchFamily="18" charset="0"/>
              </a:rPr>
              <a:t>(query) </a:t>
            </a: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curs.fetchall</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kim</a:t>
            </a:r>
            <a:r>
              <a:rPr lang="en-IN" sz="1800" dirty="0" smtClean="0">
                <a:latin typeface="Times New Roman" pitchFamily="18" charset="0"/>
                <a:cs typeface="Times New Roman" pitchFamily="18" charset="0"/>
              </a:rPr>
              <a:t>',)] </a:t>
            </a: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&gt;&gt;&gt; query = ("select name from people where job =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and " </a:t>
            </a:r>
          </a:p>
          <a:p>
            <a:pPr>
              <a:buNone/>
            </a:pPr>
            <a:r>
              <a:rPr lang="en-IN" sz="1800" dirty="0" smtClean="0">
                <a:latin typeface="Times New Roman" pitchFamily="18" charset="0"/>
                <a:cs typeface="Times New Roman" pitchFamily="18" charset="0"/>
              </a:rPr>
              <a:t>... 		"pay &lt; (select </a:t>
            </a:r>
            <a:r>
              <a:rPr lang="en-IN" sz="1800" dirty="0" err="1" smtClean="0">
                <a:latin typeface="Times New Roman" pitchFamily="18" charset="0"/>
                <a:cs typeface="Times New Roman" pitchFamily="18" charset="0"/>
              </a:rPr>
              <a:t>avg</a:t>
            </a:r>
            <a:r>
              <a:rPr lang="en-IN" sz="1800" dirty="0" smtClean="0">
                <a:latin typeface="Times New Roman" pitchFamily="18" charset="0"/>
                <a:cs typeface="Times New Roman" pitchFamily="18" charset="0"/>
              </a:rPr>
              <a:t>(pay) from people where job =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curs.execute</a:t>
            </a:r>
            <a:r>
              <a:rPr lang="en-IN" sz="1800" dirty="0" smtClean="0">
                <a:latin typeface="Times New Roman" pitchFamily="18" charset="0"/>
                <a:cs typeface="Times New Roman" pitchFamily="18" charset="0"/>
              </a:rPr>
              <a:t>(query)</a:t>
            </a:r>
          </a:p>
          <a:p>
            <a:pPr>
              <a:buNone/>
            </a:pPr>
            <a:r>
              <a:rPr lang="en-IN" sz="1800" dirty="0" smtClean="0">
                <a:latin typeface="Times New Roman" pitchFamily="18" charset="0"/>
                <a:cs typeface="Times New Roman" pitchFamily="18" charset="0"/>
              </a:rPr>
              <a:t> &gt;&gt;&gt; </a:t>
            </a:r>
            <a:r>
              <a:rPr lang="en-IN" sz="1800" dirty="0" err="1" smtClean="0">
                <a:latin typeface="Times New Roman" pitchFamily="18" charset="0"/>
                <a:cs typeface="Times New Roman" pitchFamily="18" charset="0"/>
              </a:rPr>
              <a:t>curs.fetchall</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ann</a:t>
            </a:r>
            <a:r>
              <a:rPr lang="en-IN"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Python versus SQL</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sz="1800" dirty="0" smtClean="0">
                <a:latin typeface="Times New Roman" pitchFamily="18" charset="0"/>
                <a:cs typeface="Times New Roman" pitchFamily="18" charset="0"/>
              </a:rPr>
              <a:t>&gt;&gt;&gt; from </a:t>
            </a:r>
            <a:r>
              <a:rPr lang="en-IN" sz="1800" dirty="0" err="1" smtClean="0">
                <a:latin typeface="Times New Roman" pitchFamily="18" charset="0"/>
                <a:cs typeface="Times New Roman" pitchFamily="18" charset="0"/>
              </a:rPr>
              <a:t>makedicts</a:t>
            </a:r>
            <a:r>
              <a:rPr lang="en-IN" sz="1800" dirty="0" smtClean="0">
                <a:latin typeface="Times New Roman" pitchFamily="18" charset="0"/>
                <a:cs typeface="Times New Roman" pitchFamily="18" charset="0"/>
              </a:rPr>
              <a:t> import </a:t>
            </a:r>
            <a:r>
              <a:rPr lang="en-IN" sz="1800" dirty="0" err="1" smtClean="0">
                <a:latin typeface="Times New Roman" pitchFamily="18" charset="0"/>
                <a:cs typeface="Times New Roman" pitchFamily="18" charset="0"/>
              </a:rPr>
              <a:t>makedicts</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recs</a:t>
            </a:r>
            <a:r>
              <a:rPr lang="en-IN" sz="1800" dirty="0" smtClean="0">
                <a:latin typeface="Times New Roman" pitchFamily="18" charset="0"/>
                <a:cs typeface="Times New Roman" pitchFamily="18" charset="0"/>
              </a:rPr>
              <a:t> = </a:t>
            </a:r>
            <a:r>
              <a:rPr lang="en-IN" sz="1800" dirty="0" err="1" smtClean="0">
                <a:latin typeface="Times New Roman" pitchFamily="18" charset="0"/>
                <a:cs typeface="Times New Roman" pitchFamily="18" charset="0"/>
              </a:rPr>
              <a:t>makedicts</a:t>
            </a:r>
            <a:r>
              <a:rPr lang="en-IN" sz="1800" dirty="0" smtClean="0">
                <a:latin typeface="Times New Roman" pitchFamily="18" charset="0"/>
                <a:cs typeface="Times New Roman" pitchFamily="18" charset="0"/>
              </a:rPr>
              <a:t>(curs, "select * from people where job =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&gt;&gt;&gt; print(</a:t>
            </a:r>
            <a:r>
              <a:rPr lang="en-IN" sz="1800" dirty="0" err="1" smtClean="0">
                <a:latin typeface="Times New Roman" pitchFamily="18" charset="0"/>
                <a:cs typeface="Times New Roman" pitchFamily="18" charset="0"/>
              </a:rPr>
              <a:t>len</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recs</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recs</a:t>
            </a:r>
            <a:r>
              <a:rPr lang="en-IN" sz="1800" dirty="0" smtClean="0">
                <a:latin typeface="Times New Roman" pitchFamily="18" charset="0"/>
                <a:cs typeface="Times New Roman" pitchFamily="18" charset="0"/>
              </a:rPr>
              <a:t>[0]) </a:t>
            </a:r>
          </a:p>
          <a:p>
            <a:pPr>
              <a:buNone/>
            </a:pPr>
            <a:r>
              <a:rPr lang="en-IN" sz="1800" dirty="0" smtClean="0">
                <a:latin typeface="Times New Roman" pitchFamily="18" charset="0"/>
                <a:cs typeface="Times New Roman" pitchFamily="18" charset="0"/>
              </a:rPr>
              <a:t>3 {'pay': 50000, 'job': '</a:t>
            </a:r>
            <a:r>
              <a:rPr lang="en-IN" sz="1800" dirty="0" err="1" smtClean="0">
                <a:latin typeface="Times New Roman" pitchFamily="18" charset="0"/>
                <a:cs typeface="Times New Roman" pitchFamily="18" charset="0"/>
              </a:rPr>
              <a:t>devel</a:t>
            </a:r>
            <a:r>
              <a:rPr lang="en-IN" sz="1800" dirty="0" smtClean="0">
                <a:latin typeface="Times New Roman" pitchFamily="18" charset="0"/>
                <a:cs typeface="Times New Roman" pitchFamily="18" charset="0"/>
              </a:rPr>
              <a:t>', 'name': 'bob'} </a:t>
            </a: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&gt;&gt;&gt; print([</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['name'] for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in </a:t>
            </a:r>
            <a:r>
              <a:rPr lang="en-IN" sz="1800" dirty="0" err="1" smtClean="0">
                <a:latin typeface="Times New Roman" pitchFamily="18" charset="0"/>
                <a:cs typeface="Times New Roman" pitchFamily="18" charset="0"/>
              </a:rPr>
              <a:t>recs</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['bob', '</a:t>
            </a:r>
            <a:r>
              <a:rPr lang="en-IN" sz="1800" dirty="0" err="1" smtClean="0">
                <a:latin typeface="Times New Roman" pitchFamily="18" charset="0"/>
                <a:cs typeface="Times New Roman" pitchFamily="18" charset="0"/>
              </a:rPr>
              <a:t>ann</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kim</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&gt;&gt;&gt; print(sum(</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['pay'] for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in </a:t>
            </a:r>
            <a:r>
              <a:rPr lang="en-IN" sz="1800" dirty="0" err="1" smtClean="0">
                <a:latin typeface="Times New Roman" pitchFamily="18" charset="0"/>
                <a:cs typeface="Times New Roman" pitchFamily="18" charset="0"/>
              </a:rPr>
              <a:t>recs</a:t>
            </a:r>
            <a:r>
              <a:rPr lang="en-IN" sz="1800" dirty="0" smtClean="0">
                <a:latin typeface="Times New Roman" pitchFamily="18" charset="0"/>
                <a:cs typeface="Times New Roman" pitchFamily="18" charset="0"/>
              </a:rPr>
              <a:t>)) </a:t>
            </a:r>
          </a:p>
          <a:p>
            <a:pPr>
              <a:buNone/>
            </a:pPr>
            <a:r>
              <a:rPr lang="en-IN" sz="1800" smtClean="0">
                <a:latin typeface="Times New Roman" pitchFamily="18" charset="0"/>
                <a:cs typeface="Times New Roman" pitchFamily="18" charset="0"/>
              </a:rPr>
              <a:t>150000 </a:t>
            </a: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&gt;&gt;&gt; </a:t>
            </a:r>
            <a:r>
              <a:rPr lang="en-IN" sz="1800" dirty="0" err="1" smtClean="0">
                <a:latin typeface="Times New Roman" pitchFamily="18" charset="0"/>
                <a:cs typeface="Times New Roman" pitchFamily="18" charset="0"/>
              </a:rPr>
              <a:t>avg</a:t>
            </a:r>
            <a:r>
              <a:rPr lang="en-IN" sz="1800" dirty="0" smtClean="0">
                <a:latin typeface="Times New Roman" pitchFamily="18" charset="0"/>
                <a:cs typeface="Times New Roman" pitchFamily="18" charset="0"/>
              </a:rPr>
              <a:t> = sum(</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['pay'] for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in </a:t>
            </a:r>
            <a:r>
              <a:rPr lang="en-IN" sz="1800" dirty="0" err="1" smtClean="0">
                <a:latin typeface="Times New Roman" pitchFamily="18" charset="0"/>
                <a:cs typeface="Times New Roman" pitchFamily="18" charset="0"/>
              </a:rPr>
              <a:t>recs</a:t>
            </a:r>
            <a:r>
              <a:rPr lang="en-IN" sz="1800" dirty="0" smtClean="0">
                <a:latin typeface="Times New Roman" pitchFamily="18" charset="0"/>
                <a:cs typeface="Times New Roman" pitchFamily="18" charset="0"/>
              </a:rPr>
              <a:t>) / </a:t>
            </a:r>
            <a:r>
              <a:rPr lang="en-IN" sz="1800" dirty="0" err="1" smtClean="0">
                <a:latin typeface="Times New Roman" pitchFamily="18" charset="0"/>
                <a:cs typeface="Times New Roman" pitchFamily="18" charset="0"/>
              </a:rPr>
              <a:t>len</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recs</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&gt;&gt;&gt; print([</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['name'] for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in </a:t>
            </a:r>
            <a:r>
              <a:rPr lang="en-IN" sz="1800" dirty="0" err="1" smtClean="0">
                <a:latin typeface="Times New Roman" pitchFamily="18" charset="0"/>
                <a:cs typeface="Times New Roman" pitchFamily="18" charset="0"/>
              </a:rPr>
              <a:t>recs</a:t>
            </a:r>
            <a:r>
              <a:rPr lang="en-IN" sz="1800" dirty="0" smtClean="0">
                <a:latin typeface="Times New Roman" pitchFamily="18" charset="0"/>
                <a:cs typeface="Times New Roman" pitchFamily="18" charset="0"/>
              </a:rPr>
              <a:t> if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['pay'] &gt; </a:t>
            </a:r>
            <a:r>
              <a:rPr lang="en-IN" sz="1800" dirty="0" err="1" smtClean="0">
                <a:latin typeface="Times New Roman" pitchFamily="18" charset="0"/>
                <a:cs typeface="Times New Roman" pitchFamily="18" charset="0"/>
              </a:rPr>
              <a:t>avg</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kim</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&gt;&gt;&gt; print([</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['name'] for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 in </a:t>
            </a:r>
            <a:r>
              <a:rPr lang="en-IN" sz="1800" dirty="0" err="1" smtClean="0">
                <a:latin typeface="Times New Roman" pitchFamily="18" charset="0"/>
                <a:cs typeface="Times New Roman" pitchFamily="18" charset="0"/>
              </a:rPr>
              <a:t>recs</a:t>
            </a:r>
            <a:r>
              <a:rPr lang="en-IN" sz="1800" dirty="0" smtClean="0">
                <a:latin typeface="Times New Roman" pitchFamily="18" charset="0"/>
                <a:cs typeface="Times New Roman" pitchFamily="18" charset="0"/>
              </a:rPr>
              <a:t> if </a:t>
            </a:r>
            <a:r>
              <a:rPr lang="en-IN" sz="1800" dirty="0" err="1" smtClean="0">
                <a:latin typeface="Times New Roman" pitchFamily="18" charset="0"/>
                <a:cs typeface="Times New Roman" pitchFamily="18" charset="0"/>
              </a:rPr>
              <a:t>rec</a:t>
            </a:r>
            <a:r>
              <a:rPr lang="en-IN" sz="1800" dirty="0" smtClean="0">
                <a:latin typeface="Times New Roman" pitchFamily="18" charset="0"/>
                <a:cs typeface="Times New Roman" pitchFamily="18" charset="0"/>
              </a:rPr>
              <a:t>['pay'] &gt;= </a:t>
            </a:r>
            <a:r>
              <a:rPr lang="en-IN" sz="1800" dirty="0" err="1" smtClean="0">
                <a:latin typeface="Times New Roman" pitchFamily="18" charset="0"/>
                <a:cs typeface="Times New Roman" pitchFamily="18" charset="0"/>
              </a:rPr>
              <a:t>avg</a:t>
            </a: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['bob', '</a:t>
            </a:r>
            <a:r>
              <a:rPr lang="en-IN" sz="1800" dirty="0" err="1" smtClean="0">
                <a:latin typeface="Times New Roman" pitchFamily="18" charset="0"/>
                <a:cs typeface="Times New Roman" pitchFamily="18" charset="0"/>
              </a:rPr>
              <a:t>kim</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latin typeface="Times New Roman" pitchFamily="18" charset="0"/>
                <a:cs typeface="Times New Roman" pitchFamily="18" charset="0"/>
              </a:rPr>
              <a:t>1. Button(cont) </a:t>
            </a:r>
            <a:endParaRPr lang="en-US" dirty="0"/>
          </a:p>
        </p:txBody>
      </p:sp>
      <p:sp>
        <p:nvSpPr>
          <p:cNvPr id="4" name="Content Placeholder 3"/>
          <p:cNvSpPr>
            <a:spLocks noGrp="1"/>
          </p:cNvSpPr>
          <p:nvPr>
            <p:ph sz="half" idx="2"/>
          </p:nvPr>
        </p:nvSpPr>
        <p:spPr>
          <a:xfrm>
            <a:off x="5334000" y="4114800"/>
            <a:ext cx="3352800" cy="2011363"/>
          </a:xfrm>
        </p:spPr>
        <p:txBody>
          <a:bodyPr>
            <a:normAutofit/>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286000" y="4191000"/>
            <a:ext cx="2762250" cy="1924050"/>
          </a:xfrm>
          <a:prstGeom prst="rect">
            <a:avLst/>
          </a:prstGeom>
          <a:noFill/>
          <a:ln w="9525">
            <a:noFill/>
            <a:miter lim="800000"/>
            <a:headEnd/>
            <a:tailEnd/>
          </a:ln>
          <a:effectLst/>
        </p:spPr>
      </p:pic>
      <p:pic>
        <p:nvPicPr>
          <p:cNvPr id="1026" name="Picture 2"/>
          <p:cNvPicPr>
            <a:picLocks noGrp="1" noChangeAspect="1" noChangeArrowheads="1"/>
          </p:cNvPicPr>
          <p:nvPr>
            <p:ph sz="half" idx="1"/>
          </p:nvPr>
        </p:nvPicPr>
        <p:blipFill>
          <a:blip r:embed="rId3"/>
          <a:srcRect/>
          <a:stretch>
            <a:fillRect/>
          </a:stretch>
        </p:blipFill>
        <p:spPr bwMode="auto">
          <a:xfrm>
            <a:off x="457200" y="1670050"/>
            <a:ext cx="7924800" cy="17653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Button Event </a:t>
            </a:r>
            <a:r>
              <a:rPr lang="en-US" dirty="0" smtClean="0">
                <a:latin typeface="Times New Roman" pitchFamily="18" charset="0"/>
                <a:cs typeface="Times New Roman" pitchFamily="18" charset="0"/>
              </a:rPr>
              <a:t>Handling</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latin typeface="Times New Roman" pitchFamily="18" charset="0"/>
                <a:cs typeface="Times New Roman" pitchFamily="18" charset="0"/>
              </a:rPr>
              <a:t>from </a:t>
            </a:r>
            <a:r>
              <a:rPr lang="en-IN" dirty="0" err="1" smtClean="0">
                <a:latin typeface="Times New Roman" pitchFamily="18" charset="0"/>
                <a:cs typeface="Times New Roman" pitchFamily="18" charset="0"/>
              </a:rPr>
              <a:t>tkinter</a:t>
            </a:r>
            <a:r>
              <a:rPr lang="en-IN" dirty="0" smtClean="0">
                <a:latin typeface="Times New Roman" pitchFamily="18" charset="0"/>
                <a:cs typeface="Times New Roman" pitchFamily="18" charset="0"/>
              </a:rPr>
              <a:t> import * </a:t>
            </a:r>
          </a:p>
          <a:p>
            <a:pPr>
              <a:buNone/>
            </a:pPr>
            <a:r>
              <a:rPr lang="en-IN" dirty="0" smtClean="0">
                <a:latin typeface="Times New Roman" pitchFamily="18" charset="0"/>
                <a:cs typeface="Times New Roman" pitchFamily="18" charset="0"/>
              </a:rPr>
              <a:t>def hello(event): </a:t>
            </a:r>
          </a:p>
          <a:p>
            <a:pPr>
              <a:buNone/>
            </a:pPr>
            <a:r>
              <a:rPr lang="en-IN" dirty="0" smtClean="0">
                <a:latin typeface="Times New Roman" pitchFamily="18" charset="0"/>
                <a:cs typeface="Times New Roman" pitchFamily="18" charset="0"/>
              </a:rPr>
              <a:t>	print("Single Click, Button-l") </a:t>
            </a:r>
          </a:p>
          <a:p>
            <a:pPr>
              <a:buNone/>
            </a:pPr>
            <a:r>
              <a:rPr lang="en-IN" dirty="0" smtClean="0">
                <a:latin typeface="Times New Roman" pitchFamily="18" charset="0"/>
                <a:cs typeface="Times New Roman" pitchFamily="18" charset="0"/>
              </a:rPr>
              <a:t>def quit(event): </a:t>
            </a:r>
          </a:p>
          <a:p>
            <a:pPr>
              <a:buNone/>
            </a:pPr>
            <a:r>
              <a:rPr lang="en-IN" dirty="0" smtClean="0">
                <a:latin typeface="Times New Roman" pitchFamily="18" charset="0"/>
                <a:cs typeface="Times New Roman" pitchFamily="18" charset="0"/>
              </a:rPr>
              <a:t>	print("Double Click, so let's stop") </a:t>
            </a:r>
          </a:p>
          <a:p>
            <a:pPr>
              <a:buNone/>
            </a:pPr>
            <a:r>
              <a:rPr lang="en-IN" dirty="0" smtClean="0">
                <a:latin typeface="Times New Roman" pitchFamily="18" charset="0"/>
                <a:cs typeface="Times New Roman" pitchFamily="18" charset="0"/>
              </a:rPr>
              <a:t>	import sys; </a:t>
            </a:r>
            <a:r>
              <a:rPr lang="en-IN" dirty="0" err="1" smtClean="0">
                <a:latin typeface="Times New Roman" pitchFamily="18" charset="0"/>
                <a:cs typeface="Times New Roman" pitchFamily="18" charset="0"/>
              </a:rPr>
              <a:t>sys.exit</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widget = Button(None, text='Mouse Clicks') </a:t>
            </a:r>
          </a:p>
          <a:p>
            <a:pPr>
              <a:buNone/>
            </a:pPr>
            <a:r>
              <a:rPr lang="en-IN" dirty="0" err="1" smtClean="0">
                <a:latin typeface="Times New Roman" pitchFamily="18" charset="0"/>
                <a:cs typeface="Times New Roman" pitchFamily="18" charset="0"/>
              </a:rPr>
              <a:t>widget.pack</a:t>
            </a:r>
            <a:r>
              <a:rPr lang="en-IN" dirty="0" smtClean="0">
                <a:latin typeface="Times New Roman" pitchFamily="18" charset="0"/>
                <a:cs typeface="Times New Roman" pitchFamily="18" charset="0"/>
              </a:rPr>
              <a:t>() </a:t>
            </a:r>
          </a:p>
          <a:p>
            <a:pPr>
              <a:buNone/>
            </a:pPr>
            <a:r>
              <a:rPr lang="en-IN" dirty="0" err="1" smtClean="0">
                <a:latin typeface="Times New Roman" pitchFamily="18" charset="0"/>
                <a:cs typeface="Times New Roman" pitchFamily="18" charset="0"/>
              </a:rPr>
              <a:t>widget.bind</a:t>
            </a:r>
            <a:r>
              <a:rPr lang="en-IN" dirty="0" smtClean="0">
                <a:latin typeface="Times New Roman" pitchFamily="18" charset="0"/>
                <a:cs typeface="Times New Roman" pitchFamily="18" charset="0"/>
              </a:rPr>
              <a:t>('&lt;Button-1&gt;', hello) </a:t>
            </a:r>
          </a:p>
          <a:p>
            <a:pPr>
              <a:buNone/>
            </a:pPr>
            <a:r>
              <a:rPr lang="en-IN" dirty="0" err="1" smtClean="0">
                <a:latin typeface="Times New Roman" pitchFamily="18" charset="0"/>
                <a:cs typeface="Times New Roman" pitchFamily="18" charset="0"/>
              </a:rPr>
              <a:t>widget.bind</a:t>
            </a:r>
            <a:r>
              <a:rPr lang="en-IN" dirty="0" smtClean="0">
                <a:latin typeface="Times New Roman" pitchFamily="18" charset="0"/>
                <a:cs typeface="Times New Roman" pitchFamily="18" charset="0"/>
              </a:rPr>
              <a:t>('&lt;Double-1&gt;', quit) </a:t>
            </a:r>
          </a:p>
          <a:p>
            <a:pPr>
              <a:buNone/>
            </a:pPr>
            <a:r>
              <a:rPr lang="en-IN" dirty="0" err="1" smtClean="0">
                <a:latin typeface="Times New Roman" pitchFamily="18" charset="0"/>
                <a:cs typeface="Times New Roman" pitchFamily="18" charset="0"/>
              </a:rPr>
              <a:t>widget.mainloop</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Entry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The Entry widget is used to accept single-line text strings from a user.</a:t>
            </a:r>
          </a:p>
          <a:p>
            <a:pPr algn="just"/>
            <a:r>
              <a:rPr lang="en-US" sz="2400" dirty="0">
                <a:latin typeface="Times New Roman" pitchFamily="18" charset="0"/>
                <a:cs typeface="Times New Roman" pitchFamily="18" charset="0"/>
              </a:rPr>
              <a:t>If you want to display multiple lines of text </a:t>
            </a:r>
            <a:r>
              <a:rPr lang="en-US" sz="2400" dirty="0" smtClean="0">
                <a:latin typeface="Times New Roman" pitchFamily="18" charset="0"/>
                <a:cs typeface="Times New Roman" pitchFamily="18" charset="0"/>
              </a:rPr>
              <a:t>that can be edited, then you should use the </a:t>
            </a:r>
            <a:r>
              <a:rPr lang="en-US" sz="2400" i="1" dirty="0" smtClean="0">
                <a:latin typeface="Times New Roman" pitchFamily="18" charset="0"/>
                <a:cs typeface="Times New Roman" pitchFamily="18" charset="0"/>
              </a:rPr>
              <a:t>Text</a:t>
            </a:r>
            <a:r>
              <a:rPr lang="en-US" sz="2400" dirty="0">
                <a:latin typeface="Times New Roman" pitchFamily="18" charset="0"/>
                <a:cs typeface="Times New Roman" pitchFamily="18" charset="0"/>
              </a:rPr>
              <a:t> widget.</a:t>
            </a:r>
          </a:p>
          <a:p>
            <a:pPr algn="just"/>
            <a:r>
              <a:rPr lang="en-US" sz="2400" dirty="0">
                <a:latin typeface="Times New Roman" pitchFamily="18" charset="0"/>
                <a:cs typeface="Times New Roman" pitchFamily="18" charset="0"/>
              </a:rPr>
              <a:t>If you want to display one or more lines of text that cannot be modified by the user, then you should use the </a:t>
            </a:r>
            <a:r>
              <a:rPr lang="en-US" sz="2400" i="1" dirty="0">
                <a:latin typeface="Times New Roman" pitchFamily="18" charset="0"/>
                <a:cs typeface="Times New Roman" pitchFamily="18" charset="0"/>
              </a:rPr>
              <a:t>Label</a:t>
            </a:r>
            <a:r>
              <a:rPr lang="en-US" sz="2400" dirty="0">
                <a:latin typeface="Times New Roman" pitchFamily="18" charset="0"/>
                <a:cs typeface="Times New Roman" pitchFamily="18" charset="0"/>
              </a:rPr>
              <a:t> widget.</a:t>
            </a:r>
          </a:p>
          <a:p>
            <a:pPr algn="just"/>
            <a:r>
              <a:rPr lang="en-US" sz="2400" dirty="0">
                <a:latin typeface="Times New Roman" pitchFamily="18" charset="0"/>
                <a:cs typeface="Times New Roman" pitchFamily="18" charset="0"/>
              </a:rPr>
              <a:t>Syntax</a:t>
            </a:r>
          </a:p>
          <a:p>
            <a:pPr algn="just">
              <a:buNone/>
            </a:pPr>
            <a:r>
              <a:rPr lang="en-US" sz="2400" dirty="0" smtClean="0">
                <a:latin typeface="Times New Roman" pitchFamily="18" charset="0"/>
                <a:cs typeface="Times New Roman" pitchFamily="18" charset="0"/>
              </a:rPr>
              <a:t>	w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Entry(</a:t>
            </a:r>
            <a:r>
              <a:rPr lang="en-US" sz="2400" dirty="0" smtClean="0">
                <a:latin typeface="Times New Roman" pitchFamily="18" charset="0"/>
                <a:cs typeface="Times New Roman" pitchFamily="18" charset="0"/>
              </a:rPr>
              <a:t> master</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option</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Entry</a:t>
            </a:r>
            <a:endParaRPr lang="en-US" dirty="0"/>
          </a:p>
        </p:txBody>
      </p:sp>
      <p:sp>
        <p:nvSpPr>
          <p:cNvPr id="3" name="Content Placeholder 2"/>
          <p:cNvSpPr>
            <a:spLocks noGrp="1"/>
          </p:cNvSpPr>
          <p:nvPr>
            <p:ph idx="1"/>
          </p:nvPr>
        </p:nvSpPr>
        <p:spPr/>
        <p:txBody>
          <a:bodyPr>
            <a:normAutofit/>
          </a:bodyPr>
          <a:lstStyle/>
          <a:p>
            <a:pPr>
              <a:buNone/>
            </a:pPr>
            <a:r>
              <a:rPr lang="en-US" sz="1800" b="1" dirty="0" smtClean="0">
                <a:latin typeface="Times New Roman" pitchFamily="18" charset="0"/>
                <a:cs typeface="Times New Roman" pitchFamily="18" charset="0"/>
              </a:rPr>
              <a:t>Method				Description</a:t>
            </a:r>
          </a:p>
          <a:p>
            <a:pPr>
              <a:buNone/>
            </a:pPr>
            <a:r>
              <a:rPr lang="en-US" sz="1800" dirty="0" smtClean="0">
                <a:latin typeface="Times New Roman" pitchFamily="18" charset="0"/>
                <a:cs typeface="Times New Roman" pitchFamily="18" charset="0"/>
              </a:rPr>
              <a:t>delete ( first, last=None )	Deletes characters from the widget, starting with the one 			at index first, up to but not including the character at 			position last. If the second argument is omitted, only the 			single character at position first is deleted.</a:t>
            </a:r>
          </a:p>
          <a:p>
            <a:pPr>
              <a:buNone/>
            </a:pPr>
            <a:r>
              <a:rPr lang="en-US" sz="1800" dirty="0" smtClean="0">
                <a:latin typeface="Times New Roman" pitchFamily="18" charset="0"/>
                <a:cs typeface="Times New Roman" pitchFamily="18" charset="0"/>
              </a:rPr>
              <a:t>get()			Returns the entry's current text as a string.</a:t>
            </a:r>
          </a:p>
          <a:p>
            <a:pPr>
              <a:buNone/>
            </a:pPr>
            <a:r>
              <a:rPr lang="en-US" sz="1800" dirty="0" err="1" smtClean="0">
                <a:latin typeface="Times New Roman" pitchFamily="18" charset="0"/>
                <a:cs typeface="Times New Roman" pitchFamily="18" charset="0"/>
              </a:rPr>
              <a:t>icursor</a:t>
            </a:r>
            <a:r>
              <a:rPr lang="en-US" sz="1800" dirty="0" smtClean="0">
                <a:latin typeface="Times New Roman" pitchFamily="18" charset="0"/>
                <a:cs typeface="Times New Roman" pitchFamily="18" charset="0"/>
              </a:rPr>
              <a:t> ( index )		Set the insertion cursor just before the character at he 			given index.</a:t>
            </a:r>
          </a:p>
          <a:p>
            <a:pPr>
              <a:buNone/>
            </a:pPr>
            <a:r>
              <a:rPr lang="en-US" sz="1800" dirty="0" smtClean="0">
                <a:latin typeface="Times New Roman" pitchFamily="18" charset="0"/>
                <a:cs typeface="Times New Roman" pitchFamily="18" charset="0"/>
              </a:rPr>
              <a:t>index ( index )		Shift the contents of the entry so that the character at the 			given index is the leftmost visible character. Has no 			effect if the text fits entirely within the entry.</a:t>
            </a:r>
          </a:p>
          <a:p>
            <a:pPr>
              <a:buNone/>
            </a:pPr>
            <a:r>
              <a:rPr lang="en-US" sz="1800" dirty="0" smtClean="0">
                <a:latin typeface="Times New Roman" pitchFamily="18" charset="0"/>
                <a:cs typeface="Times New Roman" pitchFamily="18" charset="0"/>
              </a:rPr>
              <a:t>insert ( index, s )		Inserts string s before the character at the given index.</a:t>
            </a:r>
          </a:p>
          <a:p>
            <a:pPr>
              <a:buNone/>
            </a:pPr>
            <a:r>
              <a:rPr lang="en-US" sz="1800" dirty="0" err="1" smtClean="0">
                <a:latin typeface="Times New Roman" pitchFamily="18" charset="0"/>
                <a:cs typeface="Times New Roman" pitchFamily="18" charset="0"/>
              </a:rPr>
              <a:t>select_adjust</a:t>
            </a:r>
            <a:r>
              <a:rPr lang="en-US" sz="1800" dirty="0" smtClean="0">
                <a:latin typeface="Times New Roman" pitchFamily="18" charset="0"/>
                <a:cs typeface="Times New Roman" pitchFamily="18" charset="0"/>
              </a:rPr>
              <a:t> ( index )	This method is used to make sure that the selection 			includes the character at the specified index.</a:t>
            </a:r>
          </a:p>
          <a:p>
            <a:pPr>
              <a:buNone/>
            </a:pPr>
            <a:endParaRPr lang="en-US" sz="1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2344</Words>
  <Application>Microsoft Office PowerPoint</Application>
  <PresentationFormat>On-screen Show (4:3)</PresentationFormat>
  <Paragraphs>508</Paragraphs>
  <Slides>57</Slides>
  <Notes>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Unit 5 GUI PROGRAMMING AND DATABASE CONNECTIVITY</vt:lpstr>
      <vt:lpstr>Introduction to tkinter</vt:lpstr>
      <vt:lpstr>Example…..</vt:lpstr>
      <vt:lpstr>Tkinter Widgets</vt:lpstr>
      <vt:lpstr>1. Button </vt:lpstr>
      <vt:lpstr>1. Button(cont) </vt:lpstr>
      <vt:lpstr>Button Event Handling</vt:lpstr>
      <vt:lpstr>2. Entry</vt:lpstr>
      <vt:lpstr>2. Entry</vt:lpstr>
      <vt:lpstr>2. Entry</vt:lpstr>
      <vt:lpstr>2. Entry</vt:lpstr>
      <vt:lpstr>Frame</vt:lpstr>
      <vt:lpstr>Frame</vt:lpstr>
      <vt:lpstr>Label</vt:lpstr>
      <vt:lpstr>Label</vt:lpstr>
      <vt:lpstr>relief attribute styles</vt:lpstr>
      <vt:lpstr>3.Listbox</vt:lpstr>
      <vt:lpstr>3.Listbox</vt:lpstr>
      <vt:lpstr>3.Listbox Event Handling</vt:lpstr>
      <vt:lpstr>4. MenuBars and MenuButtons</vt:lpstr>
      <vt:lpstr>4.Menubutton</vt:lpstr>
      <vt:lpstr>4.Menubutton</vt:lpstr>
      <vt:lpstr>4. Menu</vt:lpstr>
      <vt:lpstr>Slide 24</vt:lpstr>
      <vt:lpstr>5. Message</vt:lpstr>
      <vt:lpstr>5. Message</vt:lpstr>
      <vt:lpstr>6. Text</vt:lpstr>
      <vt:lpstr>6. Text</vt:lpstr>
      <vt:lpstr>7. Scrollbar </vt:lpstr>
      <vt:lpstr>7. Scrollbar </vt:lpstr>
      <vt:lpstr>Geometry Management</vt:lpstr>
      <vt:lpstr>Top level window</vt:lpstr>
      <vt:lpstr>Dialogs</vt:lpstr>
      <vt:lpstr>Message Dialogs</vt:lpstr>
      <vt:lpstr>Message Dialogs</vt:lpstr>
      <vt:lpstr>Message Dialogs</vt:lpstr>
      <vt:lpstr>Message Box Options</vt:lpstr>
      <vt:lpstr>SQL Database interfaces with sqlite3: Basic operations table load scripts </vt:lpstr>
      <vt:lpstr>SQL Database interfaces with sqlite3</vt:lpstr>
      <vt:lpstr>Python sqlite3 module APIs</vt:lpstr>
      <vt:lpstr>Python sqlite3 module APIs</vt:lpstr>
      <vt:lpstr>Python sqlite3 module APIs</vt:lpstr>
      <vt:lpstr>Connect To Database</vt:lpstr>
      <vt:lpstr>Create a Table</vt:lpstr>
      <vt:lpstr>INSERT Operation</vt:lpstr>
      <vt:lpstr>SELECT Operation</vt:lpstr>
      <vt:lpstr>UPDATE Operation</vt:lpstr>
      <vt:lpstr>DELETE Operation</vt:lpstr>
      <vt:lpstr>Table load scripts</vt:lpstr>
      <vt:lpstr>Loading DB tables from files</vt:lpstr>
      <vt:lpstr>Loading DB tables from files</vt:lpstr>
      <vt:lpstr>Loading DB tables from files</vt:lpstr>
      <vt:lpstr>Loading DB tables from files</vt:lpstr>
      <vt:lpstr>Python versus SQL</vt:lpstr>
      <vt:lpstr>Python versus SQL</vt:lpstr>
      <vt:lpstr>Python versus SQL</vt:lpstr>
      <vt:lpstr>Python versus SQL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GUI PROGRAMMING AND DATABASE CONNECTIVITY</dc:title>
  <dc:creator>admin</dc:creator>
  <cp:lastModifiedBy>Sornalakshmi</cp:lastModifiedBy>
  <cp:revision>194</cp:revision>
  <dcterms:created xsi:type="dcterms:W3CDTF">2017-08-11T01:46:03Z</dcterms:created>
  <dcterms:modified xsi:type="dcterms:W3CDTF">2018-04-10T07:48:00Z</dcterms:modified>
</cp:coreProperties>
</file>