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42"/>
  </p:notesMasterIdLst>
  <p:sldIdLst>
    <p:sldId id="256" r:id="rId2"/>
    <p:sldId id="257" r:id="rId3"/>
    <p:sldId id="287" r:id="rId4"/>
    <p:sldId id="258" r:id="rId5"/>
    <p:sldId id="259" r:id="rId6"/>
    <p:sldId id="261" r:id="rId7"/>
    <p:sldId id="262" r:id="rId8"/>
    <p:sldId id="263" r:id="rId9"/>
    <p:sldId id="266" r:id="rId10"/>
    <p:sldId id="295" r:id="rId11"/>
    <p:sldId id="264" r:id="rId12"/>
    <p:sldId id="265" r:id="rId13"/>
    <p:sldId id="296" r:id="rId14"/>
    <p:sldId id="267" r:id="rId15"/>
    <p:sldId id="270" r:id="rId16"/>
    <p:sldId id="271" r:id="rId17"/>
    <p:sldId id="269" r:id="rId18"/>
    <p:sldId id="268" r:id="rId19"/>
    <p:sldId id="272" r:id="rId20"/>
    <p:sldId id="273" r:id="rId21"/>
    <p:sldId id="288" r:id="rId22"/>
    <p:sldId id="289" r:id="rId23"/>
    <p:sldId id="274" r:id="rId24"/>
    <p:sldId id="275" r:id="rId25"/>
    <p:sldId id="278" r:id="rId26"/>
    <p:sldId id="276" r:id="rId27"/>
    <p:sldId id="277" r:id="rId28"/>
    <p:sldId id="279" r:id="rId29"/>
    <p:sldId id="280" r:id="rId30"/>
    <p:sldId id="281" r:id="rId31"/>
    <p:sldId id="290" r:id="rId32"/>
    <p:sldId id="282" r:id="rId33"/>
    <p:sldId id="291" r:id="rId34"/>
    <p:sldId id="292" r:id="rId35"/>
    <p:sldId id="293" r:id="rId36"/>
    <p:sldId id="283" r:id="rId37"/>
    <p:sldId id="284" r:id="rId38"/>
    <p:sldId id="285" r:id="rId39"/>
    <p:sldId id="294" r:id="rId40"/>
    <p:sldId id="28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708EA-8488-47A7-AE75-0D96A9411502}" type="datetimeFigureOut">
              <a:rPr lang="en-IN" smtClean="0"/>
              <a:t>05-05-2020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68089-E8BC-4FBF-8694-54D73372FF5B}" type="slidenum">
              <a:rPr lang="en-IN" smtClean="0"/>
              <a:t>‹#›</a:t>
            </a:fld>
            <a:endParaRPr lang="en-IN"/>
          </a:p>
        </p:txBody>
      </p:sp>
    </p:spTree>
    <p:extLst>
      <p:ext uri="{BB962C8B-B14F-4D97-AF65-F5344CB8AC3E}">
        <p14:creationId xmlns:p14="http://schemas.microsoft.com/office/powerpoint/2010/main" val="12580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DF7D13-641C-4E53-9564-98F38DC98F47}"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72682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F7D13-641C-4E53-9564-98F38DC98F47}"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237852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F7D13-641C-4E53-9564-98F38DC98F47}"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088E3-7A95-484C-9F19-0E87469B611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1256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F7D13-641C-4E53-9564-98F38DC98F47}"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3156967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F7D13-641C-4E53-9564-98F38DC98F47}"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088E3-7A95-484C-9F19-0E87469B611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7447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F7D13-641C-4E53-9564-98F38DC98F47}"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341783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F7D13-641C-4E53-9564-98F38DC98F47}"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1859671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F7D13-641C-4E53-9564-98F38DC98F47}"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306880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F7D13-641C-4E53-9564-98F38DC98F47}"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277707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F7D13-641C-4E53-9564-98F38DC98F47}"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376913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DF7D13-641C-4E53-9564-98F38DC98F47}"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214214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DF7D13-641C-4E53-9564-98F38DC98F47}" type="datetimeFigureOut">
              <a:rPr lang="en-IN" smtClean="0"/>
              <a:t>05-05-2020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408388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DF7D13-641C-4E53-9564-98F38DC98F47}" type="datetimeFigureOut">
              <a:rPr lang="en-IN" smtClean="0"/>
              <a:t>05-05-2020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380285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F7D13-641C-4E53-9564-98F38DC98F47}" type="datetimeFigureOut">
              <a:rPr lang="en-IN" smtClean="0"/>
              <a:t>05-05-2020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29250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DF7D13-641C-4E53-9564-98F38DC98F47}"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416915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DF7D13-641C-4E53-9564-98F38DC98F47}"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088E3-7A95-484C-9F19-0E87469B6112}" type="slidenum">
              <a:rPr lang="en-IN" smtClean="0"/>
              <a:t>‹#›</a:t>
            </a:fld>
            <a:endParaRPr lang="en-IN"/>
          </a:p>
        </p:txBody>
      </p:sp>
    </p:spTree>
    <p:extLst>
      <p:ext uri="{BB962C8B-B14F-4D97-AF65-F5344CB8AC3E}">
        <p14:creationId xmlns:p14="http://schemas.microsoft.com/office/powerpoint/2010/main" val="35652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DF7D13-641C-4E53-9564-98F38DC98F47}" type="datetimeFigureOut">
              <a:rPr lang="en-IN" smtClean="0"/>
              <a:t>05-05-2020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9088E3-7A95-484C-9F19-0E87469B6112}" type="slidenum">
              <a:rPr lang="en-IN" smtClean="0"/>
              <a:t>‹#›</a:t>
            </a:fld>
            <a:endParaRPr lang="en-IN"/>
          </a:p>
        </p:txBody>
      </p:sp>
    </p:spTree>
    <p:extLst>
      <p:ext uri="{BB962C8B-B14F-4D97-AF65-F5344CB8AC3E}">
        <p14:creationId xmlns:p14="http://schemas.microsoft.com/office/powerpoint/2010/main" val="2677953251"/>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 Id="rId4" Type="http://schemas.openxmlformats.org/officeDocument/2006/relationships/image" Target="../media/image23.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7.xml"/><Relationship Id="rId4" Type="http://schemas.openxmlformats.org/officeDocument/2006/relationships/image" Target="../media/image27.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3F90F8-A3F9-4873-BDFA-94922A7DCCD7}"/>
              </a:ext>
            </a:extLst>
          </p:cNvPr>
          <p:cNvSpPr txBox="1"/>
          <p:nvPr/>
        </p:nvSpPr>
        <p:spPr>
          <a:xfrm>
            <a:off x="2618914" y="1819922"/>
            <a:ext cx="6507332" cy="3046988"/>
          </a:xfrm>
          <a:prstGeom prst="rect">
            <a:avLst/>
          </a:prstGeom>
          <a:noFill/>
        </p:spPr>
        <p:txBody>
          <a:bodyPr wrap="square" rtlCol="0">
            <a:spAutoFit/>
          </a:bodyPr>
          <a:lstStyle/>
          <a:p>
            <a:r>
              <a:rPr lang="en-IN" sz="4800" b="1" dirty="0">
                <a:solidFill>
                  <a:schemeClr val="accent2"/>
                </a:solidFill>
              </a:rPr>
              <a:t>Occupancy Detection</a:t>
            </a:r>
          </a:p>
          <a:p>
            <a:r>
              <a:rPr lang="en-IN" sz="3600" b="1" dirty="0">
                <a:solidFill>
                  <a:schemeClr val="accent2"/>
                </a:solidFill>
              </a:rPr>
              <a:t>           </a:t>
            </a:r>
          </a:p>
          <a:p>
            <a:r>
              <a:rPr lang="en-IN" sz="3600" b="1" dirty="0">
                <a:solidFill>
                  <a:schemeClr val="accent2"/>
                </a:solidFill>
              </a:rPr>
              <a:t>        </a:t>
            </a:r>
          </a:p>
          <a:p>
            <a:r>
              <a:rPr lang="en-IN" sz="3600" b="1" dirty="0">
                <a:solidFill>
                  <a:schemeClr val="accent2"/>
                </a:solidFill>
              </a:rPr>
              <a:t>          Presented By:</a:t>
            </a:r>
          </a:p>
          <a:p>
            <a:r>
              <a:rPr lang="en-IN" sz="3600" b="1" dirty="0">
                <a:solidFill>
                  <a:schemeClr val="accent2"/>
                </a:solidFill>
              </a:rPr>
              <a:t>          Rishabh Saini</a:t>
            </a:r>
          </a:p>
        </p:txBody>
      </p:sp>
      <p:sp>
        <p:nvSpPr>
          <p:cNvPr id="2" name="TextBox 1">
            <a:extLst>
              <a:ext uri="{FF2B5EF4-FFF2-40B4-BE49-F238E27FC236}">
                <a16:creationId xmlns:a16="http://schemas.microsoft.com/office/drawing/2014/main" id="{C648959C-7BDA-460F-8A73-BA0A39B9DAB2}"/>
              </a:ext>
            </a:extLst>
          </p:cNvPr>
          <p:cNvSpPr txBox="1"/>
          <p:nvPr/>
        </p:nvSpPr>
        <p:spPr>
          <a:xfrm>
            <a:off x="4607511" y="4866910"/>
            <a:ext cx="2769833" cy="523220"/>
          </a:xfrm>
          <a:prstGeom prst="rect">
            <a:avLst/>
          </a:prstGeom>
          <a:noFill/>
        </p:spPr>
        <p:txBody>
          <a:bodyPr wrap="square" rtlCol="0">
            <a:spAutoFit/>
          </a:bodyPr>
          <a:lstStyle/>
          <a:p>
            <a:r>
              <a:rPr lang="en-IN" sz="2800" dirty="0">
                <a:solidFill>
                  <a:schemeClr val="accent2"/>
                </a:solidFill>
              </a:rPr>
              <a:t>18CSU172</a:t>
            </a:r>
          </a:p>
        </p:txBody>
      </p:sp>
    </p:spTree>
    <p:extLst>
      <p:ext uri="{BB962C8B-B14F-4D97-AF65-F5344CB8AC3E}">
        <p14:creationId xmlns:p14="http://schemas.microsoft.com/office/powerpoint/2010/main" val="372736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7B7EFD-62CF-4A92-B234-51801A7B60A6}"/>
              </a:ext>
            </a:extLst>
          </p:cNvPr>
          <p:cNvSpPr txBox="1"/>
          <p:nvPr/>
        </p:nvSpPr>
        <p:spPr>
          <a:xfrm>
            <a:off x="2530136" y="2721114"/>
            <a:ext cx="7750206" cy="707886"/>
          </a:xfrm>
          <a:prstGeom prst="rect">
            <a:avLst/>
          </a:prstGeom>
          <a:noFill/>
        </p:spPr>
        <p:txBody>
          <a:bodyPr wrap="square" rtlCol="0">
            <a:spAutoFit/>
          </a:bodyPr>
          <a:lstStyle/>
          <a:p>
            <a:r>
              <a:rPr lang="en-IN" sz="4000" b="1" dirty="0">
                <a:solidFill>
                  <a:schemeClr val="accent2"/>
                </a:solidFill>
              </a:rPr>
              <a:t>Data Visualization </a:t>
            </a:r>
          </a:p>
        </p:txBody>
      </p:sp>
    </p:spTree>
    <p:extLst>
      <p:ext uri="{BB962C8B-B14F-4D97-AF65-F5344CB8AC3E}">
        <p14:creationId xmlns:p14="http://schemas.microsoft.com/office/powerpoint/2010/main" val="207447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71356E-0C3E-4A94-80F6-50246579B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74" y="249104"/>
            <a:ext cx="4450466" cy="2110923"/>
          </a:xfrm>
          <a:prstGeom prst="rect">
            <a:avLst/>
          </a:prstGeom>
        </p:spPr>
      </p:pic>
      <p:pic>
        <p:nvPicPr>
          <p:cNvPr id="5" name="Picture 4">
            <a:extLst>
              <a:ext uri="{FF2B5EF4-FFF2-40B4-BE49-F238E27FC236}">
                <a16:creationId xmlns:a16="http://schemas.microsoft.com/office/drawing/2014/main" id="{7FCDFA76-1C77-423F-B9EB-5F9B88989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6553" y="249104"/>
            <a:ext cx="4359018" cy="2019475"/>
          </a:xfrm>
          <a:prstGeom prst="rect">
            <a:avLst/>
          </a:prstGeom>
        </p:spPr>
      </p:pic>
      <p:pic>
        <p:nvPicPr>
          <p:cNvPr id="7" name="Picture 6">
            <a:extLst>
              <a:ext uri="{FF2B5EF4-FFF2-40B4-BE49-F238E27FC236}">
                <a16:creationId xmlns:a16="http://schemas.microsoft.com/office/drawing/2014/main" id="{0AE908BC-A276-40D7-BAEE-8E2390C68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40" y="2400073"/>
            <a:ext cx="4549534" cy="2149026"/>
          </a:xfrm>
          <a:prstGeom prst="rect">
            <a:avLst/>
          </a:prstGeom>
        </p:spPr>
      </p:pic>
      <p:pic>
        <p:nvPicPr>
          <p:cNvPr id="9" name="Picture 8">
            <a:extLst>
              <a:ext uri="{FF2B5EF4-FFF2-40B4-BE49-F238E27FC236}">
                <a16:creationId xmlns:a16="http://schemas.microsoft.com/office/drawing/2014/main" id="{A7B06004-174C-47F7-949D-9EB6655042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7136" y="2360027"/>
            <a:ext cx="4534293" cy="2286198"/>
          </a:xfrm>
          <a:prstGeom prst="rect">
            <a:avLst/>
          </a:prstGeom>
        </p:spPr>
      </p:pic>
      <p:pic>
        <p:nvPicPr>
          <p:cNvPr id="11" name="Picture 10">
            <a:extLst>
              <a:ext uri="{FF2B5EF4-FFF2-40B4-BE49-F238E27FC236}">
                <a16:creationId xmlns:a16="http://schemas.microsoft.com/office/drawing/2014/main" id="{3B6F7DF9-D235-4C58-AC93-A8885499E4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4051" y="4589145"/>
            <a:ext cx="4442845" cy="2118544"/>
          </a:xfrm>
          <a:prstGeom prst="rect">
            <a:avLst/>
          </a:prstGeom>
        </p:spPr>
      </p:pic>
    </p:spTree>
    <p:extLst>
      <p:ext uri="{BB962C8B-B14F-4D97-AF65-F5344CB8AC3E}">
        <p14:creationId xmlns:p14="http://schemas.microsoft.com/office/powerpoint/2010/main" val="197503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2DAED0-6FBE-45B7-B759-1D16ACC96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415" y="1920109"/>
            <a:ext cx="4541914" cy="3017782"/>
          </a:xfrm>
          <a:prstGeom prst="rect">
            <a:avLst/>
          </a:prstGeom>
        </p:spPr>
      </p:pic>
      <p:pic>
        <p:nvPicPr>
          <p:cNvPr id="8" name="Picture 7">
            <a:extLst>
              <a:ext uri="{FF2B5EF4-FFF2-40B4-BE49-F238E27FC236}">
                <a16:creationId xmlns:a16="http://schemas.microsoft.com/office/drawing/2014/main" id="{070ABA35-9917-4615-9858-5AB5BD043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161" y="1711720"/>
            <a:ext cx="4229467" cy="3558848"/>
          </a:xfrm>
          <a:prstGeom prst="rect">
            <a:avLst/>
          </a:prstGeom>
        </p:spPr>
      </p:pic>
    </p:spTree>
    <p:extLst>
      <p:ext uri="{BB962C8B-B14F-4D97-AF65-F5344CB8AC3E}">
        <p14:creationId xmlns:p14="http://schemas.microsoft.com/office/powerpoint/2010/main" val="146336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148596-9BF0-4C93-903E-8060CE43A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43" y="1948195"/>
            <a:ext cx="4336156" cy="2781541"/>
          </a:xfrm>
          <a:prstGeom prst="rect">
            <a:avLst/>
          </a:prstGeom>
        </p:spPr>
      </p:pic>
      <p:pic>
        <p:nvPicPr>
          <p:cNvPr id="5" name="Picture 4">
            <a:extLst>
              <a:ext uri="{FF2B5EF4-FFF2-40B4-BE49-F238E27FC236}">
                <a16:creationId xmlns:a16="http://schemas.microsoft.com/office/drawing/2014/main" id="{3A2FB3F5-3DB3-4C58-90AE-F53F51A96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639" y="1932954"/>
            <a:ext cx="4237087" cy="2796782"/>
          </a:xfrm>
          <a:prstGeom prst="rect">
            <a:avLst/>
          </a:prstGeom>
        </p:spPr>
      </p:pic>
      <p:cxnSp>
        <p:nvCxnSpPr>
          <p:cNvPr id="7" name="Straight Connector 6">
            <a:extLst>
              <a:ext uri="{FF2B5EF4-FFF2-40B4-BE49-F238E27FC236}">
                <a16:creationId xmlns:a16="http://schemas.microsoft.com/office/drawing/2014/main" id="{42FE9D06-2C2C-4D6C-B080-FDFF7EC7C52B}"/>
              </a:ext>
            </a:extLst>
          </p:cNvPr>
          <p:cNvCxnSpPr/>
          <p:nvPr/>
        </p:nvCxnSpPr>
        <p:spPr>
          <a:xfrm>
            <a:off x="4900474" y="1775534"/>
            <a:ext cx="0" cy="3266983"/>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379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41C3CC-FECF-4AB8-A05A-4B5A92F83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69" y="1520260"/>
            <a:ext cx="3886537" cy="3497883"/>
          </a:xfrm>
          <a:prstGeom prst="rect">
            <a:avLst/>
          </a:prstGeom>
        </p:spPr>
      </p:pic>
      <p:pic>
        <p:nvPicPr>
          <p:cNvPr id="7" name="Picture 6">
            <a:extLst>
              <a:ext uri="{FF2B5EF4-FFF2-40B4-BE49-F238E27FC236}">
                <a16:creationId xmlns:a16="http://schemas.microsoft.com/office/drawing/2014/main" id="{30E3E25A-68E2-452E-9271-498100837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760" y="1520260"/>
            <a:ext cx="4526672" cy="3078747"/>
          </a:xfrm>
          <a:prstGeom prst="rect">
            <a:avLst/>
          </a:prstGeom>
        </p:spPr>
      </p:pic>
    </p:spTree>
    <p:extLst>
      <p:ext uri="{BB962C8B-B14F-4D97-AF65-F5344CB8AC3E}">
        <p14:creationId xmlns:p14="http://schemas.microsoft.com/office/powerpoint/2010/main" val="2054921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49B6FE-CE5C-44E5-8CE0-E8575F1E0795}"/>
              </a:ext>
            </a:extLst>
          </p:cNvPr>
          <p:cNvSpPr txBox="1"/>
          <p:nvPr/>
        </p:nvSpPr>
        <p:spPr>
          <a:xfrm>
            <a:off x="2032986" y="193060"/>
            <a:ext cx="6090082" cy="584775"/>
          </a:xfrm>
          <a:prstGeom prst="rect">
            <a:avLst/>
          </a:prstGeom>
          <a:noFill/>
        </p:spPr>
        <p:txBody>
          <a:bodyPr wrap="square" rtlCol="0">
            <a:spAutoFit/>
          </a:bodyPr>
          <a:lstStyle/>
          <a:p>
            <a:r>
              <a:rPr lang="en-IN" sz="3200" dirty="0">
                <a:solidFill>
                  <a:schemeClr val="accent2"/>
                </a:solidFill>
              </a:rPr>
              <a:t>      Correlation of Dataset</a:t>
            </a:r>
          </a:p>
        </p:txBody>
      </p:sp>
      <p:pic>
        <p:nvPicPr>
          <p:cNvPr id="5" name="Picture 4">
            <a:extLst>
              <a:ext uri="{FF2B5EF4-FFF2-40B4-BE49-F238E27FC236}">
                <a16:creationId xmlns:a16="http://schemas.microsoft.com/office/drawing/2014/main" id="{CDD9ABD5-F319-440F-ADBD-46894E0EF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109" y="971337"/>
            <a:ext cx="6873836" cy="4915326"/>
          </a:xfrm>
          <a:prstGeom prst="rect">
            <a:avLst/>
          </a:prstGeom>
        </p:spPr>
      </p:pic>
    </p:spTree>
    <p:extLst>
      <p:ext uri="{BB962C8B-B14F-4D97-AF65-F5344CB8AC3E}">
        <p14:creationId xmlns:p14="http://schemas.microsoft.com/office/powerpoint/2010/main" val="281605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DA2590-8BC4-4122-BC6A-50D3DC9C30B9}"/>
              </a:ext>
            </a:extLst>
          </p:cNvPr>
          <p:cNvPicPr>
            <a:picLocks noChangeAspect="1"/>
          </p:cNvPicPr>
          <p:nvPr/>
        </p:nvPicPr>
        <p:blipFill>
          <a:blip r:embed="rId2"/>
          <a:stretch>
            <a:fillRect/>
          </a:stretch>
        </p:blipFill>
        <p:spPr>
          <a:xfrm>
            <a:off x="6092189" y="3406138"/>
            <a:ext cx="7621" cy="45724"/>
          </a:xfrm>
          <a:prstGeom prst="rect">
            <a:avLst/>
          </a:prstGeom>
        </p:spPr>
      </p:pic>
      <p:pic>
        <p:nvPicPr>
          <p:cNvPr id="5" name="Picture 4">
            <a:extLst>
              <a:ext uri="{FF2B5EF4-FFF2-40B4-BE49-F238E27FC236}">
                <a16:creationId xmlns:a16="http://schemas.microsoft.com/office/drawing/2014/main" id="{9AACABA0-1FAF-47D8-AD2A-3F0EA5D1C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63180" cy="3062796"/>
          </a:xfrm>
          <a:prstGeom prst="rect">
            <a:avLst/>
          </a:prstGeom>
        </p:spPr>
      </p:pic>
      <p:pic>
        <p:nvPicPr>
          <p:cNvPr id="7" name="Picture 6">
            <a:extLst>
              <a:ext uri="{FF2B5EF4-FFF2-40B4-BE49-F238E27FC236}">
                <a16:creationId xmlns:a16="http://schemas.microsoft.com/office/drawing/2014/main" id="{84E8D4C8-5909-42C7-8B40-6A2880116D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08431"/>
            <a:ext cx="9090734" cy="2877213"/>
          </a:xfrm>
          <a:prstGeom prst="rect">
            <a:avLst/>
          </a:prstGeom>
        </p:spPr>
      </p:pic>
    </p:spTree>
    <p:extLst>
      <p:ext uri="{BB962C8B-B14F-4D97-AF65-F5344CB8AC3E}">
        <p14:creationId xmlns:p14="http://schemas.microsoft.com/office/powerpoint/2010/main" val="2941561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064B4-AE6E-4AB4-827B-1F753FB22E10}"/>
              </a:ext>
            </a:extLst>
          </p:cNvPr>
          <p:cNvSpPr txBox="1"/>
          <p:nvPr/>
        </p:nvSpPr>
        <p:spPr>
          <a:xfrm>
            <a:off x="1287261" y="2823100"/>
            <a:ext cx="7927759" cy="707886"/>
          </a:xfrm>
          <a:prstGeom prst="rect">
            <a:avLst/>
          </a:prstGeom>
          <a:noFill/>
        </p:spPr>
        <p:txBody>
          <a:bodyPr wrap="square" rtlCol="0">
            <a:spAutoFit/>
          </a:bodyPr>
          <a:lstStyle/>
          <a:p>
            <a:r>
              <a:rPr lang="en-IN" sz="4000" b="1" dirty="0"/>
              <a:t>       </a:t>
            </a:r>
            <a:r>
              <a:rPr lang="en-IN" sz="4000" b="1" dirty="0">
                <a:solidFill>
                  <a:schemeClr val="accent2"/>
                </a:solidFill>
              </a:rPr>
              <a:t>Regression Analysis</a:t>
            </a:r>
          </a:p>
        </p:txBody>
      </p:sp>
    </p:spTree>
    <p:extLst>
      <p:ext uri="{BB962C8B-B14F-4D97-AF65-F5344CB8AC3E}">
        <p14:creationId xmlns:p14="http://schemas.microsoft.com/office/powerpoint/2010/main" val="91812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44259C-23AF-4CE0-A3F0-611A13B87F3F}"/>
              </a:ext>
            </a:extLst>
          </p:cNvPr>
          <p:cNvSpPr txBox="1"/>
          <p:nvPr/>
        </p:nvSpPr>
        <p:spPr>
          <a:xfrm>
            <a:off x="807868" y="301841"/>
            <a:ext cx="8717872" cy="1692771"/>
          </a:xfrm>
          <a:prstGeom prst="rect">
            <a:avLst/>
          </a:prstGeom>
          <a:noFill/>
        </p:spPr>
        <p:txBody>
          <a:bodyPr wrap="square" rtlCol="0">
            <a:spAutoFit/>
          </a:bodyPr>
          <a:lstStyle/>
          <a:p>
            <a:r>
              <a:rPr lang="en-IN" b="1" dirty="0"/>
              <a:t>                                    </a:t>
            </a:r>
            <a:r>
              <a:rPr lang="en-IN" sz="3200" b="1" dirty="0">
                <a:solidFill>
                  <a:schemeClr val="accent2"/>
                </a:solidFill>
              </a:rPr>
              <a:t>Linear Regression </a:t>
            </a:r>
          </a:p>
          <a:p>
            <a:endParaRPr lang="en-US" dirty="0"/>
          </a:p>
          <a:p>
            <a:r>
              <a:rPr lang="en-US" dirty="0"/>
              <a:t>Linear regression attempts to model the relationship between two variables by fitting a linear equation to observed data. One variable is considered to be an explanatory variable, and the other is considered to be a dependent variable.</a:t>
            </a:r>
            <a:endParaRPr lang="en-IN" sz="3200" b="1" dirty="0">
              <a:solidFill>
                <a:schemeClr val="accent2"/>
              </a:solidFill>
            </a:endParaRPr>
          </a:p>
        </p:txBody>
      </p:sp>
      <p:pic>
        <p:nvPicPr>
          <p:cNvPr id="5" name="Picture 4">
            <a:extLst>
              <a:ext uri="{FF2B5EF4-FFF2-40B4-BE49-F238E27FC236}">
                <a16:creationId xmlns:a16="http://schemas.microsoft.com/office/drawing/2014/main" id="{EBD9555C-B84D-4014-A326-65772567C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68" y="2910048"/>
            <a:ext cx="9297206" cy="2049958"/>
          </a:xfrm>
          <a:prstGeom prst="rect">
            <a:avLst/>
          </a:prstGeom>
        </p:spPr>
      </p:pic>
    </p:spTree>
    <p:extLst>
      <p:ext uri="{BB962C8B-B14F-4D97-AF65-F5344CB8AC3E}">
        <p14:creationId xmlns:p14="http://schemas.microsoft.com/office/powerpoint/2010/main" val="3141486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D6C64B-2AA8-47F9-93DB-CCF9C549B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38" y="1722129"/>
            <a:ext cx="4221846" cy="2834886"/>
          </a:xfrm>
          <a:prstGeom prst="rect">
            <a:avLst/>
          </a:prstGeom>
        </p:spPr>
      </p:pic>
      <p:pic>
        <p:nvPicPr>
          <p:cNvPr id="8" name="Picture 7">
            <a:extLst>
              <a:ext uri="{FF2B5EF4-FFF2-40B4-BE49-F238E27FC236}">
                <a16:creationId xmlns:a16="http://schemas.microsoft.com/office/drawing/2014/main" id="{9F5E7B5B-929B-401C-BD4E-D3FCA2174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779" y="1722129"/>
            <a:ext cx="4138019" cy="2834886"/>
          </a:xfrm>
          <a:prstGeom prst="rect">
            <a:avLst/>
          </a:prstGeom>
        </p:spPr>
      </p:pic>
      <p:pic>
        <p:nvPicPr>
          <p:cNvPr id="10" name="Picture 9">
            <a:extLst>
              <a:ext uri="{FF2B5EF4-FFF2-40B4-BE49-F238E27FC236}">
                <a16:creationId xmlns:a16="http://schemas.microsoft.com/office/drawing/2014/main" id="{7C8C38BB-5194-482E-AEC6-6C85A336C0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9723" y="5201930"/>
            <a:ext cx="1356478" cy="845893"/>
          </a:xfrm>
          <a:prstGeom prst="rect">
            <a:avLst/>
          </a:prstGeom>
        </p:spPr>
      </p:pic>
      <p:cxnSp>
        <p:nvCxnSpPr>
          <p:cNvPr id="12" name="Straight Connector 11">
            <a:extLst>
              <a:ext uri="{FF2B5EF4-FFF2-40B4-BE49-F238E27FC236}">
                <a16:creationId xmlns:a16="http://schemas.microsoft.com/office/drawing/2014/main" id="{CC4B571A-13F2-42F4-8D2D-63538A836733}"/>
              </a:ext>
            </a:extLst>
          </p:cNvPr>
          <p:cNvCxnSpPr>
            <a:cxnSpLocks/>
          </p:cNvCxnSpPr>
          <p:nvPr/>
        </p:nvCxnSpPr>
        <p:spPr>
          <a:xfrm>
            <a:off x="5175681" y="1789572"/>
            <a:ext cx="0" cy="270000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FBFAEF7B-4F85-4F9A-B4F1-1AC71C8D282A}"/>
              </a:ext>
            </a:extLst>
          </p:cNvPr>
          <p:cNvSpPr txBox="1"/>
          <p:nvPr/>
        </p:nvSpPr>
        <p:spPr>
          <a:xfrm>
            <a:off x="2153666" y="1599018"/>
            <a:ext cx="1864311" cy="246221"/>
          </a:xfrm>
          <a:prstGeom prst="rect">
            <a:avLst/>
          </a:prstGeom>
          <a:noFill/>
        </p:spPr>
        <p:txBody>
          <a:bodyPr wrap="square" rtlCol="0">
            <a:spAutoFit/>
          </a:bodyPr>
          <a:lstStyle/>
          <a:p>
            <a:r>
              <a:rPr lang="en-IN" sz="1000" dirty="0"/>
              <a:t>Training Set</a:t>
            </a:r>
          </a:p>
        </p:txBody>
      </p:sp>
      <p:sp>
        <p:nvSpPr>
          <p:cNvPr id="15" name="TextBox 14">
            <a:extLst>
              <a:ext uri="{FF2B5EF4-FFF2-40B4-BE49-F238E27FC236}">
                <a16:creationId xmlns:a16="http://schemas.microsoft.com/office/drawing/2014/main" id="{CC429987-9FF8-410C-87B7-C79791440C59}"/>
              </a:ext>
            </a:extLst>
          </p:cNvPr>
          <p:cNvSpPr txBox="1"/>
          <p:nvPr/>
        </p:nvSpPr>
        <p:spPr>
          <a:xfrm>
            <a:off x="7332317" y="1599016"/>
            <a:ext cx="2432481" cy="246221"/>
          </a:xfrm>
          <a:prstGeom prst="rect">
            <a:avLst/>
          </a:prstGeom>
          <a:noFill/>
        </p:spPr>
        <p:txBody>
          <a:bodyPr wrap="square" rtlCol="0">
            <a:spAutoFit/>
          </a:bodyPr>
          <a:lstStyle/>
          <a:p>
            <a:r>
              <a:rPr lang="en-IN" sz="1000" dirty="0"/>
              <a:t>Testing Set</a:t>
            </a:r>
          </a:p>
        </p:txBody>
      </p:sp>
      <p:sp>
        <p:nvSpPr>
          <p:cNvPr id="16" name="TextBox 15">
            <a:extLst>
              <a:ext uri="{FF2B5EF4-FFF2-40B4-BE49-F238E27FC236}">
                <a16:creationId xmlns:a16="http://schemas.microsoft.com/office/drawing/2014/main" id="{D306660F-A98E-4047-93B5-CC8EFAFB7B3C}"/>
              </a:ext>
            </a:extLst>
          </p:cNvPr>
          <p:cNvSpPr txBox="1"/>
          <p:nvPr/>
        </p:nvSpPr>
        <p:spPr>
          <a:xfrm>
            <a:off x="2263808" y="621437"/>
            <a:ext cx="5610684" cy="523220"/>
          </a:xfrm>
          <a:prstGeom prst="rect">
            <a:avLst/>
          </a:prstGeom>
          <a:noFill/>
        </p:spPr>
        <p:txBody>
          <a:bodyPr wrap="square" rtlCol="0">
            <a:spAutoFit/>
          </a:bodyPr>
          <a:lstStyle/>
          <a:p>
            <a:r>
              <a:rPr lang="en-IN" sz="2800" dirty="0">
                <a:solidFill>
                  <a:schemeClr val="accent2"/>
                </a:solidFill>
              </a:rPr>
              <a:t>Visualization of Linear Regression  </a:t>
            </a:r>
          </a:p>
        </p:txBody>
      </p:sp>
    </p:spTree>
    <p:extLst>
      <p:ext uri="{BB962C8B-B14F-4D97-AF65-F5344CB8AC3E}">
        <p14:creationId xmlns:p14="http://schemas.microsoft.com/office/powerpoint/2010/main" val="334309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C497-6CF1-442F-B177-FA746EB21EDB}"/>
              </a:ext>
            </a:extLst>
          </p:cNvPr>
          <p:cNvSpPr>
            <a:spLocks noGrp="1"/>
          </p:cNvSpPr>
          <p:nvPr>
            <p:ph type="title"/>
          </p:nvPr>
        </p:nvSpPr>
        <p:spPr/>
        <p:txBody>
          <a:bodyPr/>
          <a:lstStyle/>
          <a:p>
            <a:r>
              <a:rPr lang="en-IN" dirty="0"/>
              <a:t>                  Introduction </a:t>
            </a:r>
          </a:p>
        </p:txBody>
      </p:sp>
      <p:sp>
        <p:nvSpPr>
          <p:cNvPr id="3" name="Content Placeholder 2">
            <a:extLst>
              <a:ext uri="{FF2B5EF4-FFF2-40B4-BE49-F238E27FC236}">
                <a16:creationId xmlns:a16="http://schemas.microsoft.com/office/drawing/2014/main" id="{A2A37373-DD27-4E00-927F-549DD62BA2A3}"/>
              </a:ext>
            </a:extLst>
          </p:cNvPr>
          <p:cNvSpPr>
            <a:spLocks noGrp="1"/>
          </p:cNvSpPr>
          <p:nvPr>
            <p:ph idx="1"/>
          </p:nvPr>
        </p:nvSpPr>
        <p:spPr/>
        <p:txBody>
          <a:bodyPr/>
          <a:lstStyle/>
          <a:p>
            <a:r>
              <a:rPr lang="en-US" dirty="0"/>
              <a:t>I'm using a dataset for predicting room occupancy with using environmental observations such as temperature, humidity, light and CO2 level. This predictions might help Heating, Ventilating and Air Conditioning (HVAC) sector. For instance, we are using sensors like thermostats to get information about the environment and with that info our system decides to heat or not situation. But if the thermostat set manually by a occupant before and there is no more occupants in the environment, what then? The system won't shutdown until it gets set values, and this situation will lead high energy consumption.</a:t>
            </a:r>
            <a:endParaRPr lang="en-IN" dirty="0"/>
          </a:p>
        </p:txBody>
      </p:sp>
    </p:spTree>
    <p:extLst>
      <p:ext uri="{BB962C8B-B14F-4D97-AF65-F5344CB8AC3E}">
        <p14:creationId xmlns:p14="http://schemas.microsoft.com/office/powerpoint/2010/main" val="945137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1CA155-C4F3-4A41-A15B-550A12279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89" y="1008644"/>
            <a:ext cx="4435224" cy="4785775"/>
          </a:xfrm>
          <a:prstGeom prst="rect">
            <a:avLst/>
          </a:prstGeom>
        </p:spPr>
      </p:pic>
      <p:sp>
        <p:nvSpPr>
          <p:cNvPr id="2" name="TextBox 1">
            <a:extLst>
              <a:ext uri="{FF2B5EF4-FFF2-40B4-BE49-F238E27FC236}">
                <a16:creationId xmlns:a16="http://schemas.microsoft.com/office/drawing/2014/main" id="{747EEE55-BD13-45C7-B235-9CD2F8ED7A19}"/>
              </a:ext>
            </a:extLst>
          </p:cNvPr>
          <p:cNvSpPr txBox="1"/>
          <p:nvPr/>
        </p:nvSpPr>
        <p:spPr>
          <a:xfrm>
            <a:off x="6096000" y="1624614"/>
            <a:ext cx="3429739" cy="707886"/>
          </a:xfrm>
          <a:prstGeom prst="rect">
            <a:avLst/>
          </a:prstGeom>
          <a:noFill/>
        </p:spPr>
        <p:txBody>
          <a:bodyPr wrap="square" rtlCol="0">
            <a:spAutoFit/>
          </a:bodyPr>
          <a:lstStyle/>
          <a:p>
            <a:r>
              <a:rPr lang="en-IN" sz="4000" dirty="0">
                <a:solidFill>
                  <a:schemeClr val="accent2"/>
                </a:solidFill>
              </a:rPr>
              <a:t>Summary</a:t>
            </a:r>
          </a:p>
        </p:txBody>
      </p:sp>
      <p:cxnSp>
        <p:nvCxnSpPr>
          <p:cNvPr id="6" name="Straight Connector 5">
            <a:extLst>
              <a:ext uri="{FF2B5EF4-FFF2-40B4-BE49-F238E27FC236}">
                <a16:creationId xmlns:a16="http://schemas.microsoft.com/office/drawing/2014/main" id="{B8906BFD-6ED4-4E8E-B11B-4EF7DFB6725B}"/>
              </a:ext>
            </a:extLst>
          </p:cNvPr>
          <p:cNvCxnSpPr/>
          <p:nvPr/>
        </p:nvCxnSpPr>
        <p:spPr>
          <a:xfrm>
            <a:off x="6096000" y="2503503"/>
            <a:ext cx="35806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408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187D1C-43B1-4660-85A9-B1ECDCDAAF47}"/>
              </a:ext>
            </a:extLst>
          </p:cNvPr>
          <p:cNvSpPr txBox="1"/>
          <p:nvPr/>
        </p:nvSpPr>
        <p:spPr>
          <a:xfrm>
            <a:off x="1012055" y="408374"/>
            <a:ext cx="8220722" cy="1754326"/>
          </a:xfrm>
          <a:prstGeom prst="rect">
            <a:avLst/>
          </a:prstGeom>
          <a:noFill/>
        </p:spPr>
        <p:txBody>
          <a:bodyPr wrap="square" rtlCol="0">
            <a:spAutoFit/>
          </a:bodyPr>
          <a:lstStyle/>
          <a:p>
            <a:r>
              <a:rPr lang="en-IN" sz="3600" dirty="0">
                <a:solidFill>
                  <a:schemeClr val="accent2"/>
                </a:solidFill>
              </a:rPr>
              <a:t>             Polynomial Regression</a:t>
            </a:r>
          </a:p>
          <a:p>
            <a:endParaRPr lang="en-US" b="1" dirty="0"/>
          </a:p>
          <a:p>
            <a:r>
              <a:rPr lang="en-US" b="1" dirty="0"/>
              <a:t>Polynomial regression </a:t>
            </a:r>
            <a:r>
              <a:rPr lang="en-US" dirty="0"/>
              <a:t> is a form of regression analysis in which the relationship between the independent variable </a:t>
            </a:r>
            <a:r>
              <a:rPr lang="en-US" i="1" dirty="0"/>
              <a:t>x</a:t>
            </a:r>
            <a:r>
              <a:rPr lang="en-US" dirty="0"/>
              <a:t> and the dependent variable </a:t>
            </a:r>
            <a:r>
              <a:rPr lang="en-US" i="1" dirty="0"/>
              <a:t>y</a:t>
            </a:r>
            <a:r>
              <a:rPr lang="en-US" dirty="0"/>
              <a:t> is modelled as an </a:t>
            </a:r>
            <a:r>
              <a:rPr lang="en-US" i="1" dirty="0"/>
              <a:t>n</a:t>
            </a:r>
            <a:r>
              <a:rPr lang="en-US" dirty="0"/>
              <a:t>th degree polynomial in </a:t>
            </a:r>
            <a:r>
              <a:rPr lang="en-US" i="1" dirty="0"/>
              <a:t>x</a:t>
            </a:r>
            <a:r>
              <a:rPr lang="en-US" dirty="0"/>
              <a:t>.</a:t>
            </a:r>
            <a:endParaRPr lang="en-IN" sz="3600" dirty="0"/>
          </a:p>
        </p:txBody>
      </p:sp>
      <p:pic>
        <p:nvPicPr>
          <p:cNvPr id="4" name="Picture 3">
            <a:extLst>
              <a:ext uri="{FF2B5EF4-FFF2-40B4-BE49-F238E27FC236}">
                <a16:creationId xmlns:a16="http://schemas.microsoft.com/office/drawing/2014/main" id="{8D6E67DE-002A-4112-BD96-96148E9B6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746" y="3583726"/>
            <a:ext cx="5822185" cy="1051651"/>
          </a:xfrm>
          <a:prstGeom prst="rect">
            <a:avLst/>
          </a:prstGeom>
        </p:spPr>
      </p:pic>
    </p:spTree>
    <p:extLst>
      <p:ext uri="{BB962C8B-B14F-4D97-AF65-F5344CB8AC3E}">
        <p14:creationId xmlns:p14="http://schemas.microsoft.com/office/powerpoint/2010/main" val="4121204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D20E39-CD5B-400C-A252-43618BC95C09}"/>
              </a:ext>
            </a:extLst>
          </p:cNvPr>
          <p:cNvSpPr txBox="1"/>
          <p:nvPr/>
        </p:nvSpPr>
        <p:spPr>
          <a:xfrm>
            <a:off x="1890944" y="683581"/>
            <a:ext cx="6622741" cy="523220"/>
          </a:xfrm>
          <a:prstGeom prst="rect">
            <a:avLst/>
          </a:prstGeom>
          <a:noFill/>
        </p:spPr>
        <p:txBody>
          <a:bodyPr wrap="square" rtlCol="0">
            <a:spAutoFit/>
          </a:bodyPr>
          <a:lstStyle/>
          <a:p>
            <a:r>
              <a:rPr lang="en-IN" sz="2800" dirty="0">
                <a:solidFill>
                  <a:schemeClr val="accent2"/>
                </a:solidFill>
              </a:rPr>
              <a:t>Visualization of Polynomial Regression </a:t>
            </a:r>
          </a:p>
        </p:txBody>
      </p:sp>
      <p:pic>
        <p:nvPicPr>
          <p:cNvPr id="4" name="Picture 3">
            <a:extLst>
              <a:ext uri="{FF2B5EF4-FFF2-40B4-BE49-F238E27FC236}">
                <a16:creationId xmlns:a16="http://schemas.microsoft.com/office/drawing/2014/main" id="{764DB70F-13FB-4ADA-BA47-0B0A123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31" y="1629738"/>
            <a:ext cx="4419983" cy="2941575"/>
          </a:xfrm>
          <a:prstGeom prst="rect">
            <a:avLst/>
          </a:prstGeom>
        </p:spPr>
      </p:pic>
      <p:pic>
        <p:nvPicPr>
          <p:cNvPr id="6" name="Picture 5">
            <a:extLst>
              <a:ext uri="{FF2B5EF4-FFF2-40B4-BE49-F238E27FC236}">
                <a16:creationId xmlns:a16="http://schemas.microsoft.com/office/drawing/2014/main" id="{EF7D2419-FD30-4DDB-B45E-65FDDE4A5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036" y="4994250"/>
            <a:ext cx="3604572" cy="449619"/>
          </a:xfrm>
          <a:prstGeom prst="rect">
            <a:avLst/>
          </a:prstGeom>
        </p:spPr>
      </p:pic>
      <p:cxnSp>
        <p:nvCxnSpPr>
          <p:cNvPr id="8" name="Straight Connector 7">
            <a:extLst>
              <a:ext uri="{FF2B5EF4-FFF2-40B4-BE49-F238E27FC236}">
                <a16:creationId xmlns:a16="http://schemas.microsoft.com/office/drawing/2014/main" id="{1C5D62D0-8D9E-4762-AC4B-65F4776DE74A}"/>
              </a:ext>
            </a:extLst>
          </p:cNvPr>
          <p:cNvCxnSpPr/>
          <p:nvPr/>
        </p:nvCxnSpPr>
        <p:spPr>
          <a:xfrm>
            <a:off x="5797118" y="2094120"/>
            <a:ext cx="0" cy="312493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6CFFC6-4B59-4170-8DDA-47DC542FC144}"/>
              </a:ext>
            </a:extLst>
          </p:cNvPr>
          <p:cNvSpPr txBox="1"/>
          <p:nvPr/>
        </p:nvSpPr>
        <p:spPr>
          <a:xfrm>
            <a:off x="7137647" y="2948703"/>
            <a:ext cx="3266978" cy="707886"/>
          </a:xfrm>
          <a:prstGeom prst="rect">
            <a:avLst/>
          </a:prstGeom>
          <a:noFill/>
        </p:spPr>
        <p:txBody>
          <a:bodyPr wrap="square" rtlCol="0">
            <a:spAutoFit/>
          </a:bodyPr>
          <a:lstStyle/>
          <a:p>
            <a:r>
              <a:rPr lang="en-IN" sz="4000" dirty="0">
                <a:solidFill>
                  <a:schemeClr val="accent2"/>
                </a:solidFill>
              </a:rPr>
              <a:t>Result</a:t>
            </a:r>
          </a:p>
        </p:txBody>
      </p:sp>
    </p:spTree>
    <p:extLst>
      <p:ext uri="{BB962C8B-B14F-4D97-AF65-F5344CB8AC3E}">
        <p14:creationId xmlns:p14="http://schemas.microsoft.com/office/powerpoint/2010/main" val="4138906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5DE01-7394-4577-A607-97AE9E21991A}"/>
              </a:ext>
            </a:extLst>
          </p:cNvPr>
          <p:cNvSpPr txBox="1"/>
          <p:nvPr/>
        </p:nvSpPr>
        <p:spPr>
          <a:xfrm>
            <a:off x="852256" y="435005"/>
            <a:ext cx="8380522" cy="2246769"/>
          </a:xfrm>
          <a:prstGeom prst="rect">
            <a:avLst/>
          </a:prstGeom>
          <a:noFill/>
        </p:spPr>
        <p:txBody>
          <a:bodyPr wrap="square" rtlCol="0">
            <a:spAutoFit/>
          </a:bodyPr>
          <a:lstStyle/>
          <a:p>
            <a:r>
              <a:rPr lang="en-IN" sz="3200" b="1" dirty="0">
                <a:solidFill>
                  <a:schemeClr val="accent2"/>
                </a:solidFill>
              </a:rPr>
              <a:t>              Logistic Regression </a:t>
            </a:r>
          </a:p>
          <a:p>
            <a:endParaRPr lang="en-US" b="1" dirty="0"/>
          </a:p>
          <a:p>
            <a:r>
              <a:rPr lang="en-US" b="1" dirty="0"/>
              <a:t>Logistic regression</a:t>
            </a:r>
            <a:r>
              <a:rPr lang="en-US" dirty="0"/>
              <a:t> is a statistical method for analyzing a dataset in which there are one or more independent variables that determine an outcome. The outcome is measured with a dichotomous variable (in which there are only two possible outcomes).</a:t>
            </a:r>
          </a:p>
          <a:p>
            <a:r>
              <a:rPr lang="en-US" dirty="0"/>
              <a:t>The goal of logistic regression is to find the best fitting model.</a:t>
            </a:r>
            <a:endParaRPr lang="en-IN" sz="3200" b="1" dirty="0">
              <a:solidFill>
                <a:schemeClr val="accent2"/>
              </a:solidFill>
            </a:endParaRPr>
          </a:p>
        </p:txBody>
      </p:sp>
      <p:pic>
        <p:nvPicPr>
          <p:cNvPr id="4" name="Picture 3">
            <a:extLst>
              <a:ext uri="{FF2B5EF4-FFF2-40B4-BE49-F238E27FC236}">
                <a16:creationId xmlns:a16="http://schemas.microsoft.com/office/drawing/2014/main" id="{61E19BD8-AE7A-46A6-A431-234940093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34" y="3444643"/>
            <a:ext cx="8839966" cy="1463167"/>
          </a:xfrm>
          <a:prstGeom prst="rect">
            <a:avLst/>
          </a:prstGeom>
        </p:spPr>
      </p:pic>
    </p:spTree>
    <p:extLst>
      <p:ext uri="{BB962C8B-B14F-4D97-AF65-F5344CB8AC3E}">
        <p14:creationId xmlns:p14="http://schemas.microsoft.com/office/powerpoint/2010/main" val="2370772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873A2B-131E-4213-9793-81F398B8D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12" y="1841506"/>
            <a:ext cx="4699916" cy="3600505"/>
          </a:xfrm>
          <a:prstGeom prst="rect">
            <a:avLst/>
          </a:prstGeom>
        </p:spPr>
      </p:pic>
      <p:pic>
        <p:nvPicPr>
          <p:cNvPr id="5" name="Picture 4">
            <a:extLst>
              <a:ext uri="{FF2B5EF4-FFF2-40B4-BE49-F238E27FC236}">
                <a16:creationId xmlns:a16="http://schemas.microsoft.com/office/drawing/2014/main" id="{2B2F04D7-6D5F-42EA-84F8-E0A0212B6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592" y="1877322"/>
            <a:ext cx="4394447" cy="3528872"/>
          </a:xfrm>
          <a:prstGeom prst="rect">
            <a:avLst/>
          </a:prstGeom>
        </p:spPr>
      </p:pic>
      <p:sp>
        <p:nvSpPr>
          <p:cNvPr id="6" name="TextBox 5">
            <a:extLst>
              <a:ext uri="{FF2B5EF4-FFF2-40B4-BE49-F238E27FC236}">
                <a16:creationId xmlns:a16="http://schemas.microsoft.com/office/drawing/2014/main" id="{696A30DC-5ABC-4E09-B75F-965D8F077BEE}"/>
              </a:ext>
            </a:extLst>
          </p:cNvPr>
          <p:cNvSpPr txBox="1"/>
          <p:nvPr/>
        </p:nvSpPr>
        <p:spPr>
          <a:xfrm>
            <a:off x="2281561" y="861134"/>
            <a:ext cx="5235343" cy="461665"/>
          </a:xfrm>
          <a:prstGeom prst="rect">
            <a:avLst/>
          </a:prstGeom>
          <a:noFill/>
        </p:spPr>
        <p:txBody>
          <a:bodyPr wrap="square" rtlCol="0">
            <a:spAutoFit/>
          </a:bodyPr>
          <a:lstStyle/>
          <a:p>
            <a:r>
              <a:rPr lang="en-IN" sz="2400" dirty="0">
                <a:solidFill>
                  <a:schemeClr val="accent2"/>
                </a:solidFill>
              </a:rPr>
              <a:t>Visualization of Logistic Regression</a:t>
            </a:r>
          </a:p>
        </p:txBody>
      </p:sp>
    </p:spTree>
    <p:extLst>
      <p:ext uri="{BB962C8B-B14F-4D97-AF65-F5344CB8AC3E}">
        <p14:creationId xmlns:p14="http://schemas.microsoft.com/office/powerpoint/2010/main" val="3548650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A18B71-EC80-496A-B659-AEFF7A10EF2B}"/>
              </a:ext>
            </a:extLst>
          </p:cNvPr>
          <p:cNvSpPr txBox="1"/>
          <p:nvPr/>
        </p:nvSpPr>
        <p:spPr>
          <a:xfrm>
            <a:off x="2334827" y="612559"/>
            <a:ext cx="5459767" cy="461665"/>
          </a:xfrm>
          <a:prstGeom prst="rect">
            <a:avLst/>
          </a:prstGeom>
          <a:noFill/>
        </p:spPr>
        <p:txBody>
          <a:bodyPr wrap="square" rtlCol="0">
            <a:spAutoFit/>
          </a:bodyPr>
          <a:lstStyle/>
          <a:p>
            <a:r>
              <a:rPr lang="en-IN" sz="2400" dirty="0">
                <a:solidFill>
                  <a:schemeClr val="accent2"/>
                </a:solidFill>
              </a:rPr>
              <a:t>        </a:t>
            </a:r>
          </a:p>
        </p:txBody>
      </p:sp>
      <p:pic>
        <p:nvPicPr>
          <p:cNvPr id="4" name="Picture 3">
            <a:extLst>
              <a:ext uri="{FF2B5EF4-FFF2-40B4-BE49-F238E27FC236}">
                <a16:creationId xmlns:a16="http://schemas.microsoft.com/office/drawing/2014/main" id="{FFBD5B9F-3D70-464C-9DFA-B8B4826C8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92" y="1585389"/>
            <a:ext cx="4472635" cy="3386106"/>
          </a:xfrm>
          <a:prstGeom prst="rect">
            <a:avLst/>
          </a:prstGeom>
        </p:spPr>
      </p:pic>
      <p:sp>
        <p:nvSpPr>
          <p:cNvPr id="7" name="TextBox 6">
            <a:extLst>
              <a:ext uri="{FF2B5EF4-FFF2-40B4-BE49-F238E27FC236}">
                <a16:creationId xmlns:a16="http://schemas.microsoft.com/office/drawing/2014/main" id="{55933118-530C-442D-A8DE-2FBF65A93405}"/>
              </a:ext>
            </a:extLst>
          </p:cNvPr>
          <p:cNvSpPr txBox="1"/>
          <p:nvPr/>
        </p:nvSpPr>
        <p:spPr>
          <a:xfrm>
            <a:off x="6187737" y="2422938"/>
            <a:ext cx="3923930" cy="1323439"/>
          </a:xfrm>
          <a:prstGeom prst="rect">
            <a:avLst/>
          </a:prstGeom>
          <a:noFill/>
        </p:spPr>
        <p:txBody>
          <a:bodyPr wrap="square" rtlCol="0">
            <a:spAutoFit/>
          </a:bodyPr>
          <a:lstStyle/>
          <a:p>
            <a:r>
              <a:rPr lang="en-IN" sz="4000" dirty="0">
                <a:solidFill>
                  <a:schemeClr val="accent2"/>
                </a:solidFill>
              </a:rPr>
              <a:t>Confusion Matrix</a:t>
            </a:r>
          </a:p>
        </p:txBody>
      </p:sp>
      <p:cxnSp>
        <p:nvCxnSpPr>
          <p:cNvPr id="9" name="Straight Connector 8">
            <a:extLst>
              <a:ext uri="{FF2B5EF4-FFF2-40B4-BE49-F238E27FC236}">
                <a16:creationId xmlns:a16="http://schemas.microsoft.com/office/drawing/2014/main" id="{7C09DDFB-770A-444E-8E99-D4448F35DA53}"/>
              </a:ext>
            </a:extLst>
          </p:cNvPr>
          <p:cNvCxnSpPr/>
          <p:nvPr/>
        </p:nvCxnSpPr>
        <p:spPr>
          <a:xfrm>
            <a:off x="5939161" y="3986074"/>
            <a:ext cx="40215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33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8719B7-C157-470C-9461-977532A10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230" y="2334727"/>
            <a:ext cx="5509737" cy="3147333"/>
          </a:xfrm>
          <a:prstGeom prst="rect">
            <a:avLst/>
          </a:prstGeom>
        </p:spPr>
      </p:pic>
      <p:sp>
        <p:nvSpPr>
          <p:cNvPr id="4" name="TextBox 3">
            <a:extLst>
              <a:ext uri="{FF2B5EF4-FFF2-40B4-BE49-F238E27FC236}">
                <a16:creationId xmlns:a16="http://schemas.microsoft.com/office/drawing/2014/main" id="{BFCE44D1-A702-45CC-AEE3-FECDA139B5D6}"/>
              </a:ext>
            </a:extLst>
          </p:cNvPr>
          <p:cNvSpPr txBox="1"/>
          <p:nvPr/>
        </p:nvSpPr>
        <p:spPr>
          <a:xfrm>
            <a:off x="976544" y="825623"/>
            <a:ext cx="6862439" cy="707886"/>
          </a:xfrm>
          <a:prstGeom prst="rect">
            <a:avLst/>
          </a:prstGeom>
          <a:noFill/>
        </p:spPr>
        <p:txBody>
          <a:bodyPr wrap="square" rtlCol="0">
            <a:spAutoFit/>
          </a:bodyPr>
          <a:lstStyle/>
          <a:p>
            <a:r>
              <a:rPr lang="en-IN" sz="4000" dirty="0">
                <a:solidFill>
                  <a:schemeClr val="accent2"/>
                </a:solidFill>
              </a:rPr>
              <a:t>Classification Report</a:t>
            </a:r>
          </a:p>
        </p:txBody>
      </p:sp>
      <p:cxnSp>
        <p:nvCxnSpPr>
          <p:cNvPr id="6" name="Straight Connector 5">
            <a:extLst>
              <a:ext uri="{FF2B5EF4-FFF2-40B4-BE49-F238E27FC236}">
                <a16:creationId xmlns:a16="http://schemas.microsoft.com/office/drawing/2014/main" id="{97CABD0E-C16E-48BC-B372-0FD375C7EED1}"/>
              </a:ext>
            </a:extLst>
          </p:cNvPr>
          <p:cNvCxnSpPr/>
          <p:nvPr/>
        </p:nvCxnSpPr>
        <p:spPr>
          <a:xfrm>
            <a:off x="603682" y="1651247"/>
            <a:ext cx="832725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23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4A127-CC4D-4565-9BD9-0406F5FE3C5B}"/>
              </a:ext>
            </a:extLst>
          </p:cNvPr>
          <p:cNvSpPr txBox="1"/>
          <p:nvPr/>
        </p:nvSpPr>
        <p:spPr>
          <a:xfrm>
            <a:off x="1269507" y="2325949"/>
            <a:ext cx="7865616" cy="769441"/>
          </a:xfrm>
          <a:prstGeom prst="rect">
            <a:avLst/>
          </a:prstGeom>
          <a:noFill/>
        </p:spPr>
        <p:txBody>
          <a:bodyPr wrap="square" rtlCol="0">
            <a:spAutoFit/>
          </a:bodyPr>
          <a:lstStyle/>
          <a:p>
            <a:r>
              <a:rPr lang="en-IN" sz="4400" b="1" dirty="0">
                <a:solidFill>
                  <a:schemeClr val="accent2"/>
                </a:solidFill>
              </a:rPr>
              <a:t>    Classification Model</a:t>
            </a:r>
          </a:p>
        </p:txBody>
      </p:sp>
    </p:spTree>
    <p:extLst>
      <p:ext uri="{BB962C8B-B14F-4D97-AF65-F5344CB8AC3E}">
        <p14:creationId xmlns:p14="http://schemas.microsoft.com/office/powerpoint/2010/main" val="2339193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057E12-D3F2-4849-AB62-2B686A3C43A9}"/>
              </a:ext>
            </a:extLst>
          </p:cNvPr>
          <p:cNvSpPr txBox="1"/>
          <p:nvPr/>
        </p:nvSpPr>
        <p:spPr>
          <a:xfrm>
            <a:off x="816747" y="541538"/>
            <a:ext cx="8114190" cy="2646878"/>
          </a:xfrm>
          <a:prstGeom prst="rect">
            <a:avLst/>
          </a:prstGeom>
          <a:noFill/>
        </p:spPr>
        <p:txBody>
          <a:bodyPr wrap="square" rtlCol="0">
            <a:spAutoFit/>
          </a:bodyPr>
          <a:lstStyle/>
          <a:p>
            <a:r>
              <a:rPr lang="en-IN" sz="4000" dirty="0">
                <a:solidFill>
                  <a:schemeClr val="accent2"/>
                </a:solidFill>
              </a:rPr>
              <a:t>    Support Vector Machine(SVM)</a:t>
            </a:r>
          </a:p>
          <a:p>
            <a:endParaRPr lang="en-US" dirty="0"/>
          </a:p>
          <a:p>
            <a:r>
              <a:rPr lang="en-US" dirty="0"/>
              <a:t>A support vector machine (SVM) is machine learning algorithm that analyzes data for classification and regression analysis. SVM is a supervised learning method that looks at data and sorts it into one of two categories. An SVM outputs a map of the sorted data with the margins between the two as far apart as possible. SVMs are used in text categorization, image classification, handwriting recognition and in the sciences.</a:t>
            </a:r>
            <a:endParaRPr lang="en-IN" sz="4000" dirty="0">
              <a:solidFill>
                <a:schemeClr val="accent2"/>
              </a:solidFill>
            </a:endParaRPr>
          </a:p>
        </p:txBody>
      </p:sp>
      <p:pic>
        <p:nvPicPr>
          <p:cNvPr id="4" name="Picture 3">
            <a:extLst>
              <a:ext uri="{FF2B5EF4-FFF2-40B4-BE49-F238E27FC236}">
                <a16:creationId xmlns:a16="http://schemas.microsoft.com/office/drawing/2014/main" id="{D42CF1C3-A42E-4E7C-B57C-3C7245FF8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88" y="3351025"/>
            <a:ext cx="8725234" cy="2552921"/>
          </a:xfrm>
          <a:prstGeom prst="rect">
            <a:avLst/>
          </a:prstGeom>
        </p:spPr>
      </p:pic>
    </p:spTree>
    <p:extLst>
      <p:ext uri="{BB962C8B-B14F-4D97-AF65-F5344CB8AC3E}">
        <p14:creationId xmlns:p14="http://schemas.microsoft.com/office/powerpoint/2010/main" val="4227459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10BC-843A-459B-A8D0-DFBF312328FD}"/>
              </a:ext>
            </a:extLst>
          </p:cNvPr>
          <p:cNvSpPr txBox="1"/>
          <p:nvPr/>
        </p:nvSpPr>
        <p:spPr>
          <a:xfrm>
            <a:off x="-102501" y="435005"/>
            <a:ext cx="5856709" cy="584775"/>
          </a:xfrm>
          <a:prstGeom prst="rect">
            <a:avLst/>
          </a:prstGeom>
          <a:noFill/>
        </p:spPr>
        <p:txBody>
          <a:bodyPr wrap="square" rtlCol="0">
            <a:spAutoFit/>
          </a:bodyPr>
          <a:lstStyle/>
          <a:p>
            <a:r>
              <a:rPr lang="en-IN" sz="3200" dirty="0">
                <a:solidFill>
                  <a:schemeClr val="accent2"/>
                </a:solidFill>
              </a:rPr>
              <a:t>        Visualizing SVM</a:t>
            </a:r>
          </a:p>
        </p:txBody>
      </p:sp>
      <p:pic>
        <p:nvPicPr>
          <p:cNvPr id="4" name="Picture 3">
            <a:extLst>
              <a:ext uri="{FF2B5EF4-FFF2-40B4-BE49-F238E27FC236}">
                <a16:creationId xmlns:a16="http://schemas.microsoft.com/office/drawing/2014/main" id="{69696BFD-C11C-4C4A-8D47-DCE3C080F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48" y="2300670"/>
            <a:ext cx="4282811" cy="2895851"/>
          </a:xfrm>
          <a:prstGeom prst="rect">
            <a:avLst/>
          </a:prstGeom>
        </p:spPr>
      </p:pic>
      <p:pic>
        <p:nvPicPr>
          <p:cNvPr id="6" name="Picture 5">
            <a:extLst>
              <a:ext uri="{FF2B5EF4-FFF2-40B4-BE49-F238E27FC236}">
                <a16:creationId xmlns:a16="http://schemas.microsoft.com/office/drawing/2014/main" id="{5A2ED599-6F2F-47F4-86B5-D18605FE6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4207" y="2273997"/>
            <a:ext cx="4214225" cy="2949196"/>
          </a:xfrm>
          <a:prstGeom prst="rect">
            <a:avLst/>
          </a:prstGeom>
        </p:spPr>
      </p:pic>
      <p:cxnSp>
        <p:nvCxnSpPr>
          <p:cNvPr id="5" name="Straight Connector 4">
            <a:extLst>
              <a:ext uri="{FF2B5EF4-FFF2-40B4-BE49-F238E27FC236}">
                <a16:creationId xmlns:a16="http://schemas.microsoft.com/office/drawing/2014/main" id="{8CED4718-F5FD-48E7-9CCB-45E56920B666}"/>
              </a:ext>
            </a:extLst>
          </p:cNvPr>
          <p:cNvCxnSpPr/>
          <p:nvPr/>
        </p:nvCxnSpPr>
        <p:spPr>
          <a:xfrm>
            <a:off x="142043" y="1154097"/>
            <a:ext cx="91263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32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447A8-9EA4-4820-87CC-3C316FF7E821}"/>
              </a:ext>
            </a:extLst>
          </p:cNvPr>
          <p:cNvSpPr txBox="1"/>
          <p:nvPr/>
        </p:nvSpPr>
        <p:spPr>
          <a:xfrm>
            <a:off x="577049" y="976544"/>
            <a:ext cx="8806648" cy="4524315"/>
          </a:xfrm>
          <a:prstGeom prst="rect">
            <a:avLst/>
          </a:prstGeom>
          <a:noFill/>
        </p:spPr>
        <p:txBody>
          <a:bodyPr wrap="square" rtlCol="0">
            <a:spAutoFit/>
          </a:bodyPr>
          <a:lstStyle/>
          <a:p>
            <a:r>
              <a:rPr lang="en-US" dirty="0"/>
              <a:t>After completing this tutorial, you will know:</a:t>
            </a:r>
          </a:p>
          <a:p>
            <a:r>
              <a:rPr lang="en-US" dirty="0"/>
              <a:t>The Occupancy Detection standard time series classification problem in machine learning.</a:t>
            </a:r>
          </a:p>
          <a:p>
            <a:r>
              <a:rPr lang="en-US" dirty="0"/>
              <a:t>How to load and visualize multivariate time series classification data.</a:t>
            </a:r>
          </a:p>
          <a:p>
            <a:r>
              <a:rPr lang="en-US" dirty="0"/>
              <a:t>How to develop classification and regression models that achieve nearly perfect skill on the problem.</a:t>
            </a:r>
          </a:p>
          <a:p>
            <a:r>
              <a:rPr lang="en-US" dirty="0"/>
              <a:t>We are using the dataset Occupancy Detection Data Set,  Machine Learning . This is a binary classification problem which requires that an observation of environmental factors such as temperature and light be used to classify whether a room is occupied or unoccupied. </a:t>
            </a:r>
            <a:r>
              <a:rPr lang="en-US" i="1" dirty="0"/>
              <a:t>An office room […] was monitored for the following variables: temperature, humidity, light and CO2 levels. A microcontroller was employed to acquire the data. A ZigBee radio was connected to it and was used to transmit the information to a recording station. A digital camera was used to determine if the room was occupied or not. The camera time stamped pictures every minute and these were studied manually to label the data.</a:t>
            </a:r>
            <a:endParaRPr lang="en-US" dirty="0"/>
          </a:p>
          <a:p>
            <a:endParaRPr lang="en-IN" dirty="0"/>
          </a:p>
        </p:txBody>
      </p:sp>
    </p:spTree>
    <p:extLst>
      <p:ext uri="{BB962C8B-B14F-4D97-AF65-F5344CB8AC3E}">
        <p14:creationId xmlns:p14="http://schemas.microsoft.com/office/powerpoint/2010/main" val="2123812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D50240-07C4-483D-870A-B46F1D560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15" y="1604482"/>
            <a:ext cx="4470157" cy="3455790"/>
          </a:xfrm>
          <a:prstGeom prst="rect">
            <a:avLst/>
          </a:prstGeom>
        </p:spPr>
      </p:pic>
      <p:sp>
        <p:nvSpPr>
          <p:cNvPr id="7" name="TextBox 6">
            <a:extLst>
              <a:ext uri="{FF2B5EF4-FFF2-40B4-BE49-F238E27FC236}">
                <a16:creationId xmlns:a16="http://schemas.microsoft.com/office/drawing/2014/main" id="{17AA7ABD-2703-4BEE-B919-FEDB9924D3E6}"/>
              </a:ext>
            </a:extLst>
          </p:cNvPr>
          <p:cNvSpPr txBox="1"/>
          <p:nvPr/>
        </p:nvSpPr>
        <p:spPr>
          <a:xfrm>
            <a:off x="6027937" y="2849732"/>
            <a:ext cx="3648723" cy="1323439"/>
          </a:xfrm>
          <a:prstGeom prst="rect">
            <a:avLst/>
          </a:prstGeom>
          <a:noFill/>
        </p:spPr>
        <p:txBody>
          <a:bodyPr wrap="square" rtlCol="0">
            <a:spAutoFit/>
          </a:bodyPr>
          <a:lstStyle/>
          <a:p>
            <a:r>
              <a:rPr lang="en-IN" sz="4000" dirty="0">
                <a:solidFill>
                  <a:schemeClr val="accent2"/>
                </a:solidFill>
              </a:rPr>
              <a:t>Confusion Matrix</a:t>
            </a:r>
          </a:p>
        </p:txBody>
      </p:sp>
      <p:cxnSp>
        <p:nvCxnSpPr>
          <p:cNvPr id="9" name="Straight Connector 8">
            <a:extLst>
              <a:ext uri="{FF2B5EF4-FFF2-40B4-BE49-F238E27FC236}">
                <a16:creationId xmlns:a16="http://schemas.microsoft.com/office/drawing/2014/main" id="{EC9D458C-ECBB-46A7-8C0E-8A97E8027ECB}"/>
              </a:ext>
            </a:extLst>
          </p:cNvPr>
          <p:cNvCxnSpPr/>
          <p:nvPr/>
        </p:nvCxnSpPr>
        <p:spPr>
          <a:xfrm>
            <a:off x="5202315" y="4429957"/>
            <a:ext cx="45986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356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BF4079-ADCE-4639-93BB-A688FE992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564" y="2167623"/>
            <a:ext cx="4869602" cy="2735817"/>
          </a:xfrm>
          <a:prstGeom prst="rect">
            <a:avLst/>
          </a:prstGeom>
        </p:spPr>
      </p:pic>
      <p:sp>
        <p:nvSpPr>
          <p:cNvPr id="4" name="TextBox 3">
            <a:extLst>
              <a:ext uri="{FF2B5EF4-FFF2-40B4-BE49-F238E27FC236}">
                <a16:creationId xmlns:a16="http://schemas.microsoft.com/office/drawing/2014/main" id="{FB056212-7993-4C3D-83E1-1B925E660E55}"/>
              </a:ext>
            </a:extLst>
          </p:cNvPr>
          <p:cNvSpPr txBox="1"/>
          <p:nvPr/>
        </p:nvSpPr>
        <p:spPr>
          <a:xfrm>
            <a:off x="594804" y="559293"/>
            <a:ext cx="7821227" cy="707886"/>
          </a:xfrm>
          <a:prstGeom prst="rect">
            <a:avLst/>
          </a:prstGeom>
          <a:noFill/>
        </p:spPr>
        <p:txBody>
          <a:bodyPr wrap="square" rtlCol="0">
            <a:spAutoFit/>
          </a:bodyPr>
          <a:lstStyle/>
          <a:p>
            <a:r>
              <a:rPr lang="en-IN" sz="4000" dirty="0">
                <a:solidFill>
                  <a:schemeClr val="accent2"/>
                </a:solidFill>
              </a:rPr>
              <a:t>Classification Report</a:t>
            </a:r>
          </a:p>
        </p:txBody>
      </p:sp>
      <p:cxnSp>
        <p:nvCxnSpPr>
          <p:cNvPr id="6" name="Straight Connector 5">
            <a:extLst>
              <a:ext uri="{FF2B5EF4-FFF2-40B4-BE49-F238E27FC236}">
                <a16:creationId xmlns:a16="http://schemas.microsoft.com/office/drawing/2014/main" id="{A8916FA4-01A7-4789-A4F2-F9B4EE9A26D7}"/>
              </a:ext>
            </a:extLst>
          </p:cNvPr>
          <p:cNvCxnSpPr/>
          <p:nvPr/>
        </p:nvCxnSpPr>
        <p:spPr>
          <a:xfrm>
            <a:off x="594804" y="1367161"/>
            <a:ext cx="82384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203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C5D6C-780B-46CF-B7BD-62EFF6B79E44}"/>
              </a:ext>
            </a:extLst>
          </p:cNvPr>
          <p:cNvSpPr txBox="1"/>
          <p:nvPr/>
        </p:nvSpPr>
        <p:spPr>
          <a:xfrm>
            <a:off x="736846" y="514905"/>
            <a:ext cx="8664605" cy="2554545"/>
          </a:xfrm>
          <a:prstGeom prst="rect">
            <a:avLst/>
          </a:prstGeom>
          <a:noFill/>
        </p:spPr>
        <p:txBody>
          <a:bodyPr wrap="square" rtlCol="0">
            <a:spAutoFit/>
          </a:bodyPr>
          <a:lstStyle/>
          <a:p>
            <a:r>
              <a:rPr lang="en-IN" sz="4000" dirty="0">
                <a:solidFill>
                  <a:schemeClr val="accent2"/>
                </a:solidFill>
              </a:rPr>
              <a:t>                   KNN</a:t>
            </a:r>
          </a:p>
          <a:p>
            <a:endParaRPr lang="en-IN" sz="2400" dirty="0"/>
          </a:p>
          <a:p>
            <a:r>
              <a:rPr lang="en-IN" sz="2400" dirty="0"/>
              <a:t>A K-nearest-</a:t>
            </a:r>
            <a:r>
              <a:rPr lang="en-IN" sz="2400" dirty="0" err="1"/>
              <a:t>neighbor</a:t>
            </a:r>
            <a:r>
              <a:rPr lang="en-IN" sz="2400" dirty="0"/>
              <a:t> algorithm, often abbreviated k-</a:t>
            </a:r>
            <a:r>
              <a:rPr lang="en-IN" sz="2400" dirty="0" err="1"/>
              <a:t>nn</a:t>
            </a:r>
            <a:r>
              <a:rPr lang="en-IN" sz="2400" dirty="0"/>
              <a:t>, is an approach to data classification that estimates how likely a data point is to be a member of one group or the other depending on what group the data points nearest to it are in.</a:t>
            </a:r>
          </a:p>
        </p:txBody>
      </p:sp>
      <p:pic>
        <p:nvPicPr>
          <p:cNvPr id="4" name="Picture 3">
            <a:extLst>
              <a:ext uri="{FF2B5EF4-FFF2-40B4-BE49-F238E27FC236}">
                <a16:creationId xmlns:a16="http://schemas.microsoft.com/office/drawing/2014/main" id="{71E4CA58-9721-415C-A48E-ADFDFDF81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044" y="3701592"/>
            <a:ext cx="6758826" cy="1474517"/>
          </a:xfrm>
          <a:prstGeom prst="rect">
            <a:avLst/>
          </a:prstGeom>
        </p:spPr>
      </p:pic>
    </p:spTree>
    <p:extLst>
      <p:ext uri="{BB962C8B-B14F-4D97-AF65-F5344CB8AC3E}">
        <p14:creationId xmlns:p14="http://schemas.microsoft.com/office/powerpoint/2010/main" val="30865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2F08A-5DD9-43CB-8B73-BC9AB25E7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16" y="2291792"/>
            <a:ext cx="4084674" cy="2895851"/>
          </a:xfrm>
          <a:prstGeom prst="rect">
            <a:avLst/>
          </a:prstGeom>
        </p:spPr>
      </p:pic>
      <p:pic>
        <p:nvPicPr>
          <p:cNvPr id="5" name="Picture 4">
            <a:extLst>
              <a:ext uri="{FF2B5EF4-FFF2-40B4-BE49-F238E27FC236}">
                <a16:creationId xmlns:a16="http://schemas.microsoft.com/office/drawing/2014/main" id="{0924C16E-B915-471F-976E-99C1FD321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307" y="2246068"/>
            <a:ext cx="4359018" cy="2941575"/>
          </a:xfrm>
          <a:prstGeom prst="rect">
            <a:avLst/>
          </a:prstGeom>
        </p:spPr>
      </p:pic>
      <p:sp>
        <p:nvSpPr>
          <p:cNvPr id="6" name="TextBox 5">
            <a:extLst>
              <a:ext uri="{FF2B5EF4-FFF2-40B4-BE49-F238E27FC236}">
                <a16:creationId xmlns:a16="http://schemas.microsoft.com/office/drawing/2014/main" id="{C1177F9C-28CC-4A85-AABA-2315B91596AB}"/>
              </a:ext>
            </a:extLst>
          </p:cNvPr>
          <p:cNvSpPr txBox="1"/>
          <p:nvPr/>
        </p:nvSpPr>
        <p:spPr>
          <a:xfrm>
            <a:off x="719091" y="498313"/>
            <a:ext cx="7892249" cy="707886"/>
          </a:xfrm>
          <a:prstGeom prst="rect">
            <a:avLst/>
          </a:prstGeom>
          <a:noFill/>
        </p:spPr>
        <p:txBody>
          <a:bodyPr wrap="square" rtlCol="0">
            <a:spAutoFit/>
          </a:bodyPr>
          <a:lstStyle/>
          <a:p>
            <a:r>
              <a:rPr lang="en-IN" sz="4000" dirty="0">
                <a:solidFill>
                  <a:schemeClr val="accent2"/>
                </a:solidFill>
              </a:rPr>
              <a:t>Visualizing KNN</a:t>
            </a:r>
          </a:p>
        </p:txBody>
      </p:sp>
      <p:cxnSp>
        <p:nvCxnSpPr>
          <p:cNvPr id="8" name="Straight Connector 7">
            <a:extLst>
              <a:ext uri="{FF2B5EF4-FFF2-40B4-BE49-F238E27FC236}">
                <a16:creationId xmlns:a16="http://schemas.microsoft.com/office/drawing/2014/main" id="{A8F48C20-8BA0-412A-A3C5-7F91A004FDD7}"/>
              </a:ext>
            </a:extLst>
          </p:cNvPr>
          <p:cNvCxnSpPr>
            <a:cxnSpLocks/>
          </p:cNvCxnSpPr>
          <p:nvPr/>
        </p:nvCxnSpPr>
        <p:spPr>
          <a:xfrm flipH="1">
            <a:off x="443883" y="1206199"/>
            <a:ext cx="84160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72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B66B1C-EEA4-41DB-AB41-6793CC05A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42" y="1775709"/>
            <a:ext cx="3995910" cy="2973843"/>
          </a:xfrm>
          <a:prstGeom prst="rect">
            <a:avLst/>
          </a:prstGeom>
        </p:spPr>
      </p:pic>
      <p:sp>
        <p:nvSpPr>
          <p:cNvPr id="4" name="TextBox 3">
            <a:extLst>
              <a:ext uri="{FF2B5EF4-FFF2-40B4-BE49-F238E27FC236}">
                <a16:creationId xmlns:a16="http://schemas.microsoft.com/office/drawing/2014/main" id="{285195BB-A404-4ACF-9994-604D146A5FDB}"/>
              </a:ext>
            </a:extLst>
          </p:cNvPr>
          <p:cNvSpPr txBox="1"/>
          <p:nvPr/>
        </p:nvSpPr>
        <p:spPr>
          <a:xfrm>
            <a:off x="6096000" y="2849732"/>
            <a:ext cx="3862745" cy="1323439"/>
          </a:xfrm>
          <a:prstGeom prst="rect">
            <a:avLst/>
          </a:prstGeom>
          <a:noFill/>
        </p:spPr>
        <p:txBody>
          <a:bodyPr wrap="square" rtlCol="0">
            <a:spAutoFit/>
          </a:bodyPr>
          <a:lstStyle/>
          <a:p>
            <a:r>
              <a:rPr lang="en-IN" sz="4000" dirty="0">
                <a:solidFill>
                  <a:schemeClr val="accent2"/>
                </a:solidFill>
              </a:rPr>
              <a:t>Confusion       Matrix</a:t>
            </a:r>
          </a:p>
        </p:txBody>
      </p:sp>
      <p:cxnSp>
        <p:nvCxnSpPr>
          <p:cNvPr id="6" name="Straight Connector 5">
            <a:extLst>
              <a:ext uri="{FF2B5EF4-FFF2-40B4-BE49-F238E27FC236}">
                <a16:creationId xmlns:a16="http://schemas.microsoft.com/office/drawing/2014/main" id="{BD2AF6B8-EEFF-4BEB-AB75-FF0CA037083B}"/>
              </a:ext>
            </a:extLst>
          </p:cNvPr>
          <p:cNvCxnSpPr/>
          <p:nvPr/>
        </p:nvCxnSpPr>
        <p:spPr>
          <a:xfrm>
            <a:off x="5601810" y="4376691"/>
            <a:ext cx="41902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778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241B42-3898-4F59-8323-FC3AAC4AC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865" y="2459251"/>
            <a:ext cx="4549534" cy="2827265"/>
          </a:xfrm>
          <a:prstGeom prst="rect">
            <a:avLst/>
          </a:prstGeom>
        </p:spPr>
      </p:pic>
      <p:sp>
        <p:nvSpPr>
          <p:cNvPr id="4" name="TextBox 3">
            <a:extLst>
              <a:ext uri="{FF2B5EF4-FFF2-40B4-BE49-F238E27FC236}">
                <a16:creationId xmlns:a16="http://schemas.microsoft.com/office/drawing/2014/main" id="{B9A35E3E-9F25-4C3E-8B28-8C7C33896FFF}"/>
              </a:ext>
            </a:extLst>
          </p:cNvPr>
          <p:cNvSpPr txBox="1"/>
          <p:nvPr/>
        </p:nvSpPr>
        <p:spPr>
          <a:xfrm>
            <a:off x="870011" y="701335"/>
            <a:ext cx="6418556" cy="646331"/>
          </a:xfrm>
          <a:prstGeom prst="rect">
            <a:avLst/>
          </a:prstGeom>
          <a:noFill/>
        </p:spPr>
        <p:txBody>
          <a:bodyPr wrap="square" rtlCol="0">
            <a:spAutoFit/>
          </a:bodyPr>
          <a:lstStyle/>
          <a:p>
            <a:r>
              <a:rPr lang="en-IN" sz="3600" dirty="0">
                <a:solidFill>
                  <a:schemeClr val="accent2"/>
                </a:solidFill>
              </a:rPr>
              <a:t>Classification Report</a:t>
            </a:r>
          </a:p>
        </p:txBody>
      </p:sp>
      <p:cxnSp>
        <p:nvCxnSpPr>
          <p:cNvPr id="6" name="Straight Connector 5">
            <a:extLst>
              <a:ext uri="{FF2B5EF4-FFF2-40B4-BE49-F238E27FC236}">
                <a16:creationId xmlns:a16="http://schemas.microsoft.com/office/drawing/2014/main" id="{50F08348-961A-404E-A44E-B935FD90F3DD}"/>
              </a:ext>
            </a:extLst>
          </p:cNvPr>
          <p:cNvCxnSpPr/>
          <p:nvPr/>
        </p:nvCxnSpPr>
        <p:spPr>
          <a:xfrm>
            <a:off x="870011" y="1464816"/>
            <a:ext cx="8309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599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D4959B-86AA-446B-A0B7-00EBA7F7C84A}"/>
              </a:ext>
            </a:extLst>
          </p:cNvPr>
          <p:cNvSpPr txBox="1"/>
          <p:nvPr/>
        </p:nvSpPr>
        <p:spPr>
          <a:xfrm>
            <a:off x="1154097" y="470517"/>
            <a:ext cx="7830105" cy="4770537"/>
          </a:xfrm>
          <a:prstGeom prst="rect">
            <a:avLst/>
          </a:prstGeom>
          <a:noFill/>
        </p:spPr>
        <p:txBody>
          <a:bodyPr wrap="square" rtlCol="0">
            <a:spAutoFit/>
          </a:bodyPr>
          <a:lstStyle/>
          <a:p>
            <a:r>
              <a:rPr lang="en-IN" sz="4000" dirty="0">
                <a:solidFill>
                  <a:schemeClr val="accent2"/>
                </a:solidFill>
              </a:rPr>
              <a:t>         Naive Bayes</a:t>
            </a:r>
          </a:p>
          <a:p>
            <a:endParaRPr lang="en-US" dirty="0"/>
          </a:p>
          <a:p>
            <a:r>
              <a:rPr lang="en-US" dirty="0"/>
              <a:t>The Naive Bayesian classifier is based on Bayes’ theorem with the independence assumptions between predictors. A Naive Bayesian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a:t>
            </a:r>
            <a:endParaRPr lang="en-IN" sz="4000" dirty="0">
              <a:solidFill>
                <a:schemeClr val="accent2"/>
              </a:solidFill>
            </a:endParaRPr>
          </a:p>
          <a:p>
            <a:endParaRPr lang="en-IN" sz="4000" dirty="0">
              <a:solidFill>
                <a:schemeClr val="accent2"/>
              </a:solidFill>
            </a:endParaRPr>
          </a:p>
          <a:p>
            <a:endParaRPr lang="en-IN" sz="4000" dirty="0">
              <a:solidFill>
                <a:schemeClr val="accent2"/>
              </a:solidFill>
            </a:endParaRPr>
          </a:p>
          <a:p>
            <a:endParaRPr lang="en-IN" sz="4000" dirty="0">
              <a:solidFill>
                <a:schemeClr val="accent2"/>
              </a:solidFill>
            </a:endParaRPr>
          </a:p>
        </p:txBody>
      </p:sp>
      <p:pic>
        <p:nvPicPr>
          <p:cNvPr id="6" name="Picture 5">
            <a:extLst>
              <a:ext uri="{FF2B5EF4-FFF2-40B4-BE49-F238E27FC236}">
                <a16:creationId xmlns:a16="http://schemas.microsoft.com/office/drawing/2014/main" id="{AAA67648-6876-46CA-BDBF-4B04C4BB8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542" y="3883450"/>
            <a:ext cx="5227773" cy="1150720"/>
          </a:xfrm>
          <a:prstGeom prst="rect">
            <a:avLst/>
          </a:prstGeom>
        </p:spPr>
      </p:pic>
    </p:spTree>
    <p:extLst>
      <p:ext uri="{BB962C8B-B14F-4D97-AF65-F5344CB8AC3E}">
        <p14:creationId xmlns:p14="http://schemas.microsoft.com/office/powerpoint/2010/main" val="2933767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4821A5-ABB5-4BA8-8384-1B1287262915}"/>
              </a:ext>
            </a:extLst>
          </p:cNvPr>
          <p:cNvSpPr txBox="1"/>
          <p:nvPr/>
        </p:nvSpPr>
        <p:spPr>
          <a:xfrm>
            <a:off x="0" y="683581"/>
            <a:ext cx="6809173" cy="584775"/>
          </a:xfrm>
          <a:prstGeom prst="rect">
            <a:avLst/>
          </a:prstGeom>
          <a:noFill/>
        </p:spPr>
        <p:txBody>
          <a:bodyPr wrap="square" rtlCol="0">
            <a:spAutoFit/>
          </a:bodyPr>
          <a:lstStyle/>
          <a:p>
            <a:r>
              <a:rPr lang="en-IN" sz="3200" dirty="0">
                <a:solidFill>
                  <a:schemeClr val="accent2"/>
                </a:solidFill>
              </a:rPr>
              <a:t>          Visualizing Naive Bayes</a:t>
            </a:r>
          </a:p>
        </p:txBody>
      </p:sp>
      <p:pic>
        <p:nvPicPr>
          <p:cNvPr id="5" name="Picture 4">
            <a:extLst>
              <a:ext uri="{FF2B5EF4-FFF2-40B4-BE49-F238E27FC236}">
                <a16:creationId xmlns:a16="http://schemas.microsoft.com/office/drawing/2014/main" id="{55249209-9B26-4AF3-BD8E-D3BE58007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29" y="2204195"/>
            <a:ext cx="4328535" cy="3017782"/>
          </a:xfrm>
          <a:prstGeom prst="rect">
            <a:avLst/>
          </a:prstGeom>
        </p:spPr>
      </p:pic>
      <p:pic>
        <p:nvPicPr>
          <p:cNvPr id="7" name="Picture 6">
            <a:extLst>
              <a:ext uri="{FF2B5EF4-FFF2-40B4-BE49-F238E27FC236}">
                <a16:creationId xmlns:a16="http://schemas.microsoft.com/office/drawing/2014/main" id="{CAA03365-E0ED-45EA-B042-FADECF528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306" y="2204195"/>
            <a:ext cx="4275190" cy="2964437"/>
          </a:xfrm>
          <a:prstGeom prst="rect">
            <a:avLst/>
          </a:prstGeom>
        </p:spPr>
      </p:pic>
      <p:cxnSp>
        <p:nvCxnSpPr>
          <p:cNvPr id="4" name="Straight Connector 3">
            <a:extLst>
              <a:ext uri="{FF2B5EF4-FFF2-40B4-BE49-F238E27FC236}">
                <a16:creationId xmlns:a16="http://schemas.microsoft.com/office/drawing/2014/main" id="{A8817D1D-B3E7-4CE0-8C77-E6E06C339CBD}"/>
              </a:ext>
            </a:extLst>
          </p:cNvPr>
          <p:cNvCxnSpPr/>
          <p:nvPr/>
        </p:nvCxnSpPr>
        <p:spPr>
          <a:xfrm>
            <a:off x="594804" y="1393794"/>
            <a:ext cx="89486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775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9A956AA-D549-47ED-B930-8787C7C92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49" y="1877381"/>
            <a:ext cx="4056757" cy="3103238"/>
          </a:xfrm>
          <a:prstGeom prst="rect">
            <a:avLst/>
          </a:prstGeom>
        </p:spPr>
      </p:pic>
      <p:sp>
        <p:nvSpPr>
          <p:cNvPr id="9" name="TextBox 8">
            <a:extLst>
              <a:ext uri="{FF2B5EF4-FFF2-40B4-BE49-F238E27FC236}">
                <a16:creationId xmlns:a16="http://schemas.microsoft.com/office/drawing/2014/main" id="{1BFC66E6-D30D-4F72-87CE-89A865706F49}"/>
              </a:ext>
            </a:extLst>
          </p:cNvPr>
          <p:cNvSpPr txBox="1"/>
          <p:nvPr/>
        </p:nvSpPr>
        <p:spPr>
          <a:xfrm>
            <a:off x="6096000" y="2831976"/>
            <a:ext cx="3701989" cy="1323439"/>
          </a:xfrm>
          <a:prstGeom prst="rect">
            <a:avLst/>
          </a:prstGeom>
          <a:noFill/>
        </p:spPr>
        <p:txBody>
          <a:bodyPr wrap="square" rtlCol="0">
            <a:spAutoFit/>
          </a:bodyPr>
          <a:lstStyle/>
          <a:p>
            <a:r>
              <a:rPr lang="en-IN" sz="4000" dirty="0">
                <a:solidFill>
                  <a:schemeClr val="accent2"/>
                </a:solidFill>
              </a:rPr>
              <a:t>Confusion Matrix</a:t>
            </a:r>
          </a:p>
        </p:txBody>
      </p:sp>
      <p:cxnSp>
        <p:nvCxnSpPr>
          <p:cNvPr id="11" name="Straight Connector 10">
            <a:extLst>
              <a:ext uri="{FF2B5EF4-FFF2-40B4-BE49-F238E27FC236}">
                <a16:creationId xmlns:a16="http://schemas.microsoft.com/office/drawing/2014/main" id="{A8FBEBE5-E7FC-4ECD-8AC7-15E47F13B342}"/>
              </a:ext>
            </a:extLst>
          </p:cNvPr>
          <p:cNvCxnSpPr/>
          <p:nvPr/>
        </p:nvCxnSpPr>
        <p:spPr>
          <a:xfrm>
            <a:off x="5788241" y="4447713"/>
            <a:ext cx="39239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447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ED9DC5-5DE6-40F6-BB16-E8CE1FA5369C}"/>
              </a:ext>
            </a:extLst>
          </p:cNvPr>
          <p:cNvPicPr>
            <a:picLocks noChangeAspect="1"/>
          </p:cNvPicPr>
          <p:nvPr/>
        </p:nvPicPr>
        <p:blipFill>
          <a:blip r:embed="rId2"/>
          <a:stretch>
            <a:fillRect/>
          </a:stretch>
        </p:blipFill>
        <p:spPr>
          <a:xfrm>
            <a:off x="6092189" y="3398517"/>
            <a:ext cx="7621" cy="60965"/>
          </a:xfrm>
          <a:prstGeom prst="rect">
            <a:avLst/>
          </a:prstGeom>
        </p:spPr>
      </p:pic>
      <p:pic>
        <p:nvPicPr>
          <p:cNvPr id="5" name="Picture 4">
            <a:extLst>
              <a:ext uri="{FF2B5EF4-FFF2-40B4-BE49-F238E27FC236}">
                <a16:creationId xmlns:a16="http://schemas.microsoft.com/office/drawing/2014/main" id="{234B001B-F6B5-434A-B9ED-CFC5AF35E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993" y="2080142"/>
            <a:ext cx="4633362" cy="2758679"/>
          </a:xfrm>
          <a:prstGeom prst="rect">
            <a:avLst/>
          </a:prstGeom>
        </p:spPr>
      </p:pic>
      <p:sp>
        <p:nvSpPr>
          <p:cNvPr id="6" name="TextBox 5">
            <a:extLst>
              <a:ext uri="{FF2B5EF4-FFF2-40B4-BE49-F238E27FC236}">
                <a16:creationId xmlns:a16="http://schemas.microsoft.com/office/drawing/2014/main" id="{E5A346A6-9A8A-40FB-A788-30E0305431DB}"/>
              </a:ext>
            </a:extLst>
          </p:cNvPr>
          <p:cNvSpPr txBox="1"/>
          <p:nvPr/>
        </p:nvSpPr>
        <p:spPr>
          <a:xfrm>
            <a:off x="887767" y="532660"/>
            <a:ext cx="8265111" cy="646331"/>
          </a:xfrm>
          <a:prstGeom prst="rect">
            <a:avLst/>
          </a:prstGeom>
          <a:noFill/>
        </p:spPr>
        <p:txBody>
          <a:bodyPr wrap="square" rtlCol="0">
            <a:spAutoFit/>
          </a:bodyPr>
          <a:lstStyle/>
          <a:p>
            <a:r>
              <a:rPr lang="en-IN" sz="3600" dirty="0">
                <a:solidFill>
                  <a:schemeClr val="accent2"/>
                </a:solidFill>
              </a:rPr>
              <a:t>Classification Report</a:t>
            </a:r>
          </a:p>
        </p:txBody>
      </p:sp>
      <p:cxnSp>
        <p:nvCxnSpPr>
          <p:cNvPr id="8" name="Straight Connector 7">
            <a:extLst>
              <a:ext uri="{FF2B5EF4-FFF2-40B4-BE49-F238E27FC236}">
                <a16:creationId xmlns:a16="http://schemas.microsoft.com/office/drawing/2014/main" id="{AC26C80B-6A16-430B-BF3F-1917B0623BFC}"/>
              </a:ext>
            </a:extLst>
          </p:cNvPr>
          <p:cNvCxnSpPr/>
          <p:nvPr/>
        </p:nvCxnSpPr>
        <p:spPr>
          <a:xfrm>
            <a:off x="781235" y="1322773"/>
            <a:ext cx="84959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70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D16D78-0DE9-4016-9D79-847CC1D85D8C}"/>
              </a:ext>
            </a:extLst>
          </p:cNvPr>
          <p:cNvSpPr txBox="1"/>
          <p:nvPr/>
        </p:nvSpPr>
        <p:spPr>
          <a:xfrm>
            <a:off x="381740" y="552492"/>
            <a:ext cx="9951868" cy="5355312"/>
          </a:xfrm>
          <a:prstGeom prst="rect">
            <a:avLst/>
          </a:prstGeom>
          <a:noFill/>
        </p:spPr>
        <p:txBody>
          <a:bodyPr wrap="square" rtlCol="0">
            <a:spAutoFit/>
          </a:bodyPr>
          <a:lstStyle/>
          <a:p>
            <a:r>
              <a:rPr lang="en-US" sz="3600" b="1" dirty="0"/>
              <a:t>                          </a:t>
            </a:r>
            <a:r>
              <a:rPr lang="en-US" sz="3600" b="1" dirty="0">
                <a:solidFill>
                  <a:schemeClr val="accent2"/>
                </a:solidFill>
              </a:rPr>
              <a:t>Overview</a:t>
            </a:r>
          </a:p>
          <a:p>
            <a:endParaRPr lang="en-US" dirty="0"/>
          </a:p>
          <a:p>
            <a:endParaRPr lang="en-US" dirty="0"/>
          </a:p>
          <a:p>
            <a:r>
              <a:rPr lang="en-US" dirty="0"/>
              <a:t>To predict room occupancy (Yes or No, binary classification) from a set of experimental data making use of the feature predictors  such as </a:t>
            </a:r>
            <a:r>
              <a:rPr lang="en-US" dirty="0" err="1"/>
              <a:t>Temperature,Humidity,Light</a:t>
            </a:r>
            <a:r>
              <a:rPr lang="en-US" dirty="0"/>
              <a:t> and CO2. </a:t>
            </a:r>
          </a:p>
          <a:p>
            <a:endParaRPr lang="en-US" dirty="0"/>
          </a:p>
          <a:p>
            <a:r>
              <a:rPr lang="en-US" dirty="0"/>
              <a:t>In the experiment, ground-truth occupancy was obtained from time stamped pictures that were taken every minute. </a:t>
            </a:r>
          </a:p>
          <a:p>
            <a:endParaRPr lang="en-US" dirty="0"/>
          </a:p>
          <a:p>
            <a:r>
              <a:rPr lang="en-US" dirty="0"/>
              <a:t>Two data sets are considered, for training and testing. The variables in the dataset are :</a:t>
            </a:r>
          </a:p>
          <a:p>
            <a:r>
              <a:rPr lang="en-US" dirty="0"/>
              <a:t>1. date time year-month-day </a:t>
            </a:r>
            <a:r>
              <a:rPr lang="en-US" dirty="0" err="1"/>
              <a:t>hour:minute:second</a:t>
            </a:r>
            <a:r>
              <a:rPr lang="en-US" dirty="0"/>
              <a:t> </a:t>
            </a:r>
          </a:p>
          <a:p>
            <a:r>
              <a:rPr lang="en-US" dirty="0"/>
              <a:t>2. Temperature, in Celsius </a:t>
            </a:r>
          </a:p>
          <a:p>
            <a:r>
              <a:rPr lang="en-US" dirty="0"/>
              <a:t>3. Relative Humidity, as % </a:t>
            </a:r>
          </a:p>
          <a:p>
            <a:r>
              <a:rPr lang="en-US" dirty="0"/>
              <a:t>4. Light, in Lux </a:t>
            </a:r>
          </a:p>
          <a:p>
            <a:r>
              <a:rPr lang="en-US" dirty="0"/>
              <a:t>5. CO2, in ppm </a:t>
            </a:r>
          </a:p>
          <a:p>
            <a:r>
              <a:rPr lang="en-US" dirty="0"/>
              <a:t>6. Humidity Ratio, Derived quantity from temperature and relative humidity, in </a:t>
            </a:r>
            <a:r>
              <a:rPr lang="en-US" dirty="0" err="1"/>
              <a:t>kgwater</a:t>
            </a:r>
            <a:r>
              <a:rPr lang="en-US" dirty="0"/>
              <a:t>-vapor/kg-air </a:t>
            </a:r>
          </a:p>
          <a:p>
            <a:r>
              <a:rPr lang="en-US" dirty="0"/>
              <a:t>7. Occupancy, 0 or 1, 0 for not occupied, 1 for occupied status</a:t>
            </a:r>
            <a:endParaRPr lang="en-IN" dirty="0"/>
          </a:p>
        </p:txBody>
      </p:sp>
    </p:spTree>
    <p:extLst>
      <p:ext uri="{BB962C8B-B14F-4D97-AF65-F5344CB8AC3E}">
        <p14:creationId xmlns:p14="http://schemas.microsoft.com/office/powerpoint/2010/main" val="2074256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AE3E8-1B93-4F8E-B851-FDDFA1BB21D7}"/>
              </a:ext>
            </a:extLst>
          </p:cNvPr>
          <p:cNvSpPr txBox="1"/>
          <p:nvPr/>
        </p:nvSpPr>
        <p:spPr>
          <a:xfrm>
            <a:off x="710214" y="1757779"/>
            <a:ext cx="8975324" cy="2585323"/>
          </a:xfrm>
          <a:prstGeom prst="rect">
            <a:avLst/>
          </a:prstGeom>
          <a:noFill/>
        </p:spPr>
        <p:txBody>
          <a:bodyPr wrap="square" rtlCol="0">
            <a:spAutoFit/>
          </a:bodyPr>
          <a:lstStyle/>
          <a:p>
            <a:r>
              <a:rPr lang="en-US" dirty="0"/>
              <a:t>We can see that only the “Light” variable is required in order to achieve 99% accuracy on this dataset.</a:t>
            </a:r>
          </a:p>
          <a:p>
            <a:r>
              <a:rPr lang="en-US" dirty="0"/>
              <a:t>It is very likely that the lab rooms in which the environmental variables were recorded had a light sensor that turned internal lights on when the room was occupied.</a:t>
            </a:r>
          </a:p>
          <a:p>
            <a:r>
              <a:rPr lang="en-US" dirty="0"/>
              <a:t>Alternately, perhaps the light is recorded during the daylight hours (e.g. sunshine through windows), and the rooms are occupied on each day, or perhaps each week day.</a:t>
            </a:r>
          </a:p>
          <a:p>
            <a:endParaRPr lang="en-IN" dirty="0"/>
          </a:p>
        </p:txBody>
      </p:sp>
    </p:spTree>
    <p:extLst>
      <p:ext uri="{BB962C8B-B14F-4D97-AF65-F5344CB8AC3E}">
        <p14:creationId xmlns:p14="http://schemas.microsoft.com/office/powerpoint/2010/main" val="409924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110D-83AA-4739-B417-1107CC4AA945}"/>
              </a:ext>
            </a:extLst>
          </p:cNvPr>
          <p:cNvSpPr>
            <a:spLocks noGrp="1"/>
          </p:cNvSpPr>
          <p:nvPr>
            <p:ph type="title"/>
          </p:nvPr>
        </p:nvSpPr>
        <p:spPr>
          <a:xfrm>
            <a:off x="677334" y="949910"/>
            <a:ext cx="8596668" cy="1447061"/>
          </a:xfrm>
        </p:spPr>
        <p:txBody>
          <a:bodyPr/>
          <a:lstStyle/>
          <a:p>
            <a:br>
              <a:rPr lang="en-IN" dirty="0"/>
            </a:br>
            <a:r>
              <a:rPr lang="en-IN" dirty="0"/>
              <a:t>Importing Libraries and dataset</a:t>
            </a:r>
          </a:p>
        </p:txBody>
      </p:sp>
      <p:pic>
        <p:nvPicPr>
          <p:cNvPr id="5" name="Content Placeholder 4">
            <a:extLst>
              <a:ext uri="{FF2B5EF4-FFF2-40B4-BE49-F238E27FC236}">
                <a16:creationId xmlns:a16="http://schemas.microsoft.com/office/drawing/2014/main" id="{C7E45BBD-5384-4A6D-9C68-444198CA3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361" y="2558123"/>
            <a:ext cx="7567316" cy="3086367"/>
          </a:xfrm>
        </p:spPr>
      </p:pic>
    </p:spTree>
    <p:extLst>
      <p:ext uri="{BB962C8B-B14F-4D97-AF65-F5344CB8AC3E}">
        <p14:creationId xmlns:p14="http://schemas.microsoft.com/office/powerpoint/2010/main" val="3776005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12403F-6731-432F-AD1F-D3E17A9AF954}"/>
              </a:ext>
            </a:extLst>
          </p:cNvPr>
          <p:cNvSpPr txBox="1"/>
          <p:nvPr/>
        </p:nvSpPr>
        <p:spPr>
          <a:xfrm>
            <a:off x="1313895" y="2006353"/>
            <a:ext cx="8460420" cy="1600438"/>
          </a:xfrm>
          <a:prstGeom prst="rect">
            <a:avLst/>
          </a:prstGeom>
          <a:noFill/>
        </p:spPr>
        <p:txBody>
          <a:bodyPr wrap="square" rtlCol="0">
            <a:spAutoFit/>
          </a:bodyPr>
          <a:lstStyle/>
          <a:p>
            <a:endParaRPr lang="en-IN" dirty="0"/>
          </a:p>
          <a:p>
            <a:endParaRPr lang="en-IN" dirty="0"/>
          </a:p>
          <a:p>
            <a:endParaRPr lang="en-IN" dirty="0"/>
          </a:p>
          <a:p>
            <a:r>
              <a:rPr lang="en-IN" sz="4400" b="1" dirty="0">
                <a:solidFill>
                  <a:schemeClr val="accent2"/>
                </a:solidFill>
              </a:rPr>
              <a:t>Exploratory Data Analysis</a:t>
            </a:r>
          </a:p>
        </p:txBody>
      </p:sp>
    </p:spTree>
    <p:extLst>
      <p:ext uri="{BB962C8B-B14F-4D97-AF65-F5344CB8AC3E}">
        <p14:creationId xmlns:p14="http://schemas.microsoft.com/office/powerpoint/2010/main" val="265375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7021C7-CBF5-4BB3-96CC-648167FCA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435" y="652330"/>
            <a:ext cx="6721422" cy="2392887"/>
          </a:xfrm>
          <a:prstGeom prst="rect">
            <a:avLst/>
          </a:prstGeom>
        </p:spPr>
      </p:pic>
      <p:pic>
        <p:nvPicPr>
          <p:cNvPr id="9" name="Picture 8">
            <a:extLst>
              <a:ext uri="{FF2B5EF4-FFF2-40B4-BE49-F238E27FC236}">
                <a16:creationId xmlns:a16="http://schemas.microsoft.com/office/drawing/2014/main" id="{23A98C3E-021E-454E-A74B-C6495E401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90" y="3429000"/>
            <a:ext cx="7171041" cy="2278577"/>
          </a:xfrm>
          <a:prstGeom prst="rect">
            <a:avLst/>
          </a:prstGeom>
        </p:spPr>
      </p:pic>
    </p:spTree>
    <p:extLst>
      <p:ext uri="{BB962C8B-B14F-4D97-AF65-F5344CB8AC3E}">
        <p14:creationId xmlns:p14="http://schemas.microsoft.com/office/powerpoint/2010/main" val="327744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352597-2937-478C-B0CB-AA98907A5134}"/>
              </a:ext>
            </a:extLst>
          </p:cNvPr>
          <p:cNvPicPr>
            <a:picLocks noChangeAspect="1"/>
          </p:cNvPicPr>
          <p:nvPr/>
        </p:nvPicPr>
        <p:blipFill>
          <a:blip r:embed="rId2"/>
          <a:stretch>
            <a:fillRect/>
          </a:stretch>
        </p:blipFill>
        <p:spPr>
          <a:xfrm>
            <a:off x="4705316" y="858451"/>
            <a:ext cx="4041998" cy="2999492"/>
          </a:xfrm>
          <a:prstGeom prst="rect">
            <a:avLst/>
          </a:prstGeom>
        </p:spPr>
      </p:pic>
      <p:pic>
        <p:nvPicPr>
          <p:cNvPr id="3" name="Picture 2">
            <a:extLst>
              <a:ext uri="{FF2B5EF4-FFF2-40B4-BE49-F238E27FC236}">
                <a16:creationId xmlns:a16="http://schemas.microsoft.com/office/drawing/2014/main" id="{5284FB9B-8ECF-4817-875B-9190A261AABE}"/>
              </a:ext>
            </a:extLst>
          </p:cNvPr>
          <p:cNvPicPr>
            <a:picLocks noChangeAspect="1"/>
          </p:cNvPicPr>
          <p:nvPr/>
        </p:nvPicPr>
        <p:blipFill>
          <a:blip r:embed="rId3"/>
          <a:stretch>
            <a:fillRect/>
          </a:stretch>
        </p:blipFill>
        <p:spPr>
          <a:xfrm>
            <a:off x="1186538" y="1785124"/>
            <a:ext cx="3249450" cy="1146147"/>
          </a:xfrm>
          <a:prstGeom prst="rect">
            <a:avLst/>
          </a:prstGeom>
        </p:spPr>
      </p:pic>
      <p:pic>
        <p:nvPicPr>
          <p:cNvPr id="4" name="Picture 3">
            <a:extLst>
              <a:ext uri="{FF2B5EF4-FFF2-40B4-BE49-F238E27FC236}">
                <a16:creationId xmlns:a16="http://schemas.microsoft.com/office/drawing/2014/main" id="{9DB9BF7D-B5F0-4593-8C7C-C0F733F9C9DB}"/>
              </a:ext>
            </a:extLst>
          </p:cNvPr>
          <p:cNvPicPr>
            <a:picLocks noChangeAspect="1"/>
          </p:cNvPicPr>
          <p:nvPr/>
        </p:nvPicPr>
        <p:blipFill>
          <a:blip r:embed="rId4"/>
          <a:stretch>
            <a:fillRect/>
          </a:stretch>
        </p:blipFill>
        <p:spPr>
          <a:xfrm>
            <a:off x="1743959" y="4409411"/>
            <a:ext cx="6822015" cy="1432684"/>
          </a:xfrm>
          <a:prstGeom prst="rect">
            <a:avLst/>
          </a:prstGeom>
        </p:spPr>
      </p:pic>
    </p:spTree>
    <p:extLst>
      <p:ext uri="{BB962C8B-B14F-4D97-AF65-F5344CB8AC3E}">
        <p14:creationId xmlns:p14="http://schemas.microsoft.com/office/powerpoint/2010/main" val="19264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847B6-D17C-4057-8EC9-248843F2B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852" y="297320"/>
            <a:ext cx="3490262" cy="1935648"/>
          </a:xfrm>
          <a:prstGeom prst="rect">
            <a:avLst/>
          </a:prstGeom>
        </p:spPr>
      </p:pic>
      <p:pic>
        <p:nvPicPr>
          <p:cNvPr id="5" name="Picture 4">
            <a:extLst>
              <a:ext uri="{FF2B5EF4-FFF2-40B4-BE49-F238E27FC236}">
                <a16:creationId xmlns:a16="http://schemas.microsoft.com/office/drawing/2014/main" id="{877B8B76-155C-4769-BB60-9CC19AC22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203" y="2283780"/>
            <a:ext cx="7315834" cy="4252328"/>
          </a:xfrm>
          <a:prstGeom prst="rect">
            <a:avLst/>
          </a:prstGeom>
        </p:spPr>
      </p:pic>
    </p:spTree>
    <p:extLst>
      <p:ext uri="{BB962C8B-B14F-4D97-AF65-F5344CB8AC3E}">
        <p14:creationId xmlns:p14="http://schemas.microsoft.com/office/powerpoint/2010/main" val="30313642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1201</TotalTime>
  <Words>924</Words>
  <Application>Microsoft Office PowerPoint</Application>
  <PresentationFormat>Widescreen</PresentationFormat>
  <Paragraphs>79</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Trebuchet MS</vt:lpstr>
      <vt:lpstr>Wingdings 3</vt:lpstr>
      <vt:lpstr>Facet</vt:lpstr>
      <vt:lpstr>PowerPoint Presentation</vt:lpstr>
      <vt:lpstr>                  Introduction </vt:lpstr>
      <vt:lpstr>PowerPoint Presentation</vt:lpstr>
      <vt:lpstr>PowerPoint Presentation</vt:lpstr>
      <vt:lpstr> Importing Libraries and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dc:creator>
  <cp:lastModifiedBy>Rishabh</cp:lastModifiedBy>
  <cp:revision>35</cp:revision>
  <dcterms:created xsi:type="dcterms:W3CDTF">2020-05-04T15:54:50Z</dcterms:created>
  <dcterms:modified xsi:type="dcterms:W3CDTF">2020-05-06T07:34:10Z</dcterms:modified>
</cp:coreProperties>
</file>