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2" r:id="rId5"/>
    <p:sldId id="264" r:id="rId6"/>
    <p:sldId id="259" r:id="rId7"/>
    <p:sldId id="260" r:id="rId8"/>
    <p:sldId id="261" r:id="rId9"/>
    <p:sldId id="263" r:id="rId10"/>
    <p:sldId id="265" r:id="rId11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000099"/>
    <a:srgbClr val="A50021"/>
    <a:srgbClr val="FF0066"/>
    <a:srgbClr val="0099FF"/>
    <a:srgbClr val="CC2700"/>
    <a:srgbClr val="FFFFFF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4470400"/>
            <a:ext cx="8455025" cy="923925"/>
          </a:xfrm>
        </p:spPr>
        <p:txBody>
          <a:bodyPr/>
          <a:lstStyle>
            <a:lvl1pPr>
              <a:defRPr sz="46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384800"/>
            <a:ext cx="6400800" cy="584200"/>
          </a:xfrm>
          <a:effectLst>
            <a:outerShdw dist="17961" dir="2700000" algn="ctr" rotWithShape="0">
              <a:srgbClr val="FFFFFF"/>
            </a:outerShdw>
          </a:effectLst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CC27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0B146ED-9776-459C-BF43-954913718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BAE40-E907-427F-8653-B4F35BEE9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18A1C-4EFF-4DE5-8EDC-DCF32B0734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B2A12-DED5-4F9E-B694-C359C5DEC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D0C59-AD63-4E14-B504-509F1EC62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DD11B-6710-48F5-AEC9-CACAA8CC8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2DD4C-057B-48FB-86DB-2E018FE20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61590-4239-4372-AC85-FB5093DC3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18C79-2BDB-47B4-9E75-1BADB7F2E2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2B400-2BA9-4A8C-B8F4-744C53951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A2E41-FC68-4277-9D14-144E50DD5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AEE477D-FAB2-4966-9947-2B1C9FC5C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RANG  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-TEAM-6</a:t>
            </a:r>
            <a:endParaRPr lang="en-US" dirty="0"/>
          </a:p>
        </p:txBody>
      </p:sp>
      <p:pic>
        <p:nvPicPr>
          <p:cNvPr id="3076" name="Picture 3" descr="pp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5410200" y="4343400"/>
            <a:ext cx="2819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TEAM-6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3926" y="2967335"/>
            <a:ext cx="161614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Rang</a:t>
            </a:r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4479" y="2940020"/>
            <a:ext cx="3397195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</a:t>
            </a:r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438" y="2644775"/>
            <a:ext cx="8158162" cy="10128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u="sng" dirty="0" smtClean="0"/>
              <a:t>THREE AREAS OF UTMOST IMPORTANCE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6563" y="3067050"/>
            <a:ext cx="6345237" cy="290195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3200" dirty="0" smtClean="0">
                <a:solidFill>
                  <a:srgbClr val="FF0000"/>
                </a:solidFill>
                <a:latin typeface="Lucida Calligraphy" pitchFamily="66" charset="0"/>
              </a:rPr>
              <a:t>Attracting new Users/Visitors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3200" dirty="0" smtClean="0">
                <a:solidFill>
                  <a:srgbClr val="FF0000"/>
                </a:solidFill>
                <a:latin typeface="Lucida Calligraphy" pitchFamily="66" charset="0"/>
              </a:rPr>
              <a:t> </a:t>
            </a:r>
            <a:r>
              <a:rPr lang="en-US" sz="3200" dirty="0" smtClean="0">
                <a:solidFill>
                  <a:srgbClr val="FF0066"/>
                </a:solidFill>
                <a:latin typeface="Lucida Calligraphy" pitchFamily="66" charset="0"/>
              </a:rPr>
              <a:t>Converting the visitors into Investors/Donors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3200" dirty="0" smtClean="0">
                <a:solidFill>
                  <a:srgbClr val="0099FF"/>
                </a:solidFill>
                <a:latin typeface="Lucida Calligraphy" pitchFamily="66" charset="0"/>
              </a:rPr>
              <a:t>Encouraging current Donors/Investors to invest 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Garnering Sympathy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b="1" smtClean="0">
                <a:solidFill>
                  <a:srgbClr val="FF0000"/>
                </a:solidFill>
                <a:latin typeface="Lucida Calligraphy" pitchFamily="66" charset="0"/>
              </a:rPr>
              <a:t>Appealing to the emotional side of the user is supposed to be the number 1 criteria when it comes to social causes</a:t>
            </a:r>
            <a:r>
              <a:rPr lang="en-US" sz="2800" b="1" smtClean="0">
                <a:latin typeface="Lucida Calligraphy" pitchFamily="66" charset="0"/>
              </a:rPr>
              <a:t>.</a:t>
            </a:r>
          </a:p>
          <a:p>
            <a:pPr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Lucida Calligraphy" pitchFamily="66" charset="0"/>
              </a:rPr>
              <a:t>The plight of the people in rural areas  has to be made known to those who are well off and are capable of extending their helping hand</a:t>
            </a:r>
          </a:p>
          <a:p>
            <a:pPr>
              <a:buFont typeface="Wingdings" pitchFamily="2" charset="2"/>
              <a:buChar char="Ø"/>
            </a:pPr>
            <a:r>
              <a:rPr lang="en-US" sz="2800" b="1" smtClean="0">
                <a:solidFill>
                  <a:srgbClr val="002060"/>
                </a:solidFill>
                <a:latin typeface="Lucida Calligraphy" pitchFamily="66" charset="0"/>
              </a:rPr>
              <a:t>We have put up IMPACT VIDEOS</a:t>
            </a:r>
          </a:p>
          <a:p>
            <a:pPr>
              <a:buFont typeface="Wingdings" pitchFamily="2" charset="2"/>
              <a:buChar char="Ø"/>
            </a:pPr>
            <a:r>
              <a:rPr lang="en-US" sz="2800" b="1" smtClean="0">
                <a:solidFill>
                  <a:srgbClr val="002060"/>
                </a:solidFill>
                <a:latin typeface="Lucida Calligraphy" pitchFamily="66" charset="0"/>
              </a:rPr>
              <a:t>The Amount used, In what way it’s used.</a:t>
            </a:r>
          </a:p>
          <a:p>
            <a:pPr>
              <a:buFont typeface="Wingdings" pitchFamily="2" charset="2"/>
              <a:buChar char="Ø"/>
            </a:pPr>
            <a:endParaRPr lang="en-US" sz="2800" b="1" smtClean="0">
              <a:latin typeface="Lucida Calligraphy" pitchFamily="66" charset="0"/>
            </a:endParaRPr>
          </a:p>
          <a:p>
            <a:pPr>
              <a:buFontTx/>
              <a:buNone/>
            </a:pPr>
            <a:endParaRPr lang="en-US" b="1" smtClean="0">
              <a:latin typeface="Lucida Calligraphy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/>
              <a:t>Investment Tracker /Satisfaction Meter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/>
          <a:lstStyle/>
          <a:p>
            <a:pPr>
              <a:buFontTx/>
              <a:buNone/>
              <a:defRPr/>
            </a:pPr>
            <a:r>
              <a:rPr lang="en-US" sz="2800" dirty="0" smtClean="0">
                <a:solidFill>
                  <a:srgbClr val="00B0F0"/>
                </a:solidFill>
                <a:latin typeface="Lucida Calligraphy" pitchFamily="66" charset="0"/>
              </a:rPr>
              <a:t>The Investors can track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alligraphy" pitchFamily="66" charset="0"/>
              </a:rPr>
              <a:t>How much of the investment was distributed, A record of all the investments and paybacks are maintained.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800" dirty="0" smtClean="0">
                <a:solidFill>
                  <a:srgbClr val="002060"/>
                </a:solidFill>
                <a:latin typeface="Lucida Calligraphy" pitchFamily="66" charset="0"/>
              </a:rPr>
              <a:t>How their Investments are distributed and among what sectors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800" dirty="0" smtClean="0">
                <a:solidFill>
                  <a:srgbClr val="FF0000"/>
                </a:solidFill>
                <a:latin typeface="Lucida Calligraphy" pitchFamily="66" charset="0"/>
              </a:rPr>
              <a:t>Investor can invest in a field of his preference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Investors Hall Of Fame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mtClean="0">
                <a:solidFill>
                  <a:srgbClr val="FF0066"/>
                </a:solidFill>
                <a:latin typeface="Lucida Calligraphy" pitchFamily="66" charset="0"/>
              </a:rPr>
              <a:t>Investor Of The Month will be showcased on the website’s home page.</a:t>
            </a:r>
          </a:p>
          <a:p>
            <a:pPr>
              <a:buFont typeface="Wingdings" pitchFamily="2" charset="2"/>
              <a:buChar char="Ø"/>
            </a:pPr>
            <a:r>
              <a:rPr lang="en-US" smtClean="0">
                <a:solidFill>
                  <a:srgbClr val="00B0F0"/>
                </a:solidFill>
                <a:latin typeface="Lucida Calligraphy" pitchFamily="66" charset="0"/>
              </a:rPr>
              <a:t>Leader board is also designed to keep up healthy competition among investors, Competing for a good cause</a:t>
            </a:r>
            <a:r>
              <a:rPr lang="en-US" smtClean="0">
                <a:solidFill>
                  <a:srgbClr val="FFFF00"/>
                </a:solidFill>
                <a:latin typeface="Lucida Calligraphy" pitchFamily="66" charset="0"/>
              </a:rPr>
              <a:t>!</a:t>
            </a:r>
          </a:p>
          <a:p>
            <a:pPr>
              <a:buFont typeface="Wingdings" pitchFamily="2" charset="2"/>
              <a:buChar char="Ø"/>
            </a:pPr>
            <a:endParaRPr lang="en-US" smtClean="0">
              <a:latin typeface="Lucida Calligraphy" pitchFamily="66" charset="0"/>
            </a:endParaRPr>
          </a:p>
          <a:p>
            <a:endParaRPr lang="en-US" smtClean="0">
              <a:latin typeface="Lucida Calligraphy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Companies as Investors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A50021"/>
                </a:solidFill>
                <a:latin typeface="Lucida Calligraphy" pitchFamily="66" charset="0"/>
              </a:rPr>
              <a:t>Big shot Companies that deal in the products that are made by the beneficiaries of our NGO, can make a large scale investment in that particular domain, which could result in mutual benefit of both parties and might lead to employment as well</a:t>
            </a:r>
          </a:p>
          <a:p>
            <a:r>
              <a:rPr lang="en-US" smtClean="0">
                <a:solidFill>
                  <a:srgbClr val="000099"/>
                </a:solidFill>
                <a:latin typeface="Lucida Calligraphy" pitchFamily="66" charset="0"/>
              </a:rPr>
              <a:t>E.g. Bombay Dyeing can invest in weaving business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Attracting new visitors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mtClean="0">
                <a:solidFill>
                  <a:srgbClr val="000099"/>
                </a:solidFill>
                <a:latin typeface="Lucida Calligraphy" pitchFamily="66" charset="0"/>
              </a:rPr>
              <a:t>Transaction Transparency</a:t>
            </a:r>
          </a:p>
          <a:p>
            <a:pPr>
              <a:buFont typeface="Wingdings" pitchFamily="2" charset="2"/>
              <a:buChar char="Ø"/>
            </a:pPr>
            <a:r>
              <a:rPr lang="en-US" smtClean="0">
                <a:solidFill>
                  <a:srgbClr val="00B050"/>
                </a:solidFill>
                <a:latin typeface="Lucida Calligraphy" pitchFamily="66" charset="0"/>
              </a:rPr>
              <a:t>Encouraging Investors to share their experiences on various social platforms</a:t>
            </a:r>
          </a:p>
          <a:p>
            <a:pPr>
              <a:buFont typeface="Wingdings" pitchFamily="2" charset="2"/>
              <a:buChar char="Ø"/>
            </a:pPr>
            <a:r>
              <a:rPr lang="en-US" smtClean="0">
                <a:solidFill>
                  <a:srgbClr val="7030A0"/>
                </a:solidFill>
                <a:latin typeface="Lucida Calligraphy" pitchFamily="66" charset="0"/>
              </a:rPr>
              <a:t>Discussion forum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Discussion Forum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mtClean="0">
                <a:solidFill>
                  <a:srgbClr val="7030A0"/>
                </a:solidFill>
                <a:latin typeface="Lucida Calligraphy" pitchFamily="66" charset="0"/>
              </a:rPr>
              <a:t>This forum will help facilitate the interaction between the regular investors and the visitors, where they can interact and be assured about the authenticity of the entire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Messaging and Engaging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rgbClr val="FF0000"/>
                </a:solidFill>
                <a:latin typeface="Lucida Calligraphy" pitchFamily="66" charset="0"/>
              </a:rPr>
              <a:t>Regular updates will be sent on the mobiles of the users/visitors to keep them in the loop , regarding any developments 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rgbClr val="CC00FF"/>
                </a:solidFill>
                <a:latin typeface="Lucida Calligraphy" pitchFamily="66" charset="0"/>
              </a:rPr>
              <a:t>Success stories of  Entrepreneurs in collaboration with Rang De will be sent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Lucida Calligraphy" pitchFamily="66" charset="0"/>
              </a:rPr>
              <a:t>Before exiting the webpage the user will be reminded of the importance of their contribution</a:t>
            </a:r>
            <a:r>
              <a:rPr lang="en-US" dirty="0" smtClean="0">
                <a:latin typeface="Lucida Calligraphy" pitchFamily="66" charset="0"/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a839c4af37e9fb775237f959e1658ef4eeea9cb"/>
</p:tagLst>
</file>

<file path=ppt/theme/theme1.xml><?xml version="1.0" encoding="utf-8"?>
<a:theme xmlns:a="http://schemas.openxmlformats.org/drawingml/2006/main" name="rang de ppt">
  <a:themeElements>
    <a:clrScheme name="Default Design 13">
      <a:dk1>
        <a:srgbClr val="000000"/>
      </a:dk1>
      <a:lt1>
        <a:srgbClr val="AEDD01"/>
      </a:lt1>
      <a:dk2>
        <a:srgbClr val="000000"/>
      </a:dk2>
      <a:lt2>
        <a:srgbClr val="669900"/>
      </a:lt2>
      <a:accent1>
        <a:srgbClr val="7CA800"/>
      </a:accent1>
      <a:accent2>
        <a:srgbClr val="CCCC00"/>
      </a:accent2>
      <a:accent3>
        <a:srgbClr val="D3EBAA"/>
      </a:accent3>
      <a:accent4>
        <a:srgbClr val="000000"/>
      </a:accent4>
      <a:accent5>
        <a:srgbClr val="BFD1AA"/>
      </a:accent5>
      <a:accent6>
        <a:srgbClr val="B9B900"/>
      </a:accent6>
      <a:hlink>
        <a:srgbClr val="FF3300"/>
      </a:hlink>
      <a:folHlink>
        <a:srgbClr val="5F5F5F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AEDD01"/>
        </a:lt1>
        <a:dk2>
          <a:srgbClr val="000000"/>
        </a:dk2>
        <a:lt2>
          <a:srgbClr val="669900"/>
        </a:lt2>
        <a:accent1>
          <a:srgbClr val="7CA800"/>
        </a:accent1>
        <a:accent2>
          <a:srgbClr val="CCCC00"/>
        </a:accent2>
        <a:accent3>
          <a:srgbClr val="D3EBAA"/>
        </a:accent3>
        <a:accent4>
          <a:srgbClr val="000000"/>
        </a:accent4>
        <a:accent5>
          <a:srgbClr val="BFD1AA"/>
        </a:accent5>
        <a:accent6>
          <a:srgbClr val="B9B900"/>
        </a:accent6>
        <a:hlink>
          <a:srgbClr val="FF330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rang de ppt</Template>
  <TotalTime>7</TotalTime>
  <Words>335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Lucida Calligraphy</vt:lpstr>
      <vt:lpstr>Wingdings</vt:lpstr>
      <vt:lpstr>rang de ppt</vt:lpstr>
      <vt:lpstr>RANG  DE</vt:lpstr>
      <vt:lpstr>THREE AREAS OF UTMOST IMPORTANCE    </vt:lpstr>
      <vt:lpstr>Garnering Sympathy</vt:lpstr>
      <vt:lpstr>Investment Tracker /Satisfaction Meter</vt:lpstr>
      <vt:lpstr>Investors Hall Of Fame</vt:lpstr>
      <vt:lpstr>Companies as Investors</vt:lpstr>
      <vt:lpstr>Attracting new visitors</vt:lpstr>
      <vt:lpstr>Discussion Forum</vt:lpstr>
      <vt:lpstr>Messaging and Engaging</vt:lpstr>
      <vt:lpstr>Slide 10</vt:lpstr>
    </vt:vector>
  </TitlesOfParts>
  <Company>kjkhj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  DE</dc:title>
  <dc:creator>farha kauser</dc:creator>
  <cp:lastModifiedBy>farha kauser</cp:lastModifiedBy>
  <cp:revision>1</cp:revision>
  <dcterms:created xsi:type="dcterms:W3CDTF">2016-07-10T01:08:59Z</dcterms:created>
  <dcterms:modified xsi:type="dcterms:W3CDTF">2016-07-10T01:16:19Z</dcterms:modified>
</cp:coreProperties>
</file>