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p:cViewPr varScale="1">
        <p:scale>
          <a:sx n="100" d="100"/>
          <a:sy n="100" d="100"/>
        </p:scale>
        <p:origin x="-941"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DF55B7-19EF-4120-96B9-1B5D8D61F091}"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6631A-7B9D-429A-A21D-16176279C2A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DF55B7-19EF-4120-96B9-1B5D8D61F091}"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6631A-7B9D-429A-A21D-16176279C2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DF55B7-19EF-4120-96B9-1B5D8D61F091}"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6631A-7B9D-429A-A21D-16176279C2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DF55B7-19EF-4120-96B9-1B5D8D61F091}"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6631A-7B9D-429A-A21D-16176279C2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DF55B7-19EF-4120-96B9-1B5D8D61F091}"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6631A-7B9D-429A-A21D-16176279C2A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DF55B7-19EF-4120-96B9-1B5D8D61F091}"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6631A-7B9D-429A-A21D-16176279C2A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DF55B7-19EF-4120-96B9-1B5D8D61F091}" type="datetimeFigureOut">
              <a:rPr lang="en-US" smtClean="0"/>
              <a:t>4/17/2022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6631A-7B9D-429A-A21D-16176279C2A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DF55B7-19EF-4120-96B9-1B5D8D61F091}" type="datetimeFigureOut">
              <a:rPr lang="en-US" smtClean="0"/>
              <a:t>4/17/2022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46631A-7B9D-429A-A21D-16176279C2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DF55B7-19EF-4120-96B9-1B5D8D61F091}" type="datetimeFigureOut">
              <a:rPr lang="en-US" smtClean="0"/>
              <a:t>4/17/2022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6631A-7B9D-429A-A21D-16176279C2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DF55B7-19EF-4120-96B9-1B5D8D61F091}"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6631A-7B9D-429A-A21D-16176279C2A0}"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BDF55B7-19EF-4120-96B9-1B5D8D61F091}" type="datetimeFigureOut">
              <a:rPr lang="en-US" smtClean="0"/>
              <a:t>4/17/2022</a:t>
            </a:fld>
            <a:endParaRPr lang="en-US"/>
          </a:p>
        </p:txBody>
      </p:sp>
      <p:sp>
        <p:nvSpPr>
          <p:cNvPr id="9" name="Slide Number Placeholder 8"/>
          <p:cNvSpPr>
            <a:spLocks noGrp="1"/>
          </p:cNvSpPr>
          <p:nvPr>
            <p:ph type="sldNum" sz="quarter" idx="11"/>
          </p:nvPr>
        </p:nvSpPr>
        <p:spPr/>
        <p:txBody>
          <a:bodyPr/>
          <a:lstStyle/>
          <a:p>
            <a:fld id="{0046631A-7B9D-429A-A21D-16176279C2A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046631A-7B9D-429A-A21D-16176279C2A0}"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BDF55B7-19EF-4120-96B9-1B5D8D61F091}" type="datetimeFigureOut">
              <a:rPr lang="en-US" smtClean="0"/>
              <a:t>4/17/2022</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b="1" dirty="0"/>
              <a:t>Handwritten Digit Recognition on MNIST dataset </a:t>
            </a:r>
            <a:br>
              <a:rPr lang="de-DE" b="1" dirty="0"/>
            </a:br>
            <a:endParaRPr lang="en-US" dirty="0"/>
          </a:p>
        </p:txBody>
      </p:sp>
      <p:sp>
        <p:nvSpPr>
          <p:cNvPr id="3" name="Subtitle 2"/>
          <p:cNvSpPr>
            <a:spLocks noGrp="1"/>
          </p:cNvSpPr>
          <p:nvPr>
            <p:ph type="subTitle" idx="1"/>
          </p:nvPr>
        </p:nvSpPr>
        <p:spPr>
          <a:xfrm>
            <a:off x="685800" y="4572000"/>
            <a:ext cx="6461760" cy="1600200"/>
          </a:xfrm>
        </p:spPr>
        <p:txBody>
          <a:bodyPr>
            <a:normAutofit/>
          </a:bodyPr>
          <a:lstStyle/>
          <a:p>
            <a:r>
              <a:rPr lang="en-US" dirty="0" smtClean="0"/>
              <a:t>By :-              1.)    </a:t>
            </a:r>
            <a:r>
              <a:rPr lang="en-US" dirty="0" err="1" smtClean="0"/>
              <a:t>Rishabh</a:t>
            </a:r>
            <a:r>
              <a:rPr lang="en-US" dirty="0" smtClean="0"/>
              <a:t> </a:t>
            </a:r>
            <a:r>
              <a:rPr lang="en-US" dirty="0" err="1" smtClean="0"/>
              <a:t>Tenguria</a:t>
            </a:r>
            <a:r>
              <a:rPr lang="en-US" dirty="0" smtClean="0"/>
              <a:t>(B190062EC)</a:t>
            </a:r>
          </a:p>
          <a:p>
            <a:r>
              <a:rPr lang="en-US" dirty="0"/>
              <a:t> </a:t>
            </a:r>
            <a:r>
              <a:rPr lang="en-US" dirty="0" smtClean="0"/>
              <a:t>                     2.)   </a:t>
            </a:r>
            <a:r>
              <a:rPr lang="en-US" dirty="0" err="1" smtClean="0"/>
              <a:t>Saurav</a:t>
            </a:r>
            <a:r>
              <a:rPr lang="en-US" dirty="0" smtClean="0"/>
              <a:t> Kumar (B190065EC)</a:t>
            </a:r>
          </a:p>
          <a:p>
            <a:r>
              <a:rPr lang="en-US" dirty="0" smtClean="0"/>
              <a:t>                      3.)   </a:t>
            </a:r>
            <a:r>
              <a:rPr lang="en-US" dirty="0" err="1" smtClean="0"/>
              <a:t>Meenu</a:t>
            </a:r>
            <a:r>
              <a:rPr lang="en-US" dirty="0" smtClean="0"/>
              <a:t> </a:t>
            </a:r>
            <a:r>
              <a:rPr lang="en-US" dirty="0" err="1" smtClean="0"/>
              <a:t>Yadav</a:t>
            </a:r>
            <a:r>
              <a:rPr lang="en-US" dirty="0" smtClean="0"/>
              <a:t>(B190057EC)</a:t>
            </a:r>
          </a:p>
          <a:p>
            <a:r>
              <a:rPr lang="en-US" dirty="0"/>
              <a:t> </a:t>
            </a:r>
            <a:r>
              <a:rPr lang="en-US" dirty="0" smtClean="0"/>
              <a:t>         </a:t>
            </a:r>
            <a:endParaRPr lang="en-US" dirty="0"/>
          </a:p>
        </p:txBody>
      </p:sp>
    </p:spTree>
    <p:extLst>
      <p:ext uri="{BB962C8B-B14F-4D97-AF65-F5344CB8AC3E}">
        <p14:creationId xmlns:p14="http://schemas.microsoft.com/office/powerpoint/2010/main" val="173891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MNIST?</a:t>
            </a:r>
            <a:endParaRPr lang="en-US" dirty="0"/>
          </a:p>
        </p:txBody>
      </p:sp>
      <p:sp>
        <p:nvSpPr>
          <p:cNvPr id="3" name="Content Placeholder 2"/>
          <p:cNvSpPr>
            <a:spLocks noGrp="1"/>
          </p:cNvSpPr>
          <p:nvPr>
            <p:ph idx="1"/>
          </p:nvPr>
        </p:nvSpPr>
        <p:spPr/>
        <p:txBody>
          <a:bodyPr/>
          <a:lstStyle/>
          <a:p>
            <a:r>
              <a:rPr lang="en-US" dirty="0"/>
              <a:t>Set of 70,000 small images of digits handwritten by high school students and employees of the US causes Bureau.</a:t>
            </a:r>
          </a:p>
          <a:p>
            <a:r>
              <a:rPr lang="en-US" dirty="0"/>
              <a:t>All images are labeled with the respective digit they represent.</a:t>
            </a:r>
          </a:p>
          <a:p>
            <a:r>
              <a:rPr lang="en-US" dirty="0"/>
              <a:t>MNIST is the hello world of machine learning. Every time a data scientist or machine learning engineer makes a new algorithm for classification, they would always first check its performance on the MNIST dataset.</a:t>
            </a:r>
          </a:p>
          <a:p>
            <a:r>
              <a:rPr lang="en-US" dirty="0"/>
              <a:t>There are 70,000 images and each image has 28*28 = 784 features.</a:t>
            </a:r>
          </a:p>
          <a:p>
            <a:r>
              <a:rPr lang="en-US" dirty="0"/>
              <a:t>Each image is 28*28 pixels and each feature simply represents one-pixel intensity from 0 to 255. If the intensity is 0, it means that the pixel is white and if it is 255, it means it is black.</a:t>
            </a:r>
          </a:p>
          <a:p>
            <a:endParaRPr lang="en-US" dirty="0"/>
          </a:p>
        </p:txBody>
      </p:sp>
    </p:spTree>
    <p:extLst>
      <p:ext uri="{BB962C8B-B14F-4D97-AF65-F5344CB8AC3E}">
        <p14:creationId xmlns:p14="http://schemas.microsoft.com/office/powerpoint/2010/main" val="136987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lnSpcReduction="10000"/>
          </a:bodyPr>
          <a:lstStyle/>
          <a:p>
            <a:r>
              <a:rPr lang="en-US" dirty="0"/>
              <a:t>Refer to the image below displaying handwritten digits in the MNIST dataset taken from Wikipedia</a:t>
            </a:r>
            <a:r>
              <a:rPr lang="en-US" dirty="0" smtClean="0"/>
              <a:t>:</a:t>
            </a:r>
          </a:p>
          <a:p>
            <a:endParaRPr lang="en-US" dirty="0"/>
          </a:p>
          <a:p>
            <a:endParaRPr lang="en-US" dirty="0" smtClean="0"/>
          </a:p>
          <a:p>
            <a:endParaRPr lang="en-US" dirty="0"/>
          </a:p>
          <a:p>
            <a:endParaRPr lang="en-US" dirty="0" smtClean="0"/>
          </a:p>
          <a:p>
            <a:endParaRPr lang="en-US" dirty="0"/>
          </a:p>
          <a:p>
            <a:r>
              <a:rPr lang="en-US" dirty="0" smtClean="0"/>
              <a:t>1</a:t>
            </a:r>
            <a:r>
              <a:rPr lang="en-US" dirty="0"/>
              <a:t>. First of all, import all the libraries required. We will import the </a:t>
            </a:r>
            <a:r>
              <a:rPr lang="en-US" i="1" dirty="0" err="1"/>
              <a:t>fetch_openml</a:t>
            </a:r>
            <a:r>
              <a:rPr lang="en-US" dirty="0"/>
              <a:t> from the </a:t>
            </a:r>
            <a:r>
              <a:rPr lang="en-US" dirty="0" err="1"/>
              <a:t>sklearn.datasets</a:t>
            </a:r>
            <a:r>
              <a:rPr lang="en-US" dirty="0"/>
              <a:t> library.</a:t>
            </a:r>
          </a:p>
          <a:p>
            <a:r>
              <a:rPr lang="en-US" dirty="0"/>
              <a:t>2. Create a variable </a:t>
            </a:r>
            <a:r>
              <a:rPr lang="en-US" i="1" dirty="0" err="1"/>
              <a:t>mnist</a:t>
            </a:r>
            <a:r>
              <a:rPr lang="en-US" dirty="0"/>
              <a:t>, and store in it the </a:t>
            </a:r>
            <a:r>
              <a:rPr lang="en-US" b="1" i="1" dirty="0"/>
              <a:t>mnsit_784</a:t>
            </a:r>
            <a:r>
              <a:rPr lang="en-US" b="1" dirty="0"/>
              <a:t> dataset </a:t>
            </a:r>
            <a:r>
              <a:rPr lang="en-US" dirty="0"/>
              <a:t>from the </a:t>
            </a:r>
            <a:r>
              <a:rPr lang="en-US" b="1" i="1" dirty="0" err="1"/>
              <a:t>featch_openml</a:t>
            </a:r>
            <a:r>
              <a:rPr lang="en-US" b="1" i="1" dirty="0"/>
              <a:t> </a:t>
            </a:r>
            <a:r>
              <a:rPr lang="en-US" dirty="0"/>
              <a:t>And </a:t>
            </a:r>
            <a:r>
              <a:rPr lang="en-US" dirty="0" err="1" smtClean="0"/>
              <a:t>wecan</a:t>
            </a:r>
            <a:r>
              <a:rPr lang="en-US" dirty="0" smtClean="0"/>
              <a:t> </a:t>
            </a:r>
            <a:r>
              <a:rPr lang="en-US" dirty="0"/>
              <a:t>further print and see the contents of this </a:t>
            </a:r>
            <a:r>
              <a:rPr lang="en-US" i="1" dirty="0" err="1"/>
              <a:t>mnist</a:t>
            </a:r>
            <a:r>
              <a:rPr lang="en-US" dirty="0"/>
              <a:t> dataset. </a:t>
            </a:r>
            <a:r>
              <a:rPr lang="en-US" dirty="0" smtClean="0"/>
              <a:t>we </a:t>
            </a:r>
            <a:r>
              <a:rPr lang="en-US" dirty="0"/>
              <a:t>can see its keys, its data, its corresponding labels, and more.</a:t>
            </a:r>
          </a:p>
          <a:p>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2362200"/>
            <a:ext cx="5148119"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3635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3237" y="2362200"/>
            <a:ext cx="7620000" cy="3810000"/>
          </a:xfrm>
        </p:spPr>
        <p:txBody>
          <a:bodyPr>
            <a:normAutofit lnSpcReduction="10000"/>
          </a:bodyPr>
          <a:lstStyle/>
          <a:p>
            <a:r>
              <a:rPr lang="en-US" dirty="0"/>
              <a:t>3. Create array variables </a:t>
            </a:r>
            <a:r>
              <a:rPr lang="en-US" i="1" dirty="0"/>
              <a:t>x and y. </a:t>
            </a:r>
            <a:r>
              <a:rPr lang="en-US" dirty="0"/>
              <a:t>Store in them the data and the targets respectively of the </a:t>
            </a:r>
            <a:r>
              <a:rPr lang="en-US" i="1" dirty="0" err="1"/>
              <a:t>mnist</a:t>
            </a:r>
            <a:r>
              <a:rPr lang="en-US" i="1" dirty="0"/>
              <a:t> </a:t>
            </a:r>
            <a:r>
              <a:rPr lang="en-US" dirty="0"/>
              <a:t>As we discussed above, we have 784 (28x28) pixels of features, and these are now stored in </a:t>
            </a:r>
            <a:r>
              <a:rPr lang="en-US" i="1" dirty="0"/>
              <a:t>x. </a:t>
            </a:r>
            <a:r>
              <a:rPr lang="en-US" dirty="0"/>
              <a:t>Variable </a:t>
            </a:r>
            <a:r>
              <a:rPr lang="en-US" i="1" dirty="0"/>
              <a:t>y </a:t>
            </a:r>
            <a:r>
              <a:rPr lang="en-US" dirty="0"/>
              <a:t>has the corresponding digit that the picture resembled by </a:t>
            </a:r>
            <a:r>
              <a:rPr lang="en-US" i="1" dirty="0"/>
              <a:t>x </a:t>
            </a:r>
            <a:r>
              <a:rPr lang="en-US" dirty="0"/>
              <a:t>contains</a:t>
            </a:r>
            <a:r>
              <a:rPr lang="en-US" i="1" dirty="0"/>
              <a:t>.</a:t>
            </a:r>
            <a:endParaRPr lang="en-US" dirty="0"/>
          </a:p>
          <a:p>
            <a:r>
              <a:rPr lang="en-US" dirty="0"/>
              <a:t>4. </a:t>
            </a:r>
            <a:r>
              <a:rPr lang="en-US" dirty="0" smtClean="0"/>
              <a:t>we can </a:t>
            </a:r>
            <a:r>
              <a:rPr lang="en-US" dirty="0"/>
              <a:t>try to see that picture </a:t>
            </a:r>
            <a:r>
              <a:rPr lang="en-US" i="1" dirty="0"/>
              <a:t>x </a:t>
            </a:r>
            <a:r>
              <a:rPr lang="en-US" dirty="0"/>
              <a:t>using </a:t>
            </a:r>
            <a:r>
              <a:rPr lang="en-US" i="1" dirty="0" err="1"/>
              <a:t>matplotlib</a:t>
            </a:r>
            <a:r>
              <a:rPr lang="en-US" i="1" dirty="0"/>
              <a:t> </a:t>
            </a:r>
            <a:r>
              <a:rPr lang="en-US" dirty="0"/>
              <a:t>Since the pixels here are stacked together in a 1D array </a:t>
            </a:r>
            <a:r>
              <a:rPr lang="en-US" i="1" dirty="0"/>
              <a:t>x </a:t>
            </a:r>
            <a:r>
              <a:rPr lang="en-US" dirty="0"/>
              <a:t>for memory issues, you’ll have to reshape it back to 26x26. Create a variable </a:t>
            </a:r>
            <a:r>
              <a:rPr lang="en-US" i="1" dirty="0" err="1"/>
              <a:t>some_digit</a:t>
            </a:r>
            <a:r>
              <a:rPr lang="en-US" dirty="0"/>
              <a:t> and fill it with any random digit array from the dataset. Reshape it and store it in another variable </a:t>
            </a:r>
            <a:r>
              <a:rPr lang="en-US" i="1" dirty="0" err="1"/>
              <a:t>some_digit_image</a:t>
            </a:r>
            <a:r>
              <a:rPr lang="en-US" i="1" dirty="0"/>
              <a:t>.</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7593"/>
            <a:ext cx="6657674" cy="1864895"/>
          </a:xfrm>
          <a:prstGeom prst="rect">
            <a:avLst/>
          </a:prstGeom>
        </p:spPr>
      </p:pic>
    </p:spTree>
    <p:extLst>
      <p:ext uri="{BB962C8B-B14F-4D97-AF65-F5344CB8AC3E}">
        <p14:creationId xmlns:p14="http://schemas.microsoft.com/office/powerpoint/2010/main" val="285651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7620000" cy="5867400"/>
          </a:xfrm>
        </p:spPr>
        <p:txBody>
          <a:bodyPr>
            <a:normAutofit/>
          </a:bodyPr>
          <a:lstStyle/>
          <a:p>
            <a:r>
              <a:rPr lang="en-US" dirty="0"/>
              <a:t>5. we can now simply use the command below to get that image plotted. We have used the </a:t>
            </a:r>
            <a:r>
              <a:rPr lang="en-US" i="1" dirty="0" err="1"/>
              <a:t>imshow</a:t>
            </a:r>
            <a:r>
              <a:rPr lang="en-US" i="1" dirty="0"/>
              <a:t> </a:t>
            </a:r>
            <a:r>
              <a:rPr lang="en-US" dirty="0"/>
              <a:t>attribute of </a:t>
            </a:r>
            <a:r>
              <a:rPr lang="en-US" dirty="0" err="1"/>
              <a:t>pyplot</a:t>
            </a:r>
            <a:r>
              <a:rPr lang="en-US" dirty="0"/>
              <a:t> and have fed the </a:t>
            </a:r>
            <a:r>
              <a:rPr lang="en-US" i="1" dirty="0" err="1"/>
              <a:t>some_digit_image</a:t>
            </a:r>
            <a:r>
              <a:rPr lang="en-US" i="1" dirty="0"/>
              <a:t> </a:t>
            </a:r>
            <a:r>
              <a:rPr lang="en-US" dirty="0"/>
              <a:t>2D array of pixel data into it</a:t>
            </a:r>
            <a:r>
              <a:rPr lang="en-US" dirty="0" smtClean="0"/>
              <a:t>.</a:t>
            </a:r>
          </a:p>
          <a:p>
            <a:endParaRPr lang="en-US" dirty="0"/>
          </a:p>
          <a:p>
            <a:endParaRPr lang="en-US" dirty="0"/>
          </a:p>
          <a:p>
            <a:endParaRPr lang="en-US" dirty="0" smtClean="0"/>
          </a:p>
          <a:p>
            <a:endParaRPr lang="en-US" dirty="0"/>
          </a:p>
          <a:p>
            <a:endParaRPr lang="en-US" dirty="0" smtClean="0"/>
          </a:p>
          <a:p>
            <a:pPr marL="114300" indent="0">
              <a:buNone/>
            </a:pPr>
            <a:r>
              <a:rPr lang="en-US" dirty="0" smtClean="0"/>
              <a:t> 6</a:t>
            </a:r>
            <a:r>
              <a:rPr lang="en-US" dirty="0"/>
              <a:t>. And since the data, we stored corresponded to the 36000th element, the image we were shown was</a:t>
            </a:r>
            <a:r>
              <a:rPr lang="en-US" dirty="0" smtClean="0"/>
              <a:t>:</a:t>
            </a:r>
          </a:p>
          <a:p>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870843"/>
            <a:ext cx="6400800" cy="1867166"/>
          </a:xfrm>
          <a:prstGeom prst="rect">
            <a:avLst/>
          </a:prstGeom>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4572000"/>
            <a:ext cx="4191000" cy="1932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6571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7620000" cy="4800600"/>
          </a:xfrm>
        </p:spPr>
        <p:txBody>
          <a:bodyPr>
            <a:normAutofit fontScale="85000" lnSpcReduction="20000"/>
          </a:bodyPr>
          <a:lstStyle/>
          <a:p>
            <a:r>
              <a:rPr lang="en-US" dirty="0"/>
              <a:t>7. You can turn the axes off, using the axis property of </a:t>
            </a:r>
            <a:r>
              <a:rPr lang="en-US" dirty="0" err="1"/>
              <a:t>pyplot</a:t>
            </a:r>
            <a:r>
              <a:rPr lang="en-US" dirty="0"/>
              <a:t>. And now we can see what digits these images resemble. You must have already observed that by now, the first image was a 9, and the second image was a 2. Verify it by printing the labels stored in y.</a:t>
            </a:r>
          </a:p>
          <a:p>
            <a:endParaRPr lang="en-US" dirty="0" smtClean="0"/>
          </a:p>
          <a:p>
            <a:r>
              <a:rPr lang="en-US" dirty="0" smtClean="0"/>
              <a:t>8</a:t>
            </a:r>
            <a:r>
              <a:rPr lang="en-US" dirty="0"/>
              <a:t>. And for our convenience, MNIST dataset is already split into training and testing data. The first 60000 are training data, and the last 10000 are testing data. Create two array variables </a:t>
            </a:r>
            <a:r>
              <a:rPr lang="en-US" i="1" dirty="0" err="1"/>
              <a:t>x_train</a:t>
            </a:r>
            <a:r>
              <a:rPr lang="en-US" i="1" dirty="0"/>
              <a:t> and </a:t>
            </a:r>
            <a:r>
              <a:rPr lang="en-US" i="1" dirty="0" err="1"/>
              <a:t>x_test</a:t>
            </a:r>
            <a:r>
              <a:rPr lang="en-US" dirty="0"/>
              <a:t> and store in them, the training and the testing data respectively. Similarly, create another two array variables </a:t>
            </a:r>
            <a:r>
              <a:rPr lang="en-US" i="1" dirty="0" err="1"/>
              <a:t>y_train</a:t>
            </a:r>
            <a:r>
              <a:rPr lang="en-US" i="1" dirty="0"/>
              <a:t> and </a:t>
            </a:r>
            <a:r>
              <a:rPr lang="en-US" i="1" dirty="0" err="1"/>
              <a:t>y_test</a:t>
            </a:r>
            <a:r>
              <a:rPr lang="en-US" dirty="0"/>
              <a:t> and store in them, the training and the testing labels/targets respectively. And once you split your data, you must consider shuffling the dataset</a:t>
            </a:r>
            <a:r>
              <a:rPr lang="en-US" dirty="0" smtClean="0"/>
              <a:t>.</a:t>
            </a:r>
          </a:p>
          <a:p>
            <a:pPr marL="114300" indent="0">
              <a:buNone/>
            </a:pPr>
            <a:endParaRPr lang="en-US" dirty="0" smtClean="0"/>
          </a:p>
          <a:p>
            <a:r>
              <a:rPr lang="en-US" dirty="0" smtClean="0"/>
              <a:t>9</a:t>
            </a:r>
            <a:r>
              <a:rPr lang="en-US" dirty="0"/>
              <a:t>. Now, since there are 10 different labels from 0 to 9, and we want to do binary classification, we would replace our target from 0 to 9 to true and false, if the target is a 2 or not. Create two array variables </a:t>
            </a:r>
            <a:r>
              <a:rPr lang="en-US" i="1" dirty="0"/>
              <a:t>y_train_2 and y_test_2</a:t>
            </a:r>
            <a:r>
              <a:rPr lang="en-US" dirty="0"/>
              <a:t> and store in them the true false value of </a:t>
            </a:r>
            <a:r>
              <a:rPr lang="en-US" i="1" dirty="0" err="1"/>
              <a:t>y_train</a:t>
            </a:r>
            <a:r>
              <a:rPr lang="en-US" i="1" dirty="0"/>
              <a:t> and </a:t>
            </a:r>
            <a:r>
              <a:rPr lang="en-US" i="1" dirty="0" err="1"/>
              <a:t>y_test</a:t>
            </a:r>
            <a:r>
              <a:rPr lang="en-US" dirty="0"/>
              <a:t> if the label is a 2 or not</a:t>
            </a:r>
            <a:r>
              <a:rPr lang="en-US" dirty="0" smtClean="0"/>
              <a:t>.</a:t>
            </a:r>
          </a:p>
          <a:p>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4726509"/>
            <a:ext cx="5334000" cy="2009920"/>
          </a:xfrm>
          <a:prstGeom prst="rect">
            <a:avLst/>
          </a:prstGeom>
        </p:spPr>
      </p:pic>
    </p:spTree>
    <p:extLst>
      <p:ext uri="{BB962C8B-B14F-4D97-AF65-F5344CB8AC3E}">
        <p14:creationId xmlns:p14="http://schemas.microsoft.com/office/powerpoint/2010/main" val="379653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7620000" cy="6096000"/>
          </a:xfrm>
        </p:spPr>
        <p:txBody>
          <a:bodyPr>
            <a:normAutofit/>
          </a:bodyPr>
          <a:lstStyle/>
          <a:p>
            <a:r>
              <a:rPr lang="en-US" dirty="0"/>
              <a:t>Now, import another package from </a:t>
            </a:r>
            <a:r>
              <a:rPr lang="en-US" dirty="0" err="1"/>
              <a:t>sklearn.linear_model</a:t>
            </a:r>
            <a:r>
              <a:rPr lang="en-US" dirty="0"/>
              <a:t> called </a:t>
            </a:r>
            <a:r>
              <a:rPr lang="en-US" dirty="0" err="1"/>
              <a:t>LogisticRegression</a:t>
            </a:r>
            <a:r>
              <a:rPr lang="en-US" dirty="0"/>
              <a:t> and load it into a classifier variable </a:t>
            </a:r>
            <a:r>
              <a:rPr lang="en-US" i="1" dirty="0" err="1"/>
              <a:t>clf</a:t>
            </a:r>
            <a:r>
              <a:rPr lang="en-US" dirty="0"/>
              <a:t>. This creates our classifier. Use the </a:t>
            </a:r>
            <a:r>
              <a:rPr lang="en-US" i="1" dirty="0"/>
              <a:t>fit</a:t>
            </a:r>
            <a:r>
              <a:rPr lang="en-US" dirty="0"/>
              <a:t> attribute of the classifier model to feed our features and labels into it and the </a:t>
            </a:r>
            <a:r>
              <a:rPr lang="en-US" i="1" dirty="0"/>
              <a:t>predict</a:t>
            </a:r>
            <a:r>
              <a:rPr lang="en-US" dirty="0"/>
              <a:t> attribute to predict the labels based on some features. And after our classifier gets trained, we’ll test if it predicts true for the image </a:t>
            </a:r>
            <a:r>
              <a:rPr lang="en-US" dirty="0" smtClean="0"/>
              <a:t>36001</a:t>
            </a:r>
            <a:r>
              <a:rPr lang="en-US" dirty="0"/>
              <a:t>.</a:t>
            </a:r>
            <a:endParaRPr lang="en-US" dirty="0" smtClean="0"/>
          </a:p>
          <a:p>
            <a:pPr marL="114300" indent="0">
              <a:buNone/>
            </a:pPr>
            <a:endParaRPr lang="en-US" dirty="0" smtClean="0"/>
          </a:p>
          <a:p>
            <a:pPr marL="114300" indent="0">
              <a:buNone/>
            </a:pPr>
            <a:endParaRPr lang="en-US" dirty="0" smtClean="0"/>
          </a:p>
          <a:p>
            <a:endParaRPr lang="en-US" dirty="0" smtClean="0"/>
          </a:p>
          <a:p>
            <a:endParaRPr lang="en-US" dirty="0"/>
          </a:p>
          <a:p>
            <a:r>
              <a:rPr lang="en-US" dirty="0" smtClean="0"/>
              <a:t>And </a:t>
            </a:r>
            <a:r>
              <a:rPr lang="en-US" dirty="0"/>
              <a:t>the output we received was [True</a:t>
            </a:r>
            <a:r>
              <a:rPr lang="en-US" dirty="0" smtClean="0"/>
              <a:t>].</a:t>
            </a:r>
          </a:p>
          <a:p>
            <a:r>
              <a:rPr lang="en-US" dirty="0" smtClean="0"/>
              <a:t>Hence </a:t>
            </a:r>
            <a:r>
              <a:rPr lang="en-US" dirty="0"/>
              <a:t>the feature falls into the category of digit 2. So, this is how we build and train a logistic regression on MNIST dataset, and we did show you how we predict the labels using it.</a:t>
            </a:r>
          </a:p>
          <a:p>
            <a:endParaRPr lang="en-US" b="1"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819400"/>
            <a:ext cx="7707828" cy="1445654"/>
          </a:xfrm>
          <a:prstGeom prst="rect">
            <a:avLst/>
          </a:prstGeom>
        </p:spPr>
      </p:pic>
    </p:spTree>
    <p:extLst>
      <p:ext uri="{BB962C8B-B14F-4D97-AF65-F5344CB8AC3E}">
        <p14:creationId xmlns:p14="http://schemas.microsoft.com/office/powerpoint/2010/main" val="2105758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7620000" cy="5486400"/>
          </a:xfrm>
        </p:spPr>
        <p:txBody>
          <a:bodyPr>
            <a:normAutofit fontScale="85000" lnSpcReduction="10000"/>
          </a:bodyPr>
          <a:lstStyle/>
          <a:p>
            <a:r>
              <a:rPr lang="en-US" b="1" dirty="0"/>
              <a:t>Cross Validating:</a:t>
            </a:r>
            <a:endParaRPr lang="en-US" dirty="0"/>
          </a:p>
          <a:p>
            <a:r>
              <a:rPr lang="en-US" dirty="0"/>
              <a:t>11. As we studied earlier, cross-validation increases the efficiency of the model. We would cross-validate our model, and retrieve the accuracy of the model. Don’t forget to import </a:t>
            </a:r>
            <a:r>
              <a:rPr lang="en-US" i="1" dirty="0" err="1"/>
              <a:t>cross_val_score</a:t>
            </a:r>
            <a:r>
              <a:rPr lang="en-US" i="1" dirty="0"/>
              <a:t> </a:t>
            </a:r>
            <a:r>
              <a:rPr lang="en-US" dirty="0"/>
              <a:t>from </a:t>
            </a:r>
            <a:r>
              <a:rPr lang="en-US" dirty="0" err="1"/>
              <a:t>sklearn.model_selection</a:t>
            </a:r>
            <a:r>
              <a:rPr lang="en-US" dirty="0"/>
              <a:t>. Create a variable </a:t>
            </a:r>
            <a:r>
              <a:rPr lang="en-US" i="1" dirty="0"/>
              <a:t>a</a:t>
            </a:r>
            <a:r>
              <a:rPr lang="en-US" dirty="0"/>
              <a:t> and store in it the accuracy as measured by our cross validator, when we passed our model, and the training data. Check its mean for the overall accuracy of the model</a:t>
            </a:r>
            <a:r>
              <a:rPr lang="en-US" dirty="0" smtClean="0"/>
              <a:t>.</a:t>
            </a:r>
          </a:p>
          <a:p>
            <a:endParaRPr lang="en-US" dirty="0"/>
          </a:p>
          <a:p>
            <a:endParaRPr lang="en-US" dirty="0" smtClean="0"/>
          </a:p>
          <a:p>
            <a:endParaRPr lang="en-US" dirty="0" smtClean="0"/>
          </a:p>
          <a:p>
            <a:endParaRPr lang="en-US" dirty="0"/>
          </a:p>
          <a:p>
            <a:pPr marL="114300" indent="0">
              <a:buNone/>
            </a:pPr>
            <a:endParaRPr lang="en-US" dirty="0"/>
          </a:p>
          <a:p>
            <a:r>
              <a:rPr lang="en-US" dirty="0"/>
              <a:t>Our output was 0.9781333333333334 which is quite high. Having an accuracy of 97.8% is indeed a great deal.  But I would like to give you all your homework before we end this lecture. Create a classifier that will classify a digit always as not 2. Now, there is a spoiler. Since more than 90% of the digits here are not 2, and even if you classify all the digits as not 2, you would get an accuracy of 90% at least. This was a catch. Is accuracy always a great metric to define a good classifier? NO.</a:t>
            </a:r>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514600"/>
            <a:ext cx="7620000" cy="1059419"/>
          </a:xfrm>
          <a:prstGeom prst="rect">
            <a:avLst/>
          </a:prstGeom>
        </p:spPr>
      </p:pic>
    </p:spTree>
    <p:extLst>
      <p:ext uri="{BB962C8B-B14F-4D97-AF65-F5344CB8AC3E}">
        <p14:creationId xmlns:p14="http://schemas.microsoft.com/office/powerpoint/2010/main" val="91080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67000"/>
            <a:ext cx="7620000" cy="1143000"/>
          </a:xfrm>
        </p:spPr>
        <p:txBody>
          <a:bodyPr/>
          <a:lstStyle/>
          <a:p>
            <a:r>
              <a:rPr lang="en-US" sz="7200" dirty="0" smtClean="0"/>
              <a:t>Thank You </a:t>
            </a:r>
            <a:endParaRPr lang="en-US" sz="7200" dirty="0"/>
          </a:p>
        </p:txBody>
      </p:sp>
    </p:spTree>
    <p:extLst>
      <p:ext uri="{BB962C8B-B14F-4D97-AF65-F5344CB8AC3E}">
        <p14:creationId xmlns:p14="http://schemas.microsoft.com/office/powerpoint/2010/main" val="566293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52</TotalTime>
  <Words>366</Words>
  <Application>Microsoft Office PowerPoint</Application>
  <PresentationFormat>On-screen Show (4:3)</PresentationFormat>
  <Paragraphs>52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Adjacency</vt:lpstr>
      <vt:lpstr>Handwritten Digit Recognition on MNIST dataset  </vt:lpstr>
      <vt:lpstr>What is MNIST?</vt:lpstr>
      <vt:lpstr>Continue..</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 on MNIST dataset</dc:title>
  <dc:creator>Rishabh</dc:creator>
  <cp:lastModifiedBy>Rishabh</cp:lastModifiedBy>
  <cp:revision>4</cp:revision>
  <dcterms:created xsi:type="dcterms:W3CDTF">2022-04-17T16:39:32Z</dcterms:created>
  <dcterms:modified xsi:type="dcterms:W3CDTF">2022-04-17T17:31:42Z</dcterms:modified>
</cp:coreProperties>
</file>