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74" r:id="rId4"/>
    <p:sldId id="273" r:id="rId5"/>
    <p:sldId id="276" r:id="rId6"/>
    <p:sldId id="257" r:id="rId7"/>
    <p:sldId id="259" r:id="rId8"/>
    <p:sldId id="260" r:id="rId9"/>
    <p:sldId id="272" r:id="rId10"/>
    <p:sldId id="277" r:id="rId11"/>
    <p:sldId id="261" r:id="rId12"/>
    <p:sldId id="278" r:id="rId13"/>
    <p:sldId id="279" r:id="rId14"/>
    <p:sldId id="280" r:id="rId15"/>
    <p:sldId id="281" r:id="rId16"/>
    <p:sldId id="282" r:id="rId17"/>
    <p:sldId id="283" r:id="rId18"/>
    <p:sldId id="284" r:id="rId19"/>
    <p:sldId id="285" r:id="rId20"/>
    <p:sldId id="263" r:id="rId21"/>
    <p:sldId id="264" r:id="rId22"/>
    <p:sldId id="267" r:id="rId23"/>
    <p:sldId id="265" r:id="rId24"/>
    <p:sldId id="286" r:id="rId25"/>
    <p:sldId id="266" r:id="rId26"/>
    <p:sldId id="268" r:id="rId27"/>
    <p:sldId id="287" r:id="rId28"/>
    <p:sldId id="26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36C030-694F-4080-8A51-8224674D7B1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C3B77-43BF-48A8-8867-4FE07258F399}"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DC3B77-43BF-48A8-8867-4FE07258F399}"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1DC3B77-43BF-48A8-8867-4FE07258F399}" type="datetimeFigureOut">
              <a:rPr lang="en-IN" smtClean="0"/>
              <a:t>25-07-2022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C3B77-43BF-48A8-8867-4FE07258F399}"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C3B77-43BF-48A8-8867-4FE07258F399}"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C3B77-43BF-48A8-8867-4FE07258F399}"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C3B77-43BF-48A8-8867-4FE07258F399}"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C3B77-43BF-48A8-8867-4FE07258F399}" type="datetimeFigureOut">
              <a:rPr lang="en-IN" smtClean="0"/>
              <a:t>25-07-2022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C3B77-43BF-48A8-8867-4FE07258F399}"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C3B77-43BF-48A8-8867-4FE07258F399}"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36C030-694F-4080-8A51-8224674D7B1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DC3B77-43BF-48A8-8867-4FE07258F399}" type="datetimeFigureOut">
              <a:rPr lang="en-IN" smtClean="0"/>
              <a:t>25-07-2022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36C030-694F-4080-8A51-8224674D7B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977"/>
            <a:ext cx="9144000" cy="1655762"/>
          </a:xfrm>
        </p:spPr>
        <p:txBody>
          <a:bodyPr>
            <a:normAutofit/>
          </a:bodyPr>
          <a:lstStyle/>
          <a:p>
            <a:r>
              <a:rPr lang="en-IN" sz="4800" dirty="0"/>
              <a:t>Marriage Hall Booking Application</a:t>
            </a:r>
          </a:p>
        </p:txBody>
      </p:sp>
      <p:sp>
        <p:nvSpPr>
          <p:cNvPr id="3" name="Subtitle 2"/>
          <p:cNvSpPr>
            <a:spLocks noGrp="1"/>
          </p:cNvSpPr>
          <p:nvPr>
            <p:ph type="subTitle" idx="1"/>
          </p:nvPr>
        </p:nvSpPr>
        <p:spPr>
          <a:xfrm>
            <a:off x="519954" y="2866932"/>
            <a:ext cx="5746376" cy="2075330"/>
          </a:xfrm>
        </p:spPr>
        <p:txBody>
          <a:bodyPr>
            <a:normAutofit/>
          </a:bodyPr>
          <a:lstStyle/>
          <a:p>
            <a:r>
              <a:rPr lang="en-IN" dirty="0"/>
              <a:t>Presented by –  </a:t>
            </a:r>
            <a:r>
              <a:rPr lang="en-IN" dirty="0" err="1"/>
              <a:t>Pranjal</a:t>
            </a:r>
            <a:r>
              <a:rPr lang="en-IN" dirty="0"/>
              <a:t> Srivastava</a:t>
            </a:r>
          </a:p>
          <a:p>
            <a:r>
              <a:rPr lang="en-IN" dirty="0"/>
              <a:t>                             Rishabh Varshney</a:t>
            </a:r>
          </a:p>
          <a:p>
            <a:r>
              <a:rPr lang="en-IN" dirty="0"/>
              <a:t>                             Shabdansh yadav </a:t>
            </a:r>
          </a:p>
          <a:p>
            <a:r>
              <a:rPr lang="en-IN" dirty="0"/>
              <a:t>                             </a:t>
            </a:r>
            <a:r>
              <a:rPr lang="en-IN" dirty="0" err="1"/>
              <a:t>Shardindu</a:t>
            </a:r>
            <a:r>
              <a:rPr lang="en-IN" dirty="0"/>
              <a:t> </a:t>
            </a:r>
          </a:p>
          <a:p>
            <a:r>
              <a:rPr lang="en-IN" dirty="0"/>
              <a:t>                             Saksham Mishra </a:t>
            </a:r>
          </a:p>
        </p:txBody>
      </p:sp>
      <p:pic>
        <p:nvPicPr>
          <p:cNvPr id="5" name="Picture 4">
            <a:extLst>
              <a:ext uri="{FF2B5EF4-FFF2-40B4-BE49-F238E27FC236}">
                <a16:creationId xmlns:a16="http://schemas.microsoft.com/office/drawing/2014/main" id="{F3397A6E-29AC-388F-7DDF-0F7DBD2ED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763" y="1915739"/>
            <a:ext cx="5498237" cy="36654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F7BB-157F-48E5-F61C-994238FC2512}"/>
              </a:ext>
            </a:extLst>
          </p:cNvPr>
          <p:cNvSpPr>
            <a:spLocks noGrp="1"/>
          </p:cNvSpPr>
          <p:nvPr>
            <p:ph type="title"/>
          </p:nvPr>
        </p:nvSpPr>
        <p:spPr/>
        <p:txBody>
          <a:bodyPr/>
          <a:lstStyle/>
          <a:p>
            <a:r>
              <a:rPr lang="en-IN" dirty="0"/>
              <a:t>Design</a:t>
            </a:r>
          </a:p>
        </p:txBody>
      </p:sp>
      <p:pic>
        <p:nvPicPr>
          <p:cNvPr id="23" name="Picture 22">
            <a:extLst>
              <a:ext uri="{FF2B5EF4-FFF2-40B4-BE49-F238E27FC236}">
                <a16:creationId xmlns:a16="http://schemas.microsoft.com/office/drawing/2014/main" id="{5CF920FF-B6D9-2834-BBE5-F3F48CEBDA60}"/>
              </a:ext>
            </a:extLst>
          </p:cNvPr>
          <p:cNvPicPr>
            <a:picLocks noChangeAspect="1"/>
          </p:cNvPicPr>
          <p:nvPr/>
        </p:nvPicPr>
        <p:blipFill>
          <a:blip r:embed="rId2"/>
          <a:stretch>
            <a:fillRect/>
          </a:stretch>
        </p:blipFill>
        <p:spPr>
          <a:xfrm>
            <a:off x="2256832" y="2406868"/>
            <a:ext cx="7393196" cy="4168048"/>
          </a:xfrm>
          <a:prstGeom prst="rect">
            <a:avLst/>
          </a:prstGeom>
        </p:spPr>
      </p:pic>
    </p:spTree>
    <p:extLst>
      <p:ext uri="{BB962C8B-B14F-4D97-AF65-F5344CB8AC3E}">
        <p14:creationId xmlns:p14="http://schemas.microsoft.com/office/powerpoint/2010/main" val="342853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ER Diagram</a:t>
            </a:r>
          </a:p>
        </p:txBody>
      </p:sp>
      <p:pic>
        <p:nvPicPr>
          <p:cNvPr id="4" name="Content Placeholder 3"/>
          <p:cNvPicPr>
            <a:picLocks noGrp="1" noChangeAspect="1"/>
          </p:cNvPicPr>
          <p:nvPr>
            <p:ph idx="1"/>
          </p:nvPr>
        </p:nvPicPr>
        <p:blipFill>
          <a:blip r:embed="rId2"/>
          <a:stretch>
            <a:fillRect/>
          </a:stretch>
        </p:blipFill>
        <p:spPr>
          <a:xfrm>
            <a:off x="1297940" y="2461260"/>
            <a:ext cx="9596755" cy="425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68B7-8445-83A6-91D2-3908897787BD}"/>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A3FC5086-AE1C-3746-FB71-9D5731314655}"/>
              </a:ext>
            </a:extLst>
          </p:cNvPr>
          <p:cNvSpPr>
            <a:spLocks noGrp="1"/>
          </p:cNvSpPr>
          <p:nvPr>
            <p:ph idx="1"/>
          </p:nvPr>
        </p:nvSpPr>
        <p:spPr>
          <a:xfrm>
            <a:off x="1154954" y="2603500"/>
            <a:ext cx="8825659" cy="4010364"/>
          </a:xfrm>
        </p:spPr>
        <p:txBody>
          <a:bodyPr>
            <a:normAutofit fontScale="92500" lnSpcReduction="20000"/>
          </a:bodyPr>
          <a:lstStyle/>
          <a:p>
            <a:r>
              <a:rPr lang="en-US" sz="1800" b="0" i="0" u="none" strike="noStrike" dirty="0" err="1">
                <a:solidFill>
                  <a:srgbClr val="000000"/>
                </a:solidFill>
                <a:effectLst/>
                <a:latin typeface="Calibri" panose="020F0502020204030204" pitchFamily="34" charset="0"/>
              </a:rPr>
              <a:t>Dockerize</a:t>
            </a:r>
            <a:r>
              <a:rPr lang="en-US" sz="1800" b="0" i="0" u="none" strike="noStrike" dirty="0">
                <a:solidFill>
                  <a:srgbClr val="000000"/>
                </a:solidFill>
                <a:effectLst/>
                <a:latin typeface="Calibri" panose="020F0502020204030204" pitchFamily="34" charset="0"/>
              </a:rPr>
              <a:t> marriage hall booking application</a:t>
            </a:r>
            <a:r>
              <a:rPr lang="en-US" dirty="0">
                <a:solidFill>
                  <a:srgbClr val="000000"/>
                </a:solidFill>
                <a:latin typeface="Calibri" panose="020F0502020204030204" pitchFamily="34" charset="0"/>
              </a:rPr>
              <a:t> b</a:t>
            </a:r>
            <a:r>
              <a:rPr lang="en-US" sz="1800" b="0" i="0" u="none" strike="noStrike" dirty="0">
                <a:solidFill>
                  <a:srgbClr val="000000"/>
                </a:solidFill>
                <a:effectLst/>
                <a:latin typeface="Calibri" panose="020F0502020204030204" pitchFamily="34" charset="0"/>
              </a:rPr>
              <a:t>y Using Docker-Compose</a:t>
            </a:r>
          </a:p>
          <a:p>
            <a:r>
              <a:rPr lang="en-US" sz="1800" b="0" i="0" u="none" strike="noStrike" dirty="0">
                <a:solidFill>
                  <a:srgbClr val="000000"/>
                </a:solidFill>
                <a:effectLst/>
                <a:latin typeface="Calibri" panose="020F0502020204030204" pitchFamily="34" charset="0"/>
              </a:rPr>
              <a:t>Push the code into </a:t>
            </a:r>
            <a:r>
              <a:rPr lang="en-US" sz="1800" b="0" i="0" u="none" strike="noStrike" dirty="0" err="1">
                <a:solidFill>
                  <a:srgbClr val="000000"/>
                </a:solidFill>
                <a:effectLst/>
                <a:latin typeface="Calibri" panose="020F0502020204030204" pitchFamily="34" charset="0"/>
              </a:rPr>
              <a:t>github</a:t>
            </a:r>
            <a:r>
              <a:rPr lang="en-US" sz="1800" b="0" i="0" u="none" strike="noStrike" dirty="0">
                <a:solidFill>
                  <a:srgbClr val="000000"/>
                </a:solidFill>
                <a:effectLst/>
                <a:latin typeface="Calibri" panose="020F0502020204030204" pitchFamily="34" charset="0"/>
              </a:rPr>
              <a:t> by using </a:t>
            </a:r>
            <a:r>
              <a:rPr lang="en-US" sz="1800" b="0" i="0" u="none" strike="noStrike" dirty="0" err="1">
                <a:solidFill>
                  <a:srgbClr val="000000"/>
                </a:solidFill>
                <a:effectLst/>
                <a:latin typeface="Calibri" panose="020F0502020204030204" pitchFamily="34" charset="0"/>
              </a:rPr>
              <a:t>Gitbash</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000000"/>
                </a:solidFill>
                <a:effectLst/>
                <a:latin typeface="Calibri" panose="020F0502020204030204" pitchFamily="34" charset="0"/>
              </a:rPr>
              <a:t>Create EC2 instance in AWS.</a:t>
            </a:r>
            <a:endParaRPr lang="en-US" dirty="0">
              <a:solidFill>
                <a:srgbClr val="000000"/>
              </a:solidFill>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Connect EC2 instance with </a:t>
            </a:r>
            <a:r>
              <a:rPr lang="en-US" dirty="0">
                <a:solidFill>
                  <a:srgbClr val="000000"/>
                </a:solidFill>
                <a:latin typeface="Calibri" panose="020F0502020204030204" pitchFamily="34" charset="0"/>
              </a:rPr>
              <a:t>cmd</a:t>
            </a:r>
            <a:r>
              <a:rPr lang="en-US" sz="1800" b="0" i="0" u="none" strike="noStrike" dirty="0">
                <a:solidFill>
                  <a:srgbClr val="000000"/>
                </a:solidFill>
                <a:effectLst/>
                <a:latin typeface="Calibri" panose="020F0502020204030204" pitchFamily="34" charset="0"/>
              </a:rPr>
              <a:t>.</a:t>
            </a:r>
          </a:p>
          <a:p>
            <a:r>
              <a:rPr lang="en-US" sz="1800" b="0" i="0" u="none" strike="noStrike" dirty="0">
                <a:solidFill>
                  <a:srgbClr val="202124"/>
                </a:solidFill>
                <a:effectLst/>
                <a:latin typeface="Calibri" panose="020F0502020204030204" pitchFamily="34" charset="0"/>
              </a:rPr>
              <a:t>Clone our code by using </a:t>
            </a:r>
            <a:r>
              <a:rPr lang="en-US" sz="1800" b="1" i="0" u="none" strike="noStrike" dirty="0">
                <a:solidFill>
                  <a:srgbClr val="202124"/>
                </a:solidFill>
                <a:effectLst/>
                <a:latin typeface="Calibri" panose="020F0502020204030204" pitchFamily="34" charset="0"/>
              </a:rPr>
              <a:t>git clone "</a:t>
            </a:r>
            <a:r>
              <a:rPr lang="en-US" sz="1800" b="1" i="0" u="none" strike="noStrike" dirty="0" err="1">
                <a:solidFill>
                  <a:srgbClr val="202124"/>
                </a:solidFill>
                <a:effectLst/>
                <a:latin typeface="Calibri" panose="020F0502020204030204" pitchFamily="34" charset="0"/>
              </a:rPr>
              <a:t>url</a:t>
            </a:r>
            <a:r>
              <a:rPr lang="en-US" sz="1800" b="1" i="0" u="none" strike="noStrike" dirty="0">
                <a:solidFill>
                  <a:srgbClr val="202124"/>
                </a:solidFill>
                <a:effectLst/>
                <a:latin typeface="Calibri" panose="020F0502020204030204" pitchFamily="34" charset="0"/>
              </a:rPr>
              <a:t> name“</a:t>
            </a:r>
          </a:p>
          <a:p>
            <a:r>
              <a:rPr lang="en-US" sz="1800" b="0" i="0" u="none" strike="noStrike" dirty="0">
                <a:solidFill>
                  <a:srgbClr val="202124"/>
                </a:solidFill>
                <a:effectLst/>
                <a:latin typeface="Calibri" panose="020F0502020204030204" pitchFamily="34" charset="0"/>
              </a:rPr>
              <a:t>Change your command directory to that exact source code.</a:t>
            </a:r>
          </a:p>
          <a:p>
            <a:r>
              <a:rPr lang="en-IN" sz="1800" b="0" i="0" u="none" strike="noStrike" dirty="0">
                <a:solidFill>
                  <a:srgbClr val="000000"/>
                </a:solidFill>
                <a:effectLst/>
                <a:latin typeface="Calibri" panose="020F0502020204030204" pitchFamily="34" charset="0"/>
              </a:rPr>
              <a:t>Install MAVEN by using </a:t>
            </a:r>
            <a:r>
              <a:rPr lang="en-IN" sz="1800" b="1" i="0" u="none" strike="noStrike" dirty="0" err="1">
                <a:solidFill>
                  <a:srgbClr val="000000"/>
                </a:solidFill>
                <a:effectLst/>
                <a:latin typeface="Calibri" panose="020F0502020204030204" pitchFamily="34" charset="0"/>
              </a:rPr>
              <a:t>sudo</a:t>
            </a:r>
            <a:r>
              <a:rPr lang="en-IN" sz="1800" b="1" i="0" u="none" strike="noStrike" dirty="0">
                <a:solidFill>
                  <a:srgbClr val="000000"/>
                </a:solidFill>
                <a:effectLst/>
                <a:latin typeface="Calibri" panose="020F0502020204030204" pitchFamily="34" charset="0"/>
              </a:rPr>
              <a:t> apt install maven</a:t>
            </a:r>
            <a:endParaRPr lang="en-IN" dirty="0">
              <a:solidFill>
                <a:srgbClr val="000000"/>
              </a:solidFill>
              <a:latin typeface="Arial" panose="020B0604020202020204" pitchFamily="34" charset="0"/>
            </a:endParaRPr>
          </a:p>
          <a:p>
            <a:r>
              <a:rPr lang="en-IN" sz="1800" b="0" i="0" u="none" strike="noStrike" dirty="0">
                <a:solidFill>
                  <a:srgbClr val="202124"/>
                </a:solidFill>
                <a:effectLst/>
                <a:latin typeface="Calibri" panose="020F0502020204030204" pitchFamily="34" charset="0"/>
              </a:rPr>
              <a:t>Give command </a:t>
            </a:r>
            <a:r>
              <a:rPr lang="en-IN" sz="1800" b="1" i="0" u="none" strike="noStrike" dirty="0" err="1">
                <a:solidFill>
                  <a:srgbClr val="202124"/>
                </a:solidFill>
                <a:effectLst/>
                <a:latin typeface="Calibri" panose="020F0502020204030204" pitchFamily="34" charset="0"/>
              </a:rPr>
              <a:t>mvn</a:t>
            </a:r>
            <a:r>
              <a:rPr lang="en-IN" sz="1800" b="1" i="0" u="none" strike="noStrike" dirty="0">
                <a:solidFill>
                  <a:srgbClr val="202124"/>
                </a:solidFill>
                <a:effectLst/>
                <a:latin typeface="Calibri" panose="020F0502020204030204" pitchFamily="34" charset="0"/>
              </a:rPr>
              <a:t> clean install/</a:t>
            </a:r>
            <a:r>
              <a:rPr lang="en-IN" sz="1800" b="1" i="0" u="none" strike="noStrike" dirty="0" err="1">
                <a:solidFill>
                  <a:srgbClr val="202124"/>
                </a:solidFill>
                <a:effectLst/>
                <a:latin typeface="Calibri" panose="020F0502020204030204" pitchFamily="34" charset="0"/>
              </a:rPr>
              <a:t>mvn</a:t>
            </a:r>
            <a:r>
              <a:rPr lang="en-IN" sz="1800" b="1" i="0" u="none" strike="noStrike" dirty="0">
                <a:solidFill>
                  <a:srgbClr val="202124"/>
                </a:solidFill>
                <a:effectLst/>
                <a:latin typeface="Calibri" panose="020F0502020204030204" pitchFamily="34" charset="0"/>
              </a:rPr>
              <a:t> clean install –</a:t>
            </a:r>
            <a:r>
              <a:rPr lang="en-IN" sz="1800" b="1" i="0" u="none" strike="noStrike" dirty="0" err="1">
                <a:solidFill>
                  <a:srgbClr val="202124"/>
                </a:solidFill>
                <a:effectLst/>
                <a:latin typeface="Calibri" panose="020F0502020204030204" pitchFamily="34" charset="0"/>
              </a:rPr>
              <a:t>DskipTests</a:t>
            </a:r>
            <a:endParaRPr lang="en-IN" dirty="0">
              <a:solidFill>
                <a:srgbClr val="202124"/>
              </a:solidFill>
              <a:latin typeface="Arial" panose="020B0604020202020204" pitchFamily="34" charset="0"/>
            </a:endParaRPr>
          </a:p>
          <a:p>
            <a:r>
              <a:rPr lang="en-IN" sz="1800" b="0" i="0" u="none" strike="noStrike" dirty="0">
                <a:solidFill>
                  <a:srgbClr val="000000"/>
                </a:solidFill>
                <a:effectLst/>
                <a:latin typeface="Calibri" panose="020F0502020204030204" pitchFamily="34" charset="0"/>
              </a:rPr>
              <a:t>Install Docker by using </a:t>
            </a:r>
            <a:r>
              <a:rPr lang="en-IN" sz="1800" b="1" i="0" u="none" strike="noStrike" dirty="0" err="1">
                <a:solidFill>
                  <a:srgbClr val="000000"/>
                </a:solidFill>
                <a:effectLst/>
                <a:latin typeface="Calibri" panose="020F0502020204030204" pitchFamily="34" charset="0"/>
              </a:rPr>
              <a:t>sudo</a:t>
            </a:r>
            <a:r>
              <a:rPr lang="en-IN" sz="1800" b="1" i="0" u="none" strike="noStrike" dirty="0">
                <a:solidFill>
                  <a:srgbClr val="000000"/>
                </a:solidFill>
                <a:effectLst/>
                <a:latin typeface="Calibri" panose="020F0502020204030204" pitchFamily="34" charset="0"/>
              </a:rPr>
              <a:t> apt install docker.io</a:t>
            </a:r>
            <a:endParaRPr lang="en-IN" sz="1800" b="0" i="0" u="none" strike="noStrike" dirty="0">
              <a:solidFill>
                <a:srgbClr val="000000"/>
              </a:solidFill>
              <a:effectLst/>
              <a:latin typeface="Arial" panose="020B0604020202020204" pitchFamily="34" charset="0"/>
            </a:endParaRPr>
          </a:p>
          <a:p>
            <a:r>
              <a:rPr lang="en-IN" sz="1800" b="0" i="0" u="none" strike="noStrike" dirty="0">
                <a:solidFill>
                  <a:srgbClr val="202124"/>
                </a:solidFill>
                <a:effectLst/>
                <a:latin typeface="Calibri" panose="020F0502020204030204" pitchFamily="34" charset="0"/>
              </a:rPr>
              <a:t>To build docker images give </a:t>
            </a:r>
            <a:r>
              <a:rPr lang="en-IN" sz="1800" b="1" i="0" u="none" strike="noStrike" dirty="0" err="1">
                <a:solidFill>
                  <a:srgbClr val="202124"/>
                </a:solidFill>
                <a:effectLst/>
                <a:latin typeface="Calibri" panose="020F0502020204030204" pitchFamily="34" charset="0"/>
              </a:rPr>
              <a:t>sudo</a:t>
            </a:r>
            <a:r>
              <a:rPr lang="en-IN" sz="1800" b="1" i="0" u="none" strike="noStrike" dirty="0">
                <a:solidFill>
                  <a:srgbClr val="202124"/>
                </a:solidFill>
                <a:effectLst/>
                <a:latin typeface="Calibri" panose="020F0502020204030204" pitchFamily="34" charset="0"/>
              </a:rPr>
              <a:t> docker build -t </a:t>
            </a:r>
            <a:r>
              <a:rPr lang="en-IN" sz="1800" b="1" i="0" u="none" strike="noStrike" dirty="0" err="1">
                <a:solidFill>
                  <a:srgbClr val="202124"/>
                </a:solidFill>
                <a:effectLst/>
                <a:latin typeface="Calibri" panose="020F0502020204030204" pitchFamily="34" charset="0"/>
              </a:rPr>
              <a:t>imagename:tagname</a:t>
            </a:r>
            <a:r>
              <a:rPr lang="en-IN" sz="1800" b="1" i="0" u="none" strike="noStrike" dirty="0">
                <a:solidFill>
                  <a:srgbClr val="202124"/>
                </a:solidFill>
                <a:effectLst/>
                <a:latin typeface="Calibri" panose="020F0502020204030204" pitchFamily="34" charset="0"/>
              </a:rPr>
              <a:t> .</a:t>
            </a:r>
            <a:endParaRPr lang="en-US" sz="1800" b="1" i="0" u="none" strike="noStrike" dirty="0">
              <a:solidFill>
                <a:srgbClr val="202124"/>
              </a:solidFill>
              <a:effectLst/>
              <a:latin typeface="Calibri" panose="020F0502020204030204" pitchFamily="34" charset="0"/>
            </a:endParaRPr>
          </a:p>
          <a:p>
            <a:r>
              <a:rPr lang="en-IN" dirty="0"/>
              <a:t>Perform Docker login </a:t>
            </a:r>
            <a:r>
              <a:rPr lang="en-US" sz="1800" b="1" i="0" u="none" strike="noStrike" dirty="0" err="1">
                <a:solidFill>
                  <a:srgbClr val="000000"/>
                </a:solidFill>
                <a:effectLst/>
                <a:latin typeface="Calibri" panose="020F0502020204030204" pitchFamily="34" charset="0"/>
              </a:rPr>
              <a:t>sudo</a:t>
            </a:r>
            <a:r>
              <a:rPr lang="en-US" sz="1800" b="1" i="0" u="none" strike="noStrike" dirty="0">
                <a:solidFill>
                  <a:srgbClr val="000000"/>
                </a:solidFill>
                <a:effectLst/>
                <a:latin typeface="Calibri" panose="020F0502020204030204" pitchFamily="34" charset="0"/>
              </a:rPr>
              <a:t> docker login</a:t>
            </a:r>
            <a:r>
              <a:rPr lang="en-US" sz="1800" b="0" i="0" u="none" strike="noStrike" dirty="0">
                <a:solidFill>
                  <a:srgbClr val="000000"/>
                </a:solidFill>
                <a:effectLst/>
                <a:latin typeface="Calibri" panose="020F0502020204030204" pitchFamily="34" charset="0"/>
              </a:rPr>
              <a:t> used for login our docker repository.</a:t>
            </a:r>
          </a:p>
          <a:p>
            <a:r>
              <a:rPr lang="en-US" sz="1800" b="0" i="0" u="none" strike="noStrike" dirty="0">
                <a:solidFill>
                  <a:srgbClr val="000000"/>
                </a:solidFill>
                <a:effectLst/>
                <a:latin typeface="Calibri" panose="020F0502020204030204" pitchFamily="34" charset="0"/>
              </a:rPr>
              <a:t>Push docker images to your docker hub repository by using </a:t>
            </a:r>
            <a:r>
              <a:rPr lang="en-US" sz="1800" b="1" i="0" u="none" strike="noStrike" dirty="0" err="1">
                <a:solidFill>
                  <a:srgbClr val="000000"/>
                </a:solidFill>
                <a:effectLst/>
                <a:latin typeface="Calibri" panose="020F0502020204030204" pitchFamily="34" charset="0"/>
              </a:rPr>
              <a:t>sudo</a:t>
            </a:r>
            <a:r>
              <a:rPr lang="en-US" sz="1800" b="1" i="0" u="none" strike="noStrike" dirty="0">
                <a:solidFill>
                  <a:srgbClr val="000000"/>
                </a:solidFill>
                <a:effectLst/>
                <a:latin typeface="Calibri" panose="020F0502020204030204" pitchFamily="34" charset="0"/>
              </a:rPr>
              <a:t> docker push </a:t>
            </a:r>
            <a:r>
              <a:rPr lang="en-US" sz="1800" b="1" i="0" u="none" strike="noStrike" dirty="0" err="1">
                <a:solidFill>
                  <a:srgbClr val="000000"/>
                </a:solidFill>
                <a:effectLst/>
                <a:latin typeface="Calibri" panose="020F0502020204030204" pitchFamily="34" charset="0"/>
              </a:rPr>
              <a:t>imagename</a:t>
            </a:r>
            <a:endParaRPr lang="en-IN" dirty="0"/>
          </a:p>
          <a:p>
            <a:endParaRPr lang="en-IN" dirty="0"/>
          </a:p>
        </p:txBody>
      </p:sp>
    </p:spTree>
    <p:extLst>
      <p:ext uri="{BB962C8B-B14F-4D97-AF65-F5344CB8AC3E}">
        <p14:creationId xmlns:p14="http://schemas.microsoft.com/office/powerpoint/2010/main" val="409920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80B453-5B21-D57B-6A71-99E77E1DCE9D}"/>
              </a:ext>
            </a:extLst>
          </p:cNvPr>
          <p:cNvPicPr>
            <a:picLocks noChangeAspect="1"/>
          </p:cNvPicPr>
          <p:nvPr/>
        </p:nvPicPr>
        <p:blipFill>
          <a:blip r:embed="rId2"/>
          <a:stretch>
            <a:fillRect/>
          </a:stretch>
        </p:blipFill>
        <p:spPr>
          <a:xfrm>
            <a:off x="470795" y="2498740"/>
            <a:ext cx="5486400" cy="1778515"/>
          </a:xfrm>
          <a:prstGeom prst="rect">
            <a:avLst/>
          </a:prstGeom>
        </p:spPr>
      </p:pic>
      <p:pic>
        <p:nvPicPr>
          <p:cNvPr id="7" name="Picture 6">
            <a:extLst>
              <a:ext uri="{FF2B5EF4-FFF2-40B4-BE49-F238E27FC236}">
                <a16:creationId xmlns:a16="http://schemas.microsoft.com/office/drawing/2014/main" id="{06225E5C-B64A-AE92-C515-BA398F3D2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807" y="3315486"/>
            <a:ext cx="5486400" cy="3151598"/>
          </a:xfrm>
          <a:prstGeom prst="rect">
            <a:avLst/>
          </a:prstGeom>
        </p:spPr>
      </p:pic>
    </p:spTree>
    <p:extLst>
      <p:ext uri="{BB962C8B-B14F-4D97-AF65-F5344CB8AC3E}">
        <p14:creationId xmlns:p14="http://schemas.microsoft.com/office/powerpoint/2010/main" val="284975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CF4D35-E61A-5948-AAA8-F1FBDDD36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9" y="44943"/>
            <a:ext cx="12020366" cy="6761456"/>
          </a:xfrm>
          <a:prstGeom prst="rect">
            <a:avLst/>
          </a:prstGeom>
        </p:spPr>
      </p:pic>
    </p:spTree>
    <p:extLst>
      <p:ext uri="{BB962C8B-B14F-4D97-AF65-F5344CB8AC3E}">
        <p14:creationId xmlns:p14="http://schemas.microsoft.com/office/powerpoint/2010/main" val="342369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0EAF-8640-5F04-A4E6-5CC5B2B130EF}"/>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063A2002-FDF8-E6D1-FC92-A14AA46AB9D2}"/>
              </a:ext>
            </a:extLst>
          </p:cNvPr>
          <p:cNvSpPr>
            <a:spLocks noGrp="1"/>
          </p:cNvSpPr>
          <p:nvPr>
            <p:ph idx="1"/>
          </p:nvPr>
        </p:nvSpPr>
        <p:spPr>
          <a:xfrm>
            <a:off x="1090708" y="2301658"/>
            <a:ext cx="8825659" cy="4556341"/>
          </a:xfrm>
        </p:spPr>
        <p:txBody>
          <a:bodyPr>
            <a:normAutofit fontScale="92500" lnSpcReduction="20000"/>
          </a:bodyPr>
          <a:lstStyle/>
          <a:p>
            <a:r>
              <a:rPr lang="en-IN" dirty="0"/>
              <a:t>We can use Kubernetes for deployment purpose also</a:t>
            </a:r>
          </a:p>
          <a:p>
            <a:r>
              <a:rPr lang="en-IN" dirty="0"/>
              <a:t>First create two EC2 instances one for master node and other for worker node</a:t>
            </a:r>
          </a:p>
          <a:p>
            <a:r>
              <a:rPr lang="en-IN" dirty="0">
                <a:solidFill>
                  <a:schemeClr val="tx1"/>
                </a:solidFill>
              </a:rPr>
              <a:t>1   </a:t>
            </a:r>
            <a:r>
              <a:rPr lang="en-IN" dirty="0" err="1">
                <a:solidFill>
                  <a:schemeClr val="tx1"/>
                </a:solidFill>
              </a:rPr>
              <a:t>hostnamectl</a:t>
            </a:r>
            <a:r>
              <a:rPr lang="en-IN" dirty="0">
                <a:solidFill>
                  <a:schemeClr val="tx1"/>
                </a:solidFill>
              </a:rPr>
              <a:t> set-hostname master</a:t>
            </a:r>
          </a:p>
          <a:p>
            <a:r>
              <a:rPr lang="en-IN" dirty="0">
                <a:solidFill>
                  <a:schemeClr val="tx1"/>
                </a:solidFill>
              </a:rPr>
              <a:t>2  exit</a:t>
            </a:r>
          </a:p>
          <a:p>
            <a:r>
              <a:rPr lang="en-IN" dirty="0">
                <a:solidFill>
                  <a:schemeClr val="tx1"/>
                </a:solidFill>
              </a:rPr>
              <a:t>3  </a:t>
            </a:r>
            <a:r>
              <a:rPr lang="en-IN" dirty="0" err="1">
                <a:solidFill>
                  <a:schemeClr val="tx1"/>
                </a:solidFill>
              </a:rPr>
              <a:t>kubeadm</a:t>
            </a:r>
            <a:r>
              <a:rPr lang="en-IN" dirty="0">
                <a:solidFill>
                  <a:schemeClr val="tx1"/>
                </a:solidFill>
              </a:rPr>
              <a:t> </a:t>
            </a:r>
            <a:r>
              <a:rPr lang="en-IN" dirty="0" err="1">
                <a:solidFill>
                  <a:schemeClr val="tx1"/>
                </a:solidFill>
              </a:rPr>
              <a:t>init</a:t>
            </a:r>
            <a:r>
              <a:rPr lang="en-IN" dirty="0">
                <a:solidFill>
                  <a:schemeClr val="tx1"/>
                </a:solidFill>
              </a:rPr>
              <a:t>  //</a:t>
            </a:r>
            <a:r>
              <a:rPr lang="en-US" b="0" i="0" dirty="0">
                <a:solidFill>
                  <a:srgbClr val="222222"/>
                </a:solidFill>
                <a:effectLst/>
                <a:latin typeface="open sans" panose="020B0606030504020204" pitchFamily="34" charset="0"/>
              </a:rPr>
              <a:t>Run this command in order to set up the Kubernetes control plane</a:t>
            </a:r>
            <a:endParaRPr lang="en-IN" dirty="0">
              <a:solidFill>
                <a:schemeClr val="tx1"/>
              </a:solidFill>
            </a:endParaRPr>
          </a:p>
          <a:p>
            <a:r>
              <a:rPr lang="en-IN" dirty="0">
                <a:solidFill>
                  <a:schemeClr val="tx1"/>
                </a:solidFill>
              </a:rPr>
              <a:t>4  </a:t>
            </a:r>
            <a:r>
              <a:rPr lang="en-IN" dirty="0" err="1">
                <a:solidFill>
                  <a:schemeClr val="tx1"/>
                </a:solidFill>
              </a:rPr>
              <a:t>mkdir</a:t>
            </a:r>
            <a:r>
              <a:rPr lang="en-IN" dirty="0">
                <a:solidFill>
                  <a:schemeClr val="tx1"/>
                </a:solidFill>
              </a:rPr>
              <a:t> -p $HOME/.</a:t>
            </a:r>
            <a:r>
              <a:rPr lang="en-IN" dirty="0" err="1">
                <a:solidFill>
                  <a:schemeClr val="tx1"/>
                </a:solidFill>
              </a:rPr>
              <a:t>kube</a:t>
            </a:r>
            <a:endParaRPr lang="en-IN" dirty="0">
              <a:solidFill>
                <a:schemeClr val="tx1"/>
              </a:solidFill>
            </a:endParaRPr>
          </a:p>
          <a:p>
            <a:r>
              <a:rPr lang="en-IN" dirty="0">
                <a:solidFill>
                  <a:schemeClr val="tx1"/>
                </a:solidFill>
              </a:rPr>
              <a:t>5  </a:t>
            </a:r>
            <a:r>
              <a:rPr lang="en-IN" dirty="0" err="1">
                <a:solidFill>
                  <a:schemeClr val="tx1"/>
                </a:solidFill>
              </a:rPr>
              <a:t>sudo</a:t>
            </a:r>
            <a:r>
              <a:rPr lang="en-IN" dirty="0">
                <a:solidFill>
                  <a:schemeClr val="tx1"/>
                </a:solidFill>
              </a:rPr>
              <a:t> cp -</a:t>
            </a:r>
            <a:r>
              <a:rPr lang="en-IN" dirty="0" err="1">
                <a:solidFill>
                  <a:schemeClr val="tx1"/>
                </a:solidFill>
              </a:rPr>
              <a:t>i</a:t>
            </a:r>
            <a:r>
              <a:rPr lang="en-IN" dirty="0">
                <a:solidFill>
                  <a:schemeClr val="tx1"/>
                </a:solidFill>
              </a:rPr>
              <a:t> /etc/</a:t>
            </a:r>
            <a:r>
              <a:rPr lang="en-IN" dirty="0" err="1">
                <a:solidFill>
                  <a:schemeClr val="tx1"/>
                </a:solidFill>
              </a:rPr>
              <a:t>kubernetes</a:t>
            </a:r>
            <a:r>
              <a:rPr lang="en-IN" dirty="0">
                <a:solidFill>
                  <a:schemeClr val="tx1"/>
                </a:solidFill>
              </a:rPr>
              <a:t>/</a:t>
            </a:r>
            <a:r>
              <a:rPr lang="en-IN" dirty="0" err="1">
                <a:solidFill>
                  <a:schemeClr val="tx1"/>
                </a:solidFill>
              </a:rPr>
              <a:t>admin.conf</a:t>
            </a:r>
            <a:r>
              <a:rPr lang="en-IN" dirty="0">
                <a:solidFill>
                  <a:schemeClr val="tx1"/>
                </a:solidFill>
              </a:rPr>
              <a:t> $HOME/.</a:t>
            </a:r>
            <a:r>
              <a:rPr lang="en-IN" dirty="0" err="1">
                <a:solidFill>
                  <a:schemeClr val="tx1"/>
                </a:solidFill>
              </a:rPr>
              <a:t>kube</a:t>
            </a:r>
            <a:r>
              <a:rPr lang="en-IN" dirty="0">
                <a:solidFill>
                  <a:schemeClr val="tx1"/>
                </a:solidFill>
              </a:rPr>
              <a:t>/config</a:t>
            </a:r>
          </a:p>
          <a:p>
            <a:r>
              <a:rPr lang="en-IN" dirty="0">
                <a:solidFill>
                  <a:schemeClr val="tx1"/>
                </a:solidFill>
              </a:rPr>
              <a:t>6  </a:t>
            </a:r>
            <a:r>
              <a:rPr lang="en-IN" dirty="0" err="1">
                <a:solidFill>
                  <a:schemeClr val="tx1"/>
                </a:solidFill>
              </a:rPr>
              <a:t>sudo</a:t>
            </a:r>
            <a:r>
              <a:rPr lang="en-IN" dirty="0">
                <a:solidFill>
                  <a:schemeClr val="tx1"/>
                </a:solidFill>
              </a:rPr>
              <a:t> </a:t>
            </a:r>
            <a:r>
              <a:rPr lang="en-IN" dirty="0" err="1">
                <a:solidFill>
                  <a:schemeClr val="tx1"/>
                </a:solidFill>
              </a:rPr>
              <a:t>chown</a:t>
            </a:r>
            <a:r>
              <a:rPr lang="en-IN" dirty="0">
                <a:solidFill>
                  <a:schemeClr val="tx1"/>
                </a:solidFill>
              </a:rPr>
              <a:t> $(id -u):$(id -g) $HOME/.</a:t>
            </a:r>
            <a:r>
              <a:rPr lang="en-IN" dirty="0" err="1">
                <a:solidFill>
                  <a:schemeClr val="tx1"/>
                </a:solidFill>
              </a:rPr>
              <a:t>kube</a:t>
            </a:r>
            <a:r>
              <a:rPr lang="en-IN" dirty="0">
                <a:solidFill>
                  <a:schemeClr val="tx1"/>
                </a:solidFill>
              </a:rPr>
              <a:t>/config    </a:t>
            </a:r>
          </a:p>
          <a:p>
            <a:r>
              <a:rPr lang="en-IN" dirty="0">
                <a:solidFill>
                  <a:schemeClr val="tx1"/>
                </a:solidFill>
              </a:rPr>
              <a:t>7  </a:t>
            </a:r>
            <a:r>
              <a:rPr lang="en-IN" dirty="0" err="1">
                <a:solidFill>
                  <a:schemeClr val="tx1"/>
                </a:solidFill>
              </a:rPr>
              <a:t>kubectl</a:t>
            </a:r>
            <a:r>
              <a:rPr lang="en-IN" dirty="0">
                <a:solidFill>
                  <a:schemeClr val="tx1"/>
                </a:solidFill>
              </a:rPr>
              <a:t> get nodes    </a:t>
            </a:r>
          </a:p>
          <a:p>
            <a:r>
              <a:rPr lang="en-IN" dirty="0">
                <a:solidFill>
                  <a:schemeClr val="tx1"/>
                </a:solidFill>
              </a:rPr>
              <a:t>8  </a:t>
            </a:r>
            <a:r>
              <a:rPr lang="en-IN" dirty="0" err="1">
                <a:solidFill>
                  <a:schemeClr val="tx1"/>
                </a:solidFill>
              </a:rPr>
              <a:t>kubectl</a:t>
            </a:r>
            <a:r>
              <a:rPr lang="en-IN" dirty="0">
                <a:solidFill>
                  <a:schemeClr val="tx1"/>
                </a:solidFill>
              </a:rPr>
              <a:t> get pods --all-namespaces    </a:t>
            </a:r>
          </a:p>
          <a:p>
            <a:r>
              <a:rPr lang="en-IN" dirty="0">
                <a:solidFill>
                  <a:schemeClr val="tx1"/>
                </a:solidFill>
              </a:rPr>
              <a:t>9   </a:t>
            </a:r>
            <a:r>
              <a:rPr lang="en-IN" dirty="0" err="1">
                <a:solidFill>
                  <a:schemeClr val="tx1"/>
                </a:solidFill>
              </a:rPr>
              <a:t>kubectl</a:t>
            </a:r>
            <a:r>
              <a:rPr lang="en-IN" dirty="0">
                <a:solidFill>
                  <a:schemeClr val="tx1"/>
                </a:solidFill>
              </a:rPr>
              <a:t> apply -f https://aws-quickstart.s3.amazonaws.com/quickstart-vmware/scripts/weave.yaml   </a:t>
            </a:r>
          </a:p>
          <a:p>
            <a:r>
              <a:rPr lang="en-IN" dirty="0">
                <a:solidFill>
                  <a:schemeClr val="tx1"/>
                </a:solidFill>
              </a:rPr>
              <a:t>10  </a:t>
            </a:r>
            <a:r>
              <a:rPr lang="en-IN" dirty="0" err="1">
                <a:solidFill>
                  <a:schemeClr val="tx1"/>
                </a:solidFill>
              </a:rPr>
              <a:t>kubectl</a:t>
            </a:r>
            <a:r>
              <a:rPr lang="en-IN" dirty="0">
                <a:solidFill>
                  <a:schemeClr val="tx1"/>
                </a:solidFill>
              </a:rPr>
              <a:t> get pods --all-namespaces   </a:t>
            </a:r>
          </a:p>
        </p:txBody>
      </p:sp>
    </p:spTree>
    <p:extLst>
      <p:ext uri="{BB962C8B-B14F-4D97-AF65-F5344CB8AC3E}">
        <p14:creationId xmlns:p14="http://schemas.microsoft.com/office/powerpoint/2010/main" val="129065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AF39A-B558-809C-F957-29D0415DA512}"/>
              </a:ext>
            </a:extLst>
          </p:cNvPr>
          <p:cNvSpPr>
            <a:spLocks noGrp="1"/>
          </p:cNvSpPr>
          <p:nvPr>
            <p:ph idx="1"/>
          </p:nvPr>
        </p:nvSpPr>
        <p:spPr>
          <a:xfrm>
            <a:off x="1146076" y="2354924"/>
            <a:ext cx="8825659" cy="4383227"/>
          </a:xfrm>
        </p:spPr>
        <p:txBody>
          <a:bodyPr>
            <a:normAutofit/>
          </a:bodyPr>
          <a:lstStyle/>
          <a:p>
            <a:r>
              <a:rPr lang="en-IN" dirty="0"/>
              <a:t>11 </a:t>
            </a:r>
            <a:r>
              <a:rPr lang="en-IN" dirty="0" err="1"/>
              <a:t>kubectl</a:t>
            </a:r>
            <a:r>
              <a:rPr lang="en-IN" dirty="0"/>
              <a:t> get nodes   </a:t>
            </a:r>
          </a:p>
          <a:p>
            <a:r>
              <a:rPr lang="en-IN" dirty="0"/>
              <a:t>12  </a:t>
            </a:r>
            <a:r>
              <a:rPr lang="en-IN" b="1" dirty="0"/>
              <a:t>docker pull rishabhvar123/</a:t>
            </a:r>
            <a:r>
              <a:rPr lang="en-IN" b="1" dirty="0" err="1"/>
              <a:t>marriagehall</a:t>
            </a:r>
            <a:r>
              <a:rPr lang="en-IN" b="1" dirty="0"/>
              <a:t>   </a:t>
            </a:r>
          </a:p>
          <a:p>
            <a:r>
              <a:rPr lang="en-IN" dirty="0"/>
              <a:t>13  docker images   </a:t>
            </a:r>
          </a:p>
          <a:p>
            <a:r>
              <a:rPr lang="en-IN" dirty="0"/>
              <a:t>14  vi </a:t>
            </a:r>
            <a:r>
              <a:rPr lang="en-IN" dirty="0" err="1"/>
              <a:t>dep.yml</a:t>
            </a:r>
            <a:r>
              <a:rPr lang="en-IN" dirty="0"/>
              <a:t>   </a:t>
            </a:r>
          </a:p>
          <a:p>
            <a:r>
              <a:rPr lang="en-IN" dirty="0"/>
              <a:t>15  </a:t>
            </a:r>
            <a:r>
              <a:rPr lang="en-IN" dirty="0" err="1"/>
              <a:t>kubectl</a:t>
            </a:r>
            <a:r>
              <a:rPr lang="en-IN" dirty="0"/>
              <a:t> create -f </a:t>
            </a:r>
            <a:r>
              <a:rPr lang="en-IN" dirty="0" err="1"/>
              <a:t>dep.yaml</a:t>
            </a:r>
            <a:r>
              <a:rPr lang="en-IN" dirty="0"/>
              <a:t>   </a:t>
            </a:r>
          </a:p>
          <a:p>
            <a:r>
              <a:rPr lang="en-IN" dirty="0"/>
              <a:t>17  </a:t>
            </a:r>
            <a:r>
              <a:rPr lang="en-IN" dirty="0" err="1"/>
              <a:t>kubectl</a:t>
            </a:r>
            <a:r>
              <a:rPr lang="en-IN" dirty="0"/>
              <a:t> get pods   </a:t>
            </a:r>
          </a:p>
          <a:p>
            <a:r>
              <a:rPr lang="en-IN" dirty="0"/>
              <a:t>18  vi </a:t>
            </a:r>
            <a:r>
              <a:rPr lang="en-IN" dirty="0" err="1"/>
              <a:t>service.yaml</a:t>
            </a:r>
            <a:r>
              <a:rPr lang="en-IN" dirty="0"/>
              <a:t>   </a:t>
            </a:r>
          </a:p>
          <a:p>
            <a:r>
              <a:rPr lang="en-IN" dirty="0"/>
              <a:t>19  </a:t>
            </a:r>
            <a:r>
              <a:rPr lang="en-IN" dirty="0" err="1"/>
              <a:t>kubectl</a:t>
            </a:r>
            <a:r>
              <a:rPr lang="en-IN" dirty="0"/>
              <a:t> create -f </a:t>
            </a:r>
            <a:r>
              <a:rPr lang="en-IN" dirty="0" err="1"/>
              <a:t>service.yml</a:t>
            </a:r>
            <a:r>
              <a:rPr lang="en-IN" dirty="0"/>
              <a:t>   </a:t>
            </a:r>
          </a:p>
          <a:p>
            <a:r>
              <a:rPr lang="en-IN" dirty="0"/>
              <a:t>20  </a:t>
            </a:r>
            <a:r>
              <a:rPr lang="en-IN" dirty="0" err="1"/>
              <a:t>kubectl</a:t>
            </a:r>
            <a:r>
              <a:rPr lang="en-IN" dirty="0"/>
              <a:t> create -f </a:t>
            </a:r>
            <a:r>
              <a:rPr lang="en-IN" dirty="0" err="1"/>
              <a:t>service.yaml</a:t>
            </a:r>
            <a:r>
              <a:rPr lang="en-IN" dirty="0"/>
              <a:t>   </a:t>
            </a:r>
          </a:p>
          <a:p>
            <a:r>
              <a:rPr lang="en-IN" dirty="0"/>
              <a:t>21  </a:t>
            </a:r>
            <a:r>
              <a:rPr lang="en-IN" dirty="0" err="1"/>
              <a:t>kubectl</a:t>
            </a:r>
            <a:r>
              <a:rPr lang="en-IN" dirty="0"/>
              <a:t> get service   </a:t>
            </a:r>
          </a:p>
          <a:p>
            <a:r>
              <a:rPr lang="en-IN" dirty="0"/>
              <a:t>22  </a:t>
            </a:r>
            <a:r>
              <a:rPr lang="en-IN" dirty="0" err="1"/>
              <a:t>kubectl</a:t>
            </a:r>
            <a:r>
              <a:rPr lang="en-IN" dirty="0"/>
              <a:t> get service -o wide</a:t>
            </a:r>
          </a:p>
        </p:txBody>
      </p:sp>
    </p:spTree>
    <p:extLst>
      <p:ext uri="{BB962C8B-B14F-4D97-AF65-F5344CB8AC3E}">
        <p14:creationId xmlns:p14="http://schemas.microsoft.com/office/powerpoint/2010/main" val="25102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29A650-CAE8-7B76-01B9-2B37C8032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971" y="2253044"/>
            <a:ext cx="6964979" cy="3792649"/>
          </a:xfrm>
        </p:spPr>
      </p:pic>
    </p:spTree>
    <p:extLst>
      <p:ext uri="{BB962C8B-B14F-4D97-AF65-F5344CB8AC3E}">
        <p14:creationId xmlns:p14="http://schemas.microsoft.com/office/powerpoint/2010/main" val="75618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BDC912-A909-4C8A-D0B5-518BCA9E4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63806"/>
            <a:ext cx="7992308" cy="4386309"/>
          </a:xfrm>
        </p:spPr>
      </p:pic>
    </p:spTree>
    <p:extLst>
      <p:ext uri="{BB962C8B-B14F-4D97-AF65-F5344CB8AC3E}">
        <p14:creationId xmlns:p14="http://schemas.microsoft.com/office/powerpoint/2010/main" val="30163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BE1B4-B4AE-BED1-A4E7-D1BD3EE96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5437" y="2171086"/>
            <a:ext cx="7901126" cy="4444383"/>
          </a:xfrm>
        </p:spPr>
      </p:pic>
    </p:spTree>
    <p:extLst>
      <p:ext uri="{BB962C8B-B14F-4D97-AF65-F5344CB8AC3E}">
        <p14:creationId xmlns:p14="http://schemas.microsoft.com/office/powerpoint/2010/main" val="384283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049E-EC5B-D723-FABF-7A69FD19FCD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A0A6FDD-21C9-28AF-EB5C-71949D8D26AC}"/>
              </a:ext>
            </a:extLst>
          </p:cNvPr>
          <p:cNvSpPr>
            <a:spLocks noGrp="1"/>
          </p:cNvSpPr>
          <p:nvPr>
            <p:ph idx="1"/>
          </p:nvPr>
        </p:nvSpPr>
        <p:spPr>
          <a:xfrm>
            <a:off x="890726" y="2281560"/>
            <a:ext cx="8825659" cy="4403325"/>
          </a:xfrm>
        </p:spPr>
        <p:txBody>
          <a:bodyPr>
            <a:normAutofit fontScale="55000" lnSpcReduction="20000"/>
          </a:bodyPr>
          <a:lstStyle/>
          <a:p>
            <a:r>
              <a:rPr lang="en-IN" sz="3300" dirty="0"/>
              <a:t>1- </a:t>
            </a:r>
            <a:r>
              <a:rPr lang="en-IN" sz="3300" b="0" i="0" u="none" strike="noStrike" dirty="0">
                <a:solidFill>
                  <a:schemeClr val="tx1"/>
                </a:solidFill>
                <a:effectLst/>
                <a:latin typeface="Arial" panose="020B0604020202020204" pitchFamily="34" charset="0"/>
              </a:rPr>
              <a:t>Abstract</a:t>
            </a:r>
          </a:p>
          <a:p>
            <a:r>
              <a:rPr lang="en-IN" sz="3300" dirty="0">
                <a:solidFill>
                  <a:schemeClr val="tx1"/>
                </a:solidFill>
                <a:latin typeface="Arial" panose="020B0604020202020204" pitchFamily="34" charset="0"/>
              </a:rPr>
              <a:t>2- </a:t>
            </a:r>
            <a:r>
              <a:rPr lang="en-IN" sz="3300" b="0" i="0" u="none" strike="noStrike" dirty="0">
                <a:solidFill>
                  <a:schemeClr val="tx1"/>
                </a:solidFill>
                <a:effectLst/>
                <a:latin typeface="Arial" panose="020B0604020202020204" pitchFamily="34" charset="0"/>
              </a:rPr>
              <a:t>Introduction</a:t>
            </a:r>
          </a:p>
          <a:p>
            <a:r>
              <a:rPr lang="en-IN" sz="3300" dirty="0">
                <a:solidFill>
                  <a:schemeClr val="tx1"/>
                </a:solidFill>
                <a:latin typeface="Arial" panose="020B0604020202020204" pitchFamily="34" charset="0"/>
              </a:rPr>
              <a:t>3- </a:t>
            </a:r>
            <a:r>
              <a:rPr lang="en-IN" sz="3300" b="0" i="0" u="none" strike="noStrike" dirty="0">
                <a:solidFill>
                  <a:schemeClr val="tx1"/>
                </a:solidFill>
                <a:effectLst/>
                <a:latin typeface="Arial" panose="020B0604020202020204" pitchFamily="34" charset="0"/>
              </a:rPr>
              <a:t>System Requirement</a:t>
            </a:r>
          </a:p>
          <a:p>
            <a:r>
              <a:rPr lang="en-IN" sz="3300" b="0" i="0" u="none" strike="noStrike" dirty="0">
                <a:solidFill>
                  <a:schemeClr val="tx1"/>
                </a:solidFill>
                <a:effectLst/>
                <a:latin typeface="Arial" panose="020B0604020202020204" pitchFamily="34" charset="0"/>
              </a:rPr>
              <a:t>4- Modules</a:t>
            </a:r>
          </a:p>
          <a:p>
            <a:r>
              <a:rPr lang="en-IN" sz="3300" dirty="0">
                <a:solidFill>
                  <a:schemeClr val="tx1"/>
                </a:solidFill>
                <a:latin typeface="Arial" panose="020B0604020202020204" pitchFamily="34" charset="0"/>
              </a:rPr>
              <a:t>5- Services</a:t>
            </a:r>
          </a:p>
          <a:p>
            <a:r>
              <a:rPr lang="en-IN" sz="3300" b="0" i="0" u="none" strike="noStrike" dirty="0">
                <a:solidFill>
                  <a:schemeClr val="tx1"/>
                </a:solidFill>
                <a:effectLst/>
                <a:latin typeface="Arial" panose="020B0604020202020204" pitchFamily="34" charset="0"/>
              </a:rPr>
              <a:t>6- Technology used</a:t>
            </a:r>
          </a:p>
          <a:p>
            <a:r>
              <a:rPr lang="en-IN" sz="3300" dirty="0">
                <a:solidFill>
                  <a:schemeClr val="tx1"/>
                </a:solidFill>
                <a:latin typeface="Arial" panose="020B0604020202020204" pitchFamily="34" charset="0"/>
              </a:rPr>
              <a:t>7- Design and ER diagram</a:t>
            </a:r>
          </a:p>
          <a:p>
            <a:r>
              <a:rPr lang="en-IN" sz="3300" dirty="0">
                <a:solidFill>
                  <a:schemeClr val="tx1"/>
                </a:solidFill>
                <a:latin typeface="Arial" panose="020B0604020202020204" pitchFamily="34" charset="0"/>
              </a:rPr>
              <a:t>8- </a:t>
            </a:r>
            <a:r>
              <a:rPr lang="en-IN" sz="3300" b="0" i="0" u="none" strike="noStrike" dirty="0" err="1">
                <a:solidFill>
                  <a:srgbClr val="000000"/>
                </a:solidFill>
                <a:effectLst/>
                <a:latin typeface="Calibri" panose="020F0502020204030204" pitchFamily="34" charset="0"/>
              </a:rPr>
              <a:t>Dockerize</a:t>
            </a:r>
            <a:r>
              <a:rPr lang="en-IN" sz="3300" b="0" i="0" u="none" strike="noStrike" dirty="0">
                <a:solidFill>
                  <a:srgbClr val="000000"/>
                </a:solidFill>
                <a:effectLst/>
                <a:latin typeface="Calibri" panose="020F0502020204030204" pitchFamily="34" charset="0"/>
              </a:rPr>
              <a:t> our application</a:t>
            </a:r>
            <a:r>
              <a:rPr lang="en-IN" sz="3300" dirty="0">
                <a:solidFill>
                  <a:schemeClr val="tx1"/>
                </a:solidFill>
                <a:latin typeface="Arial" panose="020B0604020202020204" pitchFamily="34" charset="0"/>
              </a:rPr>
              <a:t> </a:t>
            </a:r>
          </a:p>
          <a:p>
            <a:r>
              <a:rPr lang="en-IN" sz="3300" dirty="0">
                <a:solidFill>
                  <a:schemeClr val="tx1"/>
                </a:solidFill>
                <a:latin typeface="Arial" panose="020B0604020202020204" pitchFamily="34" charset="0"/>
              </a:rPr>
              <a:t>9- </a:t>
            </a:r>
            <a:r>
              <a:rPr lang="en-US" sz="3300" b="0" i="0" u="none" strike="noStrike" dirty="0">
                <a:solidFill>
                  <a:srgbClr val="000000"/>
                </a:solidFill>
                <a:effectLst/>
                <a:latin typeface="Calibri" panose="020F0502020204030204" pitchFamily="34" charset="0"/>
              </a:rPr>
              <a:t>Deploy application images using AWS EKS , ECS, RDS services</a:t>
            </a:r>
          </a:p>
          <a:p>
            <a:r>
              <a:rPr lang="en-US" sz="3300" dirty="0">
                <a:solidFill>
                  <a:srgbClr val="000000"/>
                </a:solidFill>
                <a:latin typeface="Calibri" panose="020F0502020204030204" pitchFamily="34" charset="0"/>
              </a:rPr>
              <a:t>10- </a:t>
            </a:r>
            <a:r>
              <a:rPr lang="en-IN" sz="3300" b="0" i="0" u="none" strike="noStrike" dirty="0">
                <a:solidFill>
                  <a:srgbClr val="000000"/>
                </a:solidFill>
                <a:effectLst/>
                <a:latin typeface="Calibri" panose="020F0502020204030204" pitchFamily="34" charset="0"/>
              </a:rPr>
              <a:t>Advantages</a:t>
            </a:r>
          </a:p>
          <a:p>
            <a:r>
              <a:rPr lang="en-IN" sz="3300" dirty="0">
                <a:solidFill>
                  <a:srgbClr val="000000"/>
                </a:solidFill>
                <a:latin typeface="Calibri" panose="020F0502020204030204" pitchFamily="34" charset="0"/>
              </a:rPr>
              <a:t>11- </a:t>
            </a:r>
            <a:r>
              <a:rPr lang="en-IN" sz="3300" b="0" i="0" u="none" strike="noStrike" dirty="0">
                <a:solidFill>
                  <a:srgbClr val="000000"/>
                </a:solidFill>
                <a:effectLst/>
                <a:latin typeface="Calibri" panose="020F0502020204030204" pitchFamily="34" charset="0"/>
              </a:rPr>
              <a:t>Disadvantages</a:t>
            </a:r>
          </a:p>
          <a:p>
            <a:r>
              <a:rPr lang="en-IN" sz="3300" dirty="0">
                <a:solidFill>
                  <a:srgbClr val="000000"/>
                </a:solidFill>
                <a:latin typeface="Calibri" panose="020F0502020204030204" pitchFamily="34" charset="0"/>
              </a:rPr>
              <a:t>12- </a:t>
            </a:r>
            <a:r>
              <a:rPr lang="en-IN" sz="3300" b="0" i="0" u="none" strike="noStrike" dirty="0">
                <a:solidFill>
                  <a:srgbClr val="000000"/>
                </a:solidFill>
                <a:effectLst/>
                <a:latin typeface="Calibri" panose="020F0502020204030204" pitchFamily="34" charset="0"/>
              </a:rPr>
              <a:t>Conclusion</a:t>
            </a:r>
            <a:endParaRPr lang="en-IN" sz="3300" dirty="0">
              <a:solidFill>
                <a:schemeClr val="tx1"/>
              </a:solidFill>
              <a:latin typeface="Arial" panose="020B0604020202020204" pitchFamily="34" charset="0"/>
            </a:endParaRPr>
          </a:p>
          <a:p>
            <a:endParaRPr lang="en-IN" sz="1800" b="0" i="0" u="none" strike="noStrike"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46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476" y="916561"/>
            <a:ext cx="8761413" cy="706964"/>
          </a:xfrm>
        </p:spPr>
        <p:txBody>
          <a:bodyPr/>
          <a:lstStyle/>
          <a:p>
            <a:pPr algn="ctr"/>
            <a:r>
              <a:rPr lang="en-US" dirty="0"/>
              <a:t>Output</a:t>
            </a:r>
            <a:endParaRPr lang="en-IN"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304" y="4084767"/>
            <a:ext cx="4087845" cy="229941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850" y="1623525"/>
            <a:ext cx="4087845" cy="229941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3850" y="4084767"/>
            <a:ext cx="4087845" cy="2299413"/>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0305" y="1623526"/>
            <a:ext cx="4087845" cy="22994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740403"/>
            <a:ext cx="8761413" cy="706964"/>
          </a:xfrm>
        </p:spPr>
        <p:txBody>
          <a:bodyPr/>
          <a:lstStyle/>
          <a:p>
            <a:r>
              <a:rPr lang="en-US" dirty="0"/>
              <a:t>Command: </a:t>
            </a:r>
            <a:r>
              <a:rPr lang="en-US" dirty="0" err="1"/>
              <a:t>mvn</a:t>
            </a:r>
            <a:r>
              <a:rPr lang="en-US" dirty="0"/>
              <a:t> clean package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2" y="1604866"/>
            <a:ext cx="11346024" cy="5119832"/>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19" y="1577995"/>
            <a:ext cx="11245430" cy="51866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98" y="908354"/>
            <a:ext cx="10879494" cy="706964"/>
          </a:xfrm>
        </p:spPr>
        <p:txBody>
          <a:bodyPr/>
          <a:lstStyle/>
          <a:p>
            <a:r>
              <a:rPr lang="en-US" sz="2000" dirty="0"/>
              <a:t>Command: java –jar target/springboot-crud-hibernate-example-0.0.1-SNAPSHOT.jar</a:t>
            </a:r>
            <a:endParaRPr lang="en-IN" sz="20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530" y="1504967"/>
            <a:ext cx="11243388" cy="520374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6D0EB9-260D-E6C2-1307-80C0CAD7A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869" y="2328292"/>
            <a:ext cx="10733103" cy="4152407"/>
          </a:xfrm>
        </p:spPr>
      </p:pic>
    </p:spTree>
    <p:extLst>
      <p:ext uri="{BB962C8B-B14F-4D97-AF65-F5344CB8AC3E}">
        <p14:creationId xmlns:p14="http://schemas.microsoft.com/office/powerpoint/2010/main" val="35457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623" y="815048"/>
            <a:ext cx="8761413" cy="706964"/>
          </a:xfrm>
        </p:spPr>
        <p:txBody>
          <a:bodyPr/>
          <a:lstStyle/>
          <a:p>
            <a:r>
              <a:rPr lang="en-US" dirty="0"/>
              <a:t>Postman output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2" y="1642188"/>
            <a:ext cx="11234058" cy="509451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2" y="1586204"/>
            <a:ext cx="11243388" cy="483325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9E36-3C32-CDC9-66B6-765FBA77A09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3B3A146-91CA-ECDE-3467-561200F6230C}"/>
              </a:ext>
            </a:extLst>
          </p:cNvPr>
          <p:cNvSpPr>
            <a:spLocks noGrp="1"/>
          </p:cNvSpPr>
          <p:nvPr>
            <p:ph idx="1"/>
          </p:nvPr>
        </p:nvSpPr>
        <p:spPr>
          <a:xfrm>
            <a:off x="1154954" y="2603500"/>
            <a:ext cx="8825659" cy="3841688"/>
          </a:xfrm>
        </p:spPr>
        <p:txBody>
          <a:bodyPr>
            <a:normAutofit lnSpcReduction="10000"/>
          </a:bodyPr>
          <a:lstStyle/>
          <a:p>
            <a:r>
              <a:rPr lang="en-IN" sz="1800" dirty="0"/>
              <a:t>The purpose of marriage hall booking application is to automate the existing manual system by help of computerised equipment and computer software fulfilling there requirements so that the valuable data of customer can be stored for a longer duration of time and with easy accessing.</a:t>
            </a:r>
          </a:p>
          <a:p>
            <a:r>
              <a:rPr lang="en-IN" dirty="0"/>
              <a:t>We have provided many different options to user so that he can book an ideal marriage hall according to his needs and can get all the services he requires.</a:t>
            </a:r>
          </a:p>
          <a:p>
            <a:r>
              <a:rPr lang="en-IN" sz="1800" dirty="0"/>
              <a:t>A lot of research work has been done to find best method to develop this application.</a:t>
            </a:r>
            <a:endParaRPr lang="en-IN" dirty="0">
              <a:solidFill>
                <a:schemeClr val="tx1"/>
              </a:solidFill>
            </a:endParaRPr>
          </a:p>
          <a:p>
            <a:r>
              <a:rPr lang="en-IN" sz="1800" dirty="0">
                <a:solidFill>
                  <a:schemeClr val="tx1"/>
                </a:solidFill>
              </a:rPr>
              <a:t>We have trie</a:t>
            </a:r>
            <a:r>
              <a:rPr lang="en-IN" dirty="0">
                <a:solidFill>
                  <a:schemeClr val="tx1"/>
                </a:solidFill>
              </a:rPr>
              <a:t>d to make this project user friendly and also tried to provide many features to it.</a:t>
            </a:r>
          </a:p>
          <a:p>
            <a:r>
              <a:rPr lang="en-IN" sz="1800" dirty="0">
                <a:solidFill>
                  <a:schemeClr val="tx1"/>
                </a:solidFill>
              </a:rPr>
              <a:t>A lot of research work has been done and we are looking forward for any technology that can improve this project.</a:t>
            </a:r>
            <a:endParaRPr lang="en-IN" sz="1800" dirty="0"/>
          </a:p>
        </p:txBody>
      </p:sp>
    </p:spTree>
    <p:extLst>
      <p:ext uri="{BB962C8B-B14F-4D97-AF65-F5344CB8AC3E}">
        <p14:creationId xmlns:p14="http://schemas.microsoft.com/office/powerpoint/2010/main" val="251414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3170" y="3231657"/>
            <a:ext cx="8825659" cy="3416300"/>
          </a:xfrm>
        </p:spPr>
        <p:txBody>
          <a:bodyPr/>
          <a:lstStyle/>
          <a:p>
            <a:pPr marL="0" indent="0" algn="ctr">
              <a:buNone/>
            </a:pPr>
            <a:r>
              <a:rPr lang="en-IN" altLang="en-US" sz="96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E2EB-8059-4F18-156F-FA8ABD8B1149}"/>
              </a:ext>
            </a:extLst>
          </p:cNvPr>
          <p:cNvSpPr>
            <a:spLocks noGrp="1"/>
          </p:cNvSpPr>
          <p:nvPr>
            <p:ph type="title"/>
          </p:nvPr>
        </p:nvSpPr>
        <p:spPr/>
        <p:txBody>
          <a:bodyPr/>
          <a:lstStyle/>
          <a:p>
            <a:r>
              <a:rPr lang="en-IN" sz="3600" b="0" i="0" u="none" strike="noStrike" dirty="0">
                <a:solidFill>
                  <a:schemeClr val="bg1">
                    <a:lumMod val="95000"/>
                  </a:schemeClr>
                </a:solidFill>
                <a:effectLst/>
                <a:latin typeface="Arial" panose="020B0604020202020204" pitchFamily="34" charset="0"/>
              </a:rPr>
              <a:t>Abstract</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F3CCBEF2-14DD-A190-24B2-E4777D31C7ED}"/>
              </a:ext>
            </a:extLst>
          </p:cNvPr>
          <p:cNvSpPr>
            <a:spLocks noGrp="1"/>
          </p:cNvSpPr>
          <p:nvPr>
            <p:ph idx="1"/>
          </p:nvPr>
        </p:nvSpPr>
        <p:spPr/>
        <p:txBody>
          <a:bodyPr>
            <a:normAutofit/>
          </a:bodyPr>
          <a:lstStyle/>
          <a:p>
            <a:r>
              <a:rPr lang="en-IN" sz="1600" dirty="0"/>
              <a:t>The purpose of marriage hall booking application is to automate the existing manual system by help of computerised equipment and computer software fulfilling there requirements so that the valuable data of customer can be stored for a longer duration of time and with easy accessing.</a:t>
            </a:r>
          </a:p>
          <a:p>
            <a:r>
              <a:rPr lang="en-IN" sz="1600" dirty="0"/>
              <a:t>This system allows the real time communication between admin and user. This system allows user to login into the application using there email id and get information like venue details, seating capacity of a marriage hall, cuisine, music system available, etc.</a:t>
            </a:r>
          </a:p>
          <a:p>
            <a:r>
              <a:rPr lang="en-IN" sz="1600" dirty="0"/>
              <a:t>The main purpose of this application is to manage booking information among various aspects. The interaction of spring tool suite marriage hall booking application has been implemented using spring tool suite-4.1.5 release, POSTMAN, PostgreSQL, Amazon web services.  </a:t>
            </a:r>
          </a:p>
        </p:txBody>
      </p:sp>
    </p:spTree>
    <p:extLst>
      <p:ext uri="{BB962C8B-B14F-4D97-AF65-F5344CB8AC3E}">
        <p14:creationId xmlns:p14="http://schemas.microsoft.com/office/powerpoint/2010/main" val="21018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8EA8-D89A-C210-0650-B72DEE3332F2}"/>
              </a:ext>
            </a:extLst>
          </p:cNvPr>
          <p:cNvSpPr>
            <a:spLocks noGrp="1"/>
          </p:cNvSpPr>
          <p:nvPr>
            <p:ph type="title"/>
          </p:nvPr>
        </p:nvSpPr>
        <p:spPr/>
        <p:txBody>
          <a:bodyPr/>
          <a:lstStyle/>
          <a:p>
            <a:r>
              <a:rPr lang="en-IN" sz="3600" b="0" i="0" u="none" strike="noStrike" dirty="0">
                <a:solidFill>
                  <a:schemeClr val="bg1">
                    <a:lumMod val="95000"/>
                  </a:schemeClr>
                </a:solidFill>
                <a:effectLst/>
                <a:latin typeface="Arial" panose="020B0604020202020204" pitchFamily="34" charset="0"/>
              </a:rPr>
              <a:t>Introduction</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5778F8EB-047D-4FDF-7C44-CEBE5201773E}"/>
              </a:ext>
            </a:extLst>
          </p:cNvPr>
          <p:cNvSpPr>
            <a:spLocks noGrp="1"/>
          </p:cNvSpPr>
          <p:nvPr>
            <p:ph idx="1"/>
          </p:nvPr>
        </p:nvSpPr>
        <p:spPr/>
        <p:txBody>
          <a:bodyPr>
            <a:normAutofit fontScale="92500"/>
          </a:bodyPr>
          <a:lstStyle/>
          <a:p>
            <a:r>
              <a:rPr lang="en-IN" dirty="0"/>
              <a:t>In earlier times the marriage hall booking was done manually and it was a very hectic task as the customer have to book hall and catering separately and which cost him a lot of amount and still don’t get desired service.</a:t>
            </a:r>
          </a:p>
          <a:p>
            <a:r>
              <a:rPr lang="en-IN" dirty="0"/>
              <a:t>Online marriage hall booking application allows user to book marriage venue, cuisine, no. of seats, music, etc. at a single platform. The user have to pay to a single vendor and can avail all the facilities. </a:t>
            </a:r>
          </a:p>
          <a:p>
            <a:r>
              <a:rPr lang="en-IN" dirty="0"/>
              <a:t>As a user:-</a:t>
            </a:r>
          </a:p>
          <a:p>
            <a:r>
              <a:rPr lang="en-IN" dirty="0"/>
              <a:t>1- You can book a venue.</a:t>
            </a:r>
            <a:br>
              <a:rPr lang="en-IN" dirty="0"/>
            </a:br>
            <a:r>
              <a:rPr lang="en-IN" dirty="0"/>
              <a:t>2- Look at number of seats available.</a:t>
            </a:r>
            <a:br>
              <a:rPr lang="en-IN" dirty="0"/>
            </a:br>
            <a:r>
              <a:rPr lang="en-IN" dirty="0"/>
              <a:t>3- You can decide music, cuisine.</a:t>
            </a:r>
            <a:br>
              <a:rPr lang="en-IN" dirty="0"/>
            </a:br>
            <a:r>
              <a:rPr lang="en-IN" dirty="0"/>
              <a:t>4- You can confirm your booking.</a:t>
            </a:r>
          </a:p>
        </p:txBody>
      </p:sp>
    </p:spTree>
    <p:extLst>
      <p:ext uri="{BB962C8B-B14F-4D97-AF65-F5344CB8AC3E}">
        <p14:creationId xmlns:p14="http://schemas.microsoft.com/office/powerpoint/2010/main" val="271769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EBE1-4773-7674-72C0-B5FD6177F68B}"/>
              </a:ext>
            </a:extLst>
          </p:cNvPr>
          <p:cNvSpPr>
            <a:spLocks noGrp="1"/>
          </p:cNvSpPr>
          <p:nvPr>
            <p:ph type="title"/>
          </p:nvPr>
        </p:nvSpPr>
        <p:spPr/>
        <p:txBody>
          <a:bodyPr/>
          <a:lstStyle/>
          <a:p>
            <a:r>
              <a:rPr lang="en-IN" sz="3600" b="0" i="0" u="none" strike="noStrike" dirty="0">
                <a:solidFill>
                  <a:schemeClr val="bg1">
                    <a:lumMod val="95000"/>
                  </a:schemeClr>
                </a:solidFill>
                <a:effectLst/>
                <a:latin typeface="Arial" panose="020B0604020202020204" pitchFamily="34" charset="0"/>
              </a:rPr>
              <a:t>System Requirement</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A3D2CA50-625A-55EF-C513-03094437511B}"/>
              </a:ext>
            </a:extLst>
          </p:cNvPr>
          <p:cNvSpPr>
            <a:spLocks noGrp="1"/>
          </p:cNvSpPr>
          <p:nvPr>
            <p:ph idx="1"/>
          </p:nvPr>
        </p:nvSpPr>
        <p:spPr/>
        <p:txBody>
          <a:bodyPr/>
          <a:lstStyle/>
          <a:p>
            <a:pPr algn="just" rtl="0" fontAlgn="base">
              <a:spcBef>
                <a:spcPts val="1100"/>
              </a:spcBef>
              <a:spcAft>
                <a:spcPts val="0"/>
              </a:spcAft>
              <a:buFont typeface="Arial" panose="020B0604020202020204" pitchFamily="34" charset="0"/>
              <a:buChar char="•"/>
            </a:pPr>
            <a:r>
              <a:rPr lang="en-IN" sz="1800" b="0" i="0" u="none" strike="noStrike" dirty="0">
                <a:solidFill>
                  <a:schemeClr val="tx1"/>
                </a:solidFill>
                <a:effectLst/>
                <a:latin typeface="Arial" panose="020B0604020202020204" pitchFamily="34" charset="0"/>
              </a:rPr>
              <a:t>Operating System :  Windows 10</a:t>
            </a:r>
            <a:endParaRPr lang="en-IN" sz="1800" b="0" i="0" u="none" strike="noStrike" dirty="0">
              <a:solidFill>
                <a:schemeClr val="tx1"/>
              </a:solidFill>
              <a:effectLst/>
              <a:latin typeface="Noto Sans Symbols"/>
            </a:endParaRPr>
          </a:p>
          <a:p>
            <a:pPr algn="just" rtl="0" fontAlgn="base">
              <a:spcBef>
                <a:spcPts val="1100"/>
              </a:spcBef>
              <a:spcAft>
                <a:spcPts val="0"/>
              </a:spcAft>
              <a:buFont typeface="Arial" panose="020B0604020202020204" pitchFamily="34" charset="0"/>
              <a:buChar char="•"/>
            </a:pPr>
            <a:r>
              <a:rPr lang="en-IN" sz="1800" b="0" i="0" u="none" strike="noStrike" dirty="0">
                <a:solidFill>
                  <a:schemeClr val="tx1"/>
                </a:solidFill>
                <a:effectLst/>
                <a:latin typeface="Arial" panose="020B0604020202020204" pitchFamily="34" charset="0"/>
              </a:rPr>
              <a:t>Programming  Language : Spring Boot , REST service , Spring Data JPA , REST API</a:t>
            </a:r>
            <a:endParaRPr lang="en-IN" sz="1800" b="0" i="0" u="none" strike="noStrike" dirty="0">
              <a:solidFill>
                <a:schemeClr val="tx1"/>
              </a:solidFill>
              <a:effectLst/>
              <a:latin typeface="Noto Sans Symbols"/>
            </a:endParaRPr>
          </a:p>
          <a:p>
            <a:pPr algn="just" rtl="0" fontAlgn="base">
              <a:spcBef>
                <a:spcPts val="1100"/>
              </a:spcBef>
              <a:spcAft>
                <a:spcPts val="0"/>
              </a:spcAft>
              <a:buFont typeface="Arial" panose="020B0604020202020204" pitchFamily="34" charset="0"/>
              <a:buChar char="•"/>
            </a:pPr>
            <a:r>
              <a:rPr lang="en-IN" sz="1800" b="0" i="0" u="none" strike="noStrike" dirty="0">
                <a:solidFill>
                  <a:schemeClr val="tx1"/>
                </a:solidFill>
                <a:effectLst/>
                <a:latin typeface="Arial" panose="020B0604020202020204" pitchFamily="34" charset="0"/>
              </a:rPr>
              <a:t>Database : POSTGRESQL</a:t>
            </a:r>
          </a:p>
          <a:p>
            <a:pPr algn="just" rtl="0" fontAlgn="base">
              <a:spcBef>
                <a:spcPts val="1100"/>
              </a:spcBef>
              <a:spcAft>
                <a:spcPts val="0"/>
              </a:spcAft>
              <a:buFont typeface="Arial" panose="020B0604020202020204" pitchFamily="34" charset="0"/>
              <a:buChar char="•"/>
            </a:pPr>
            <a:r>
              <a:rPr lang="en-IN" dirty="0">
                <a:solidFill>
                  <a:schemeClr val="tx1"/>
                </a:solidFill>
                <a:latin typeface="Arial" panose="020B0604020202020204" pitchFamily="34" charset="0"/>
              </a:rPr>
              <a:t>Docker</a:t>
            </a:r>
          </a:p>
          <a:p>
            <a:pPr algn="just" rtl="0" fontAlgn="base">
              <a:spcBef>
                <a:spcPts val="1100"/>
              </a:spcBef>
              <a:spcAft>
                <a:spcPts val="0"/>
              </a:spcAft>
              <a:buFont typeface="Arial" panose="020B0604020202020204" pitchFamily="34" charset="0"/>
              <a:buChar char="•"/>
            </a:pPr>
            <a:r>
              <a:rPr lang="en-IN" sz="1800" b="0" i="0" u="none" strike="noStrike" dirty="0">
                <a:solidFill>
                  <a:schemeClr val="tx1"/>
                </a:solidFill>
                <a:effectLst/>
                <a:latin typeface="Arial" panose="020B0604020202020204" pitchFamily="34" charset="0"/>
              </a:rPr>
              <a:t>Kubernetes</a:t>
            </a:r>
          </a:p>
          <a:p>
            <a:pPr algn="just" rtl="0" fontAlgn="base">
              <a:spcBef>
                <a:spcPts val="1100"/>
              </a:spcBef>
              <a:spcAft>
                <a:spcPts val="0"/>
              </a:spcAft>
              <a:buFont typeface="Arial" panose="020B0604020202020204" pitchFamily="34" charset="0"/>
              <a:buChar char="•"/>
            </a:pPr>
            <a:r>
              <a:rPr lang="en-IN" dirty="0">
                <a:solidFill>
                  <a:schemeClr val="tx1"/>
                </a:solidFill>
                <a:latin typeface="Arial" panose="020B0604020202020204" pitchFamily="34" charset="0"/>
              </a:rPr>
              <a:t>POSTMAN</a:t>
            </a:r>
            <a:endParaRPr lang="en-IN" sz="1800" b="0" i="0" u="none" strike="noStrike" dirty="0">
              <a:solidFill>
                <a:schemeClr val="tx1"/>
              </a:solidFill>
              <a:effectLst/>
              <a:latin typeface="Noto Sans Symbols"/>
            </a:endParaRPr>
          </a:p>
          <a:p>
            <a:endParaRPr lang="en-IN" dirty="0"/>
          </a:p>
        </p:txBody>
      </p:sp>
    </p:spTree>
    <p:extLst>
      <p:ext uri="{BB962C8B-B14F-4D97-AF65-F5344CB8AC3E}">
        <p14:creationId xmlns:p14="http://schemas.microsoft.com/office/powerpoint/2010/main" val="243468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Modules</a:t>
            </a:r>
          </a:p>
        </p:txBody>
      </p:sp>
      <p:sp>
        <p:nvSpPr>
          <p:cNvPr id="3" name="Content Placeholder 2"/>
          <p:cNvSpPr>
            <a:spLocks noGrp="1"/>
          </p:cNvSpPr>
          <p:nvPr>
            <p:ph idx="1"/>
          </p:nvPr>
        </p:nvSpPr>
        <p:spPr>
          <a:xfrm>
            <a:off x="1154954" y="2603500"/>
            <a:ext cx="9943352" cy="3416300"/>
          </a:xfrm>
        </p:spPr>
        <p:txBody>
          <a:bodyPr>
            <a:normAutofit lnSpcReduction="10000"/>
          </a:bodyPr>
          <a:lstStyle/>
          <a:p>
            <a:r>
              <a:rPr lang="en-IN" b="1" dirty="0"/>
              <a:t>Entity</a:t>
            </a:r>
            <a:r>
              <a:rPr lang="en-IN" dirty="0"/>
              <a:t> – </a:t>
            </a:r>
            <a:br>
              <a:rPr lang="en-IN" dirty="0"/>
            </a:br>
            <a:r>
              <a:rPr lang="en-IN" dirty="0"/>
              <a:t> (a) Booking : It includes details of marriage hall</a:t>
            </a:r>
            <a:br>
              <a:rPr lang="en-IN" dirty="0"/>
            </a:br>
            <a:r>
              <a:rPr lang="en-IN" dirty="0"/>
              <a:t> (b) Customer : It includes details of customer </a:t>
            </a:r>
          </a:p>
          <a:p>
            <a:r>
              <a:rPr lang="en-IN" b="1" dirty="0"/>
              <a:t>Repository</a:t>
            </a:r>
            <a:r>
              <a:rPr lang="en-IN" dirty="0"/>
              <a:t> – </a:t>
            </a:r>
            <a:br>
              <a:rPr lang="en-IN" dirty="0"/>
            </a:br>
            <a:r>
              <a:rPr lang="en-IN" dirty="0"/>
              <a:t> (a) Booking repository</a:t>
            </a:r>
            <a:br>
              <a:rPr lang="en-IN" dirty="0"/>
            </a:br>
            <a:r>
              <a:rPr lang="en-IN" dirty="0"/>
              <a:t> (b) Customer repository</a:t>
            </a:r>
          </a:p>
          <a:p>
            <a:r>
              <a:rPr lang="en-IN" b="1" dirty="0"/>
              <a:t>Request</a:t>
            </a:r>
            <a:r>
              <a:rPr lang="en-IN" dirty="0"/>
              <a:t> –</a:t>
            </a:r>
            <a:br>
              <a:rPr lang="en-IN" dirty="0"/>
            </a:br>
            <a:r>
              <a:rPr lang="en-IN" dirty="0"/>
              <a:t> (a) Booking request</a:t>
            </a:r>
            <a:br>
              <a:rPr lang="en-IN" dirty="0"/>
            </a:br>
            <a:r>
              <a:rPr lang="en-IN" dirty="0"/>
              <a:t> (b) Order response</a:t>
            </a:r>
          </a:p>
          <a:p>
            <a:r>
              <a:rPr lang="en-IN" b="1" dirty="0"/>
              <a:t>Controller</a:t>
            </a:r>
            <a:r>
              <a:rPr lang="en-IN" dirty="0"/>
              <a:t> – </a:t>
            </a:r>
            <a:br>
              <a:rPr lang="en-IN" dirty="0"/>
            </a:br>
            <a:r>
              <a:rPr lang="en-IN" dirty="0"/>
              <a:t> (a) Booking controller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Services</a:t>
            </a:r>
          </a:p>
        </p:txBody>
      </p:sp>
      <p:sp>
        <p:nvSpPr>
          <p:cNvPr id="3" name="Content Placeholder 2"/>
          <p:cNvSpPr>
            <a:spLocks noGrp="1"/>
          </p:cNvSpPr>
          <p:nvPr>
            <p:ph idx="1"/>
          </p:nvPr>
        </p:nvSpPr>
        <p:spPr>
          <a:xfrm>
            <a:off x="726141" y="2603500"/>
            <a:ext cx="11268635" cy="4254500"/>
          </a:xfrm>
        </p:spPr>
        <p:txBody>
          <a:bodyPr>
            <a:normAutofit fontScale="85000" lnSpcReduction="10000"/>
          </a:bodyPr>
          <a:lstStyle/>
          <a:p>
            <a:pPr rtl="0" fontAlgn="base">
              <a:spcBef>
                <a:spcPts val="0"/>
              </a:spcBef>
              <a:spcAft>
                <a:spcPts val="0"/>
              </a:spcAft>
              <a:buFont typeface="Arial" panose="020B0604020202020204" pitchFamily="34" charset="0"/>
              <a:buChar char="•"/>
            </a:pPr>
            <a:r>
              <a:rPr lang="en-US" sz="2600" b="0" i="0" u="none" strike="noStrike" dirty="0">
                <a:solidFill>
                  <a:srgbClr val="000000"/>
                </a:solidFill>
                <a:effectLst/>
                <a:latin typeface="Constantia" panose="02030602050306030303" pitchFamily="18" charset="0"/>
              </a:rPr>
              <a:t>Admin Vendor Service to add,  delete, update and list available vendors</a:t>
            </a:r>
            <a:endParaRPr lang="en-US" sz="2600" b="0" i="0" u="none" strike="noStrike" dirty="0">
              <a:solidFill>
                <a:srgbClr val="0BD0D9"/>
              </a:solidFill>
              <a:effectLst/>
              <a:latin typeface="Noto Sans Symbols"/>
            </a:endParaRPr>
          </a:p>
          <a:p>
            <a:pPr marL="0" indent="0" rtl="0" fontAlgn="base">
              <a:spcBef>
                <a:spcPts val="400"/>
              </a:spcBef>
              <a:spcAft>
                <a:spcPts val="0"/>
              </a:spcAft>
              <a:buNone/>
            </a:pPr>
            <a:r>
              <a:rPr lang="en-US" sz="2600" b="0" i="0" u="none" strike="noStrike" dirty="0">
                <a:solidFill>
                  <a:srgbClr val="000000"/>
                </a:solidFill>
                <a:effectLst/>
                <a:latin typeface="Constantia" panose="02030602050306030303" pitchFamily="18" charset="0"/>
              </a:rPr>
              <a:t>     Admin Supervisor Service to add, delete , update and list available     </a:t>
            </a:r>
            <a:r>
              <a:rPr lang="en-US" sz="2600" dirty="0">
                <a:solidFill>
                  <a:srgbClr val="000000"/>
                </a:solidFill>
                <a:latin typeface="Constantia" panose="02030602050306030303" pitchFamily="18" charset="0"/>
              </a:rPr>
              <a:t>      	</a:t>
            </a:r>
            <a:r>
              <a:rPr lang="en-US" sz="2600" b="0" i="0" u="none" strike="noStrike" dirty="0">
                <a:solidFill>
                  <a:srgbClr val="000000"/>
                </a:solidFill>
                <a:effectLst/>
                <a:latin typeface="Constantia" panose="02030602050306030303" pitchFamily="18" charset="0"/>
              </a:rPr>
              <a:t>supervisors/managers</a:t>
            </a:r>
            <a:endParaRPr lang="en-US" sz="2600" b="0" i="0" u="none" strike="noStrike" dirty="0">
              <a:solidFill>
                <a:srgbClr val="0BD0D9"/>
              </a:solidFill>
              <a:effectLst/>
              <a:latin typeface="Noto Sans Symbols"/>
            </a:endParaRPr>
          </a:p>
          <a:p>
            <a:pPr rtl="0" fontAlgn="base">
              <a:spcBef>
                <a:spcPts val="400"/>
              </a:spcBef>
              <a:spcAft>
                <a:spcPts val="0"/>
              </a:spcAft>
              <a:buFont typeface="Arial" panose="020B0604020202020204" pitchFamily="34" charset="0"/>
              <a:buChar char="•"/>
            </a:pPr>
            <a:r>
              <a:rPr lang="en-US" sz="2600" b="0" i="0" u="none" strike="noStrike" dirty="0">
                <a:solidFill>
                  <a:srgbClr val="000000"/>
                </a:solidFill>
                <a:effectLst/>
                <a:latin typeface="Constantia" panose="02030602050306030303" pitchFamily="18" charset="0"/>
              </a:rPr>
              <a:t>Booking service : This service is to the customer for  booking the hall with his preferences</a:t>
            </a:r>
            <a:endParaRPr lang="en-US" sz="2600" b="0" i="0" u="none" strike="noStrike" dirty="0">
              <a:solidFill>
                <a:srgbClr val="0BD0D9"/>
              </a:solidFill>
              <a:effectLst/>
              <a:latin typeface="Noto Sans Symbols"/>
            </a:endParaRPr>
          </a:p>
          <a:p>
            <a:pPr rtl="0" fontAlgn="base">
              <a:spcBef>
                <a:spcPts val="400"/>
              </a:spcBef>
              <a:spcAft>
                <a:spcPts val="0"/>
              </a:spcAft>
              <a:buFont typeface="Arial" panose="020B0604020202020204" pitchFamily="34" charset="0"/>
              <a:buChar char="•"/>
            </a:pPr>
            <a:r>
              <a:rPr lang="en-US" sz="2600" b="0" i="0" u="none" strike="noStrike" dirty="0">
                <a:solidFill>
                  <a:srgbClr val="000000"/>
                </a:solidFill>
                <a:effectLst/>
                <a:latin typeface="Constantia" panose="02030602050306030303" pitchFamily="18" charset="0"/>
              </a:rPr>
              <a:t>Supervisor Service can provides with all services with details like Venue details , Electrical equipment details, Dining details, housekeeping details, pricing and billing   </a:t>
            </a:r>
            <a:r>
              <a:rPr lang="en-US" sz="2600" b="0" i="0" u="none" strike="noStrike" dirty="0" err="1">
                <a:solidFill>
                  <a:srgbClr val="000000"/>
                </a:solidFill>
                <a:effectLst/>
                <a:latin typeface="Constantia" panose="02030602050306030303" pitchFamily="18" charset="0"/>
              </a:rPr>
              <a:t>etc</a:t>
            </a:r>
            <a:r>
              <a:rPr lang="en-US" sz="2600" b="0" i="0" u="none" strike="noStrike" dirty="0">
                <a:solidFill>
                  <a:srgbClr val="000000"/>
                </a:solidFill>
                <a:effectLst/>
                <a:latin typeface="Constantia" panose="02030602050306030303" pitchFamily="18" charset="0"/>
              </a:rPr>
              <a:t> </a:t>
            </a:r>
            <a:endParaRPr lang="en-US" sz="2600" b="0" i="0" u="none" strike="noStrike" dirty="0">
              <a:solidFill>
                <a:srgbClr val="0BD0D9"/>
              </a:solidFill>
              <a:effectLst/>
              <a:latin typeface="Noto Sans Symbols"/>
            </a:endParaRPr>
          </a:p>
          <a:p>
            <a:pPr rtl="0" fontAlgn="base">
              <a:spcBef>
                <a:spcPts val="400"/>
              </a:spcBef>
              <a:spcAft>
                <a:spcPts val="0"/>
              </a:spcAft>
              <a:buFont typeface="Arial" panose="020B0604020202020204" pitchFamily="34" charset="0"/>
              <a:buChar char="•"/>
            </a:pPr>
            <a:r>
              <a:rPr lang="en-US" sz="2600" dirty="0">
                <a:solidFill>
                  <a:srgbClr val="000000"/>
                </a:solidFill>
                <a:latin typeface="Constantia" panose="02030602050306030303" pitchFamily="18" charset="0"/>
              </a:rPr>
              <a:t>V</a:t>
            </a:r>
            <a:r>
              <a:rPr lang="en-US" sz="2600" b="0" i="0" u="none" strike="noStrike" dirty="0">
                <a:solidFill>
                  <a:srgbClr val="000000"/>
                </a:solidFill>
                <a:effectLst/>
                <a:latin typeface="Constantia" panose="02030602050306030303" pitchFamily="18" charset="0"/>
              </a:rPr>
              <a:t>endor Service   : This service can provide  various facility with costing like catering, flower decors, music systems, Video coverage  etc.</a:t>
            </a:r>
            <a:endParaRPr lang="en-US" sz="2600" b="0" i="0" u="none" strike="noStrike" dirty="0">
              <a:solidFill>
                <a:srgbClr val="0BD0D9"/>
              </a:solidFill>
              <a:effectLst/>
              <a:latin typeface="Noto Sans Symbols"/>
            </a:endParaRPr>
          </a:p>
          <a:p>
            <a:pPr rtl="0" fontAlgn="base">
              <a:spcBef>
                <a:spcPts val="400"/>
              </a:spcBef>
              <a:spcAft>
                <a:spcPts val="0"/>
              </a:spcAft>
              <a:buFont typeface="Arial" panose="020B0604020202020204" pitchFamily="34" charset="0"/>
              <a:buChar char="•"/>
            </a:pPr>
            <a:r>
              <a:rPr lang="en-US" sz="2600" b="0" i="0" u="none" strike="noStrike" dirty="0">
                <a:solidFill>
                  <a:srgbClr val="000000"/>
                </a:solidFill>
                <a:effectLst/>
                <a:latin typeface="Constantia" panose="02030602050306030303" pitchFamily="18" charset="0"/>
              </a:rPr>
              <a:t>Customer : Can have a preference to search for Hall with preferences </a:t>
            </a:r>
            <a:r>
              <a:rPr lang="en-US" sz="2600" b="0" i="0" u="none" strike="noStrike" dirty="0" err="1">
                <a:solidFill>
                  <a:srgbClr val="000000"/>
                </a:solidFill>
                <a:effectLst/>
                <a:latin typeface="Constantia" panose="02030602050306030303" pitchFamily="18" charset="0"/>
              </a:rPr>
              <a:t>city,Location</a:t>
            </a:r>
            <a:r>
              <a:rPr lang="en-US" sz="2600" b="0" i="0" u="none" strike="noStrike" dirty="0">
                <a:solidFill>
                  <a:srgbClr val="000000"/>
                </a:solidFill>
                <a:effectLst/>
                <a:latin typeface="Constantia" panose="02030602050306030303" pitchFamily="18" charset="0"/>
              </a:rPr>
              <a:t>, Date and Timing</a:t>
            </a:r>
            <a:endParaRPr lang="en-US" sz="2600" b="0" i="0" u="none" strike="noStrike" dirty="0">
              <a:solidFill>
                <a:srgbClr val="0BD0D9"/>
              </a:solidFill>
              <a:effectLst/>
              <a:latin typeface="Noto Sans Symbols"/>
            </a:endParaRPr>
          </a:p>
          <a:p>
            <a:pPr marL="0" indent="0">
              <a:buNone/>
            </a:pPr>
            <a:br>
              <a:rPr lang="en-US" b="0" dirty="0">
                <a:effectLst/>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Technology Used</a:t>
            </a:r>
          </a:p>
        </p:txBody>
      </p:sp>
      <p:sp>
        <p:nvSpPr>
          <p:cNvPr id="3" name="Content Placeholder 2"/>
          <p:cNvSpPr>
            <a:spLocks noGrp="1"/>
          </p:cNvSpPr>
          <p:nvPr>
            <p:ph idx="1"/>
          </p:nvPr>
        </p:nvSpPr>
        <p:spPr/>
        <p:txBody>
          <a:bodyPr/>
          <a:lstStyle/>
          <a:p>
            <a:r>
              <a:rPr lang="en-IN" dirty="0"/>
              <a:t>Java 11</a:t>
            </a:r>
          </a:p>
          <a:p>
            <a:r>
              <a:rPr lang="en-IN" dirty="0"/>
              <a:t>Postgres</a:t>
            </a:r>
          </a:p>
          <a:p>
            <a:r>
              <a:rPr lang="en-IN" dirty="0"/>
              <a:t>Postman</a:t>
            </a:r>
          </a:p>
          <a:p>
            <a:r>
              <a:rPr lang="en-IN" dirty="0"/>
              <a:t>Spring Boot</a:t>
            </a:r>
          </a:p>
          <a:p>
            <a:r>
              <a:rPr lang="en-IN" dirty="0"/>
              <a:t>Docker</a:t>
            </a:r>
          </a:p>
          <a:p>
            <a:r>
              <a:rPr lang="en-IN" dirty="0"/>
              <a:t>Kubernetes</a:t>
            </a:r>
          </a:p>
          <a:p>
            <a:r>
              <a:rPr lang="en-IN" dirty="0"/>
              <a:t>AWS EC2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Design</a:t>
            </a:r>
          </a:p>
        </p:txBody>
      </p:sp>
      <p:graphicFrame>
        <p:nvGraphicFramePr>
          <p:cNvPr id="4" name="Content Placeholder 3"/>
          <p:cNvGraphicFramePr>
            <a:graphicFrameLocks noGrp="1"/>
          </p:cNvGraphicFramePr>
          <p:nvPr>
            <p:ph idx="1"/>
          </p:nvPr>
        </p:nvGraphicFramePr>
        <p:xfrm>
          <a:off x="1607185" y="2265998"/>
          <a:ext cx="8855710" cy="10589895"/>
        </p:xfrm>
        <a:graphic>
          <a:graphicData uri="http://schemas.openxmlformats.org/presentationml/2006/ole">
            <mc:AlternateContent xmlns:mc="http://schemas.openxmlformats.org/markup-compatibility/2006">
              <mc:Choice xmlns:v="urn:schemas-microsoft-com:vml" Requires="v">
                <p:oleObj r:id="rId2" imgW="5731510" imgH="7606030" progId="">
                  <p:embed/>
                </p:oleObj>
              </mc:Choice>
              <mc:Fallback>
                <p:oleObj r:id="rId2" imgW="5731510" imgH="7606030" progId="">
                  <p:embed/>
                  <p:pic>
                    <p:nvPicPr>
                      <p:cNvPr id="0" name="Picture 4"/>
                      <p:cNvPicPr/>
                      <p:nvPr/>
                    </p:nvPicPr>
                    <p:blipFill>
                      <a:blip r:embed="rId3"/>
                      <a:stretch>
                        <a:fillRect/>
                      </a:stretch>
                    </p:blipFill>
                    <p:spPr>
                      <a:xfrm>
                        <a:off x="1607185" y="2265998"/>
                        <a:ext cx="8855710" cy="10589895"/>
                      </a:xfrm>
                      <a:prstGeom prst="rect">
                        <a:avLst/>
                      </a:prstGeom>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459</TotalTime>
  <Words>1022</Words>
  <Application>Microsoft Office PowerPoint</Application>
  <PresentationFormat>Widescreen</PresentationFormat>
  <Paragraphs>107</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28</vt:i4>
      </vt:variant>
    </vt:vector>
  </HeadingPairs>
  <TitlesOfParts>
    <vt:vector size="36" baseType="lpstr">
      <vt:lpstr>Arial</vt:lpstr>
      <vt:lpstr>Calibri</vt:lpstr>
      <vt:lpstr>Century Gothic</vt:lpstr>
      <vt:lpstr>Constantia</vt:lpstr>
      <vt:lpstr>Noto Sans Symbols</vt:lpstr>
      <vt:lpstr>open sans</vt:lpstr>
      <vt:lpstr>Wingdings 3</vt:lpstr>
      <vt:lpstr>Ion Boardroom</vt:lpstr>
      <vt:lpstr>Marriage Hall Booking Application</vt:lpstr>
      <vt:lpstr>Contents</vt:lpstr>
      <vt:lpstr>Abstract</vt:lpstr>
      <vt:lpstr>Introduction</vt:lpstr>
      <vt:lpstr>System Requirement</vt:lpstr>
      <vt:lpstr>      Modules</vt:lpstr>
      <vt:lpstr>                          Services</vt:lpstr>
      <vt:lpstr>                Technology Used</vt:lpstr>
      <vt:lpstr>Design</vt:lpstr>
      <vt:lpstr>Design</vt:lpstr>
      <vt:lpstr>ER Diagram</vt:lpstr>
      <vt:lpstr>Deployment</vt:lpstr>
      <vt:lpstr>PowerPoint Presentation</vt:lpstr>
      <vt:lpstr>PowerPoint Presentation</vt:lpstr>
      <vt:lpstr>Deployment</vt:lpstr>
      <vt:lpstr>PowerPoint Presentation</vt:lpstr>
      <vt:lpstr>PowerPoint Presentation</vt:lpstr>
      <vt:lpstr>PowerPoint Presentation</vt:lpstr>
      <vt:lpstr>PowerPoint Presentation</vt:lpstr>
      <vt:lpstr>Output</vt:lpstr>
      <vt:lpstr>Command: mvn clean package</vt:lpstr>
      <vt:lpstr>PowerPoint Presentation</vt:lpstr>
      <vt:lpstr>Command: java –jar target/springboot-crud-hibernate-example-0.0.1-SNAPSHOT.jar</vt:lpstr>
      <vt:lpstr>PowerPoint Presentation</vt:lpstr>
      <vt:lpstr>Postman output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Marriage Hall Booking Application</dc:title>
  <dc:creator>shabdansh yadav</dc:creator>
  <cp:lastModifiedBy>Rishabh Varshney</cp:lastModifiedBy>
  <cp:revision>33</cp:revision>
  <dcterms:created xsi:type="dcterms:W3CDTF">2022-07-15T10:32:00Z</dcterms:created>
  <dcterms:modified xsi:type="dcterms:W3CDTF">2022-07-25T06:20:41Z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20E46C61D121464595D9BC30EA3E839E</vt:lpwstr>
  </property>
  <property fmtid="{D5CDD505-2E9C-101B-9397-08002B2CF9AE}" pid="3" name="KSOProductBuildVer">
    <vt:lpwstr>1033-11.2.0.11191</vt:lpwstr>
  </property>
</Properties>
</file>