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7"/>
  </p:notesMasterIdLst>
  <p:sldIdLst>
    <p:sldId id="256" r:id="rId2"/>
    <p:sldId id="285" r:id="rId3"/>
    <p:sldId id="279" r:id="rId4"/>
    <p:sldId id="280" r:id="rId5"/>
    <p:sldId id="292" r:id="rId6"/>
    <p:sldId id="276" r:id="rId7"/>
    <p:sldId id="277" r:id="rId8"/>
    <p:sldId id="287" r:id="rId9"/>
    <p:sldId id="259" r:id="rId10"/>
    <p:sldId id="262" r:id="rId11"/>
    <p:sldId id="260" r:id="rId12"/>
    <p:sldId id="266" r:id="rId13"/>
    <p:sldId id="268" r:id="rId14"/>
    <p:sldId id="269" r:id="rId15"/>
    <p:sldId id="270" r:id="rId16"/>
    <p:sldId id="290" r:id="rId17"/>
    <p:sldId id="291" r:id="rId18"/>
    <p:sldId id="271" r:id="rId19"/>
    <p:sldId id="272" r:id="rId20"/>
    <p:sldId id="274" r:id="rId21"/>
    <p:sldId id="275" r:id="rId22"/>
    <p:sldId id="282" r:id="rId23"/>
    <p:sldId id="283" r:id="rId24"/>
    <p:sldId id="284"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2" d="100"/>
          <a:sy n="72"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solidFill>
                  <a:schemeClr val="tx1"/>
                </a:solidFill>
              </a:rPr>
              <a:t>Posture Chart</a:t>
            </a:r>
          </a:p>
        </c:rich>
      </c:tx>
      <c:layout>
        <c:manualLayout>
          <c:xMode val="edge"/>
          <c:yMode val="edge"/>
          <c:x val="0.69300136023143111"/>
          <c:y val="0.3271984061573072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3815399352453206"/>
          <c:y val="0.17267404702009007"/>
          <c:w val="0.50479682740387377"/>
          <c:h val="0.82099452306385368"/>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FA8-4BC5-A33B-DC8B1F425CB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FA8-4BC5-A33B-DC8B1F425CB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Good Posture</c:v>
                </c:pt>
                <c:pt idx="1">
                  <c:v>Bad Posture</c:v>
                </c:pt>
              </c:strCache>
            </c:strRef>
          </c:cat>
          <c:val>
            <c:numRef>
              <c:f>Sheet1!$B$2:$B$5</c:f>
              <c:numCache>
                <c:formatCode>0%</c:formatCode>
                <c:ptCount val="2"/>
                <c:pt idx="0">
                  <c:v>0.65</c:v>
                </c:pt>
                <c:pt idx="1">
                  <c:v>0.35</c:v>
                </c:pt>
              </c:numCache>
            </c:numRef>
          </c:val>
          <c:extLst>
            <c:ext xmlns:c16="http://schemas.microsoft.com/office/drawing/2014/chart" uri="{C3380CC4-5D6E-409C-BE32-E72D297353CC}">
              <c16:uniqueId val="{00000008-FFA8-4BC5-A33B-DC8B1F425CB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Entry>
      <c:layout>
        <c:manualLayout>
          <c:xMode val="edge"/>
          <c:yMode val="edge"/>
          <c:x val="0.73500668620801957"/>
          <c:y val="0.49185778359921856"/>
          <c:w val="0.25331448167519205"/>
          <c:h val="0.2045706268065152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6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D15E1-62EF-40D2-9F10-9B851F6E9DFC}"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56A40-19E2-4C4C-8768-131E7EAF329F}" type="slidenum">
              <a:rPr lang="en-US" smtClean="0"/>
              <a:t>‹#›</a:t>
            </a:fld>
            <a:endParaRPr lang="en-US"/>
          </a:p>
        </p:txBody>
      </p:sp>
    </p:spTree>
    <p:extLst>
      <p:ext uri="{BB962C8B-B14F-4D97-AF65-F5344CB8AC3E}">
        <p14:creationId xmlns:p14="http://schemas.microsoft.com/office/powerpoint/2010/main" val="190104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4f14805d0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4f14805d0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261386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425524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2271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4070586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838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35713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1760204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1910898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4" name="Google Shape;34;p7"/>
          <p:cNvSpPr txBox="1">
            <a:spLocks noGrp="1"/>
          </p:cNvSpPr>
          <p:nvPr>
            <p:ph type="title"/>
          </p:nvPr>
        </p:nvSpPr>
        <p:spPr>
          <a:xfrm>
            <a:off x="1229333" y="1189033"/>
            <a:ext cx="9154800" cy="11432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1229333" y="2574000"/>
            <a:ext cx="3109600" cy="38920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6" name="Google Shape;36;p7"/>
          <p:cNvSpPr txBox="1">
            <a:spLocks noGrp="1"/>
          </p:cNvSpPr>
          <p:nvPr>
            <p:ph type="body" idx="2"/>
          </p:nvPr>
        </p:nvSpPr>
        <p:spPr>
          <a:xfrm>
            <a:off x="4498371" y="2574000"/>
            <a:ext cx="3109600" cy="38920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7" name="Google Shape;37;p7"/>
          <p:cNvSpPr txBox="1">
            <a:spLocks noGrp="1"/>
          </p:cNvSpPr>
          <p:nvPr>
            <p:ph type="body" idx="3"/>
          </p:nvPr>
        </p:nvSpPr>
        <p:spPr>
          <a:xfrm>
            <a:off x="7767409" y="2574000"/>
            <a:ext cx="3109600" cy="3892000"/>
          </a:xfrm>
          <a:prstGeom prst="rect">
            <a:avLst/>
          </a:prstGeom>
        </p:spPr>
        <p:txBody>
          <a:bodyPr spcFirstLastPara="1" wrap="square" lIns="91425" tIns="91425" rIns="91425" bIns="91425" anchor="t" anchorCtr="0">
            <a:noAutofit/>
          </a:bodyPr>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38" name="Google Shape;38;p7"/>
          <p:cNvSpPr txBox="1">
            <a:spLocks noGrp="1"/>
          </p:cNvSpPr>
          <p:nvPr>
            <p:ph type="sldNum" idx="12"/>
          </p:nvPr>
        </p:nvSpPr>
        <p:spPr>
          <a:xfrm>
            <a:off x="11472533" y="6120400"/>
            <a:ext cx="719600" cy="737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193712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379305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FF898-4031-4CB7-95DD-070B82E282CC}" type="datetimeFigureOut">
              <a:rPr lang="en-IN" smtClean="0"/>
              <a:t>07-12-2020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43295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FF898-4031-4CB7-95DD-070B82E282CC}"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38896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FF898-4031-4CB7-95DD-070B82E282CC}" type="datetimeFigureOut">
              <a:rPr lang="en-IN" smtClean="0"/>
              <a:t>07-12-2020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237212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FF898-4031-4CB7-95DD-070B82E282CC}" type="datetimeFigureOut">
              <a:rPr lang="en-IN" smtClean="0"/>
              <a:t>07-12-2020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311676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FF898-4031-4CB7-95DD-070B82E282CC}" type="datetimeFigureOut">
              <a:rPr lang="en-IN" smtClean="0"/>
              <a:t>07-12-2020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148754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FF898-4031-4CB7-95DD-070B82E282CC}" type="datetimeFigureOut">
              <a:rPr lang="en-IN" smtClean="0"/>
              <a:t>07-12-2020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7DB9D-BECB-4782-96A3-D25B3DC3C030}" type="slidenum">
              <a:rPr lang="en-IN" smtClean="0"/>
              <a:t>‹#›</a:t>
            </a:fld>
            <a:endParaRPr lang="en-IN"/>
          </a:p>
        </p:txBody>
      </p:sp>
    </p:spTree>
    <p:extLst>
      <p:ext uri="{BB962C8B-B14F-4D97-AF65-F5344CB8AC3E}">
        <p14:creationId xmlns:p14="http://schemas.microsoft.com/office/powerpoint/2010/main" val="225376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C7DB9D-BECB-4782-96A3-D25B3DC3C030}" type="slidenum">
              <a:rPr lang="en-IN" smtClean="0"/>
              <a:t>‹#›</a:t>
            </a:fld>
            <a:endParaRPr lang="en-IN"/>
          </a:p>
        </p:txBody>
      </p:sp>
      <p:sp>
        <p:nvSpPr>
          <p:cNvPr id="5" name="Date Placeholder 4"/>
          <p:cNvSpPr>
            <a:spLocks noGrp="1"/>
          </p:cNvSpPr>
          <p:nvPr>
            <p:ph type="dt" sz="half" idx="10"/>
          </p:nvPr>
        </p:nvSpPr>
        <p:spPr/>
        <p:txBody>
          <a:bodyPr/>
          <a:lstStyle/>
          <a:p>
            <a:fld id="{73EFF898-4031-4CB7-95DD-070B82E282CC}" type="datetimeFigureOut">
              <a:rPr lang="en-IN" smtClean="0"/>
              <a:t>07-12-2020</a:t>
            </a:fld>
            <a:endParaRPr lang="en-IN"/>
          </a:p>
        </p:txBody>
      </p:sp>
    </p:spTree>
    <p:extLst>
      <p:ext uri="{BB962C8B-B14F-4D97-AF65-F5344CB8AC3E}">
        <p14:creationId xmlns:p14="http://schemas.microsoft.com/office/powerpoint/2010/main" val="402076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EFF898-4031-4CB7-95DD-070B82E282CC}" type="datetimeFigureOut">
              <a:rPr lang="en-IN" smtClean="0"/>
              <a:t>07-12-2020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C7DB9D-BECB-4782-96A3-D25B3DC3C030}" type="slidenum">
              <a:rPr lang="en-IN" smtClean="0"/>
              <a:t>‹#›</a:t>
            </a:fld>
            <a:endParaRPr lang="en-IN"/>
          </a:p>
        </p:txBody>
      </p:sp>
    </p:spTree>
    <p:extLst>
      <p:ext uri="{BB962C8B-B14F-4D97-AF65-F5344CB8AC3E}">
        <p14:creationId xmlns:p14="http://schemas.microsoft.com/office/powerpoint/2010/main" val="37865492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B8EC17-F7B7-4223-92D2-2BC1EDD12A41}"/>
              </a:ext>
            </a:extLst>
          </p:cNvPr>
          <p:cNvPicPr>
            <a:picLocks noChangeAspect="1"/>
          </p:cNvPicPr>
          <p:nvPr/>
        </p:nvPicPr>
        <p:blipFill rotWithShape="1">
          <a:blip r:embed="rId2"/>
          <a:srcRect l="21308" r="8594"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B2C4B39-3B76-439A-9F57-4A954AB9C935}"/>
              </a:ext>
            </a:extLst>
          </p:cNvPr>
          <p:cNvSpPr>
            <a:spLocks noGrp="1"/>
          </p:cNvSpPr>
          <p:nvPr>
            <p:ph type="ctrTitle"/>
          </p:nvPr>
        </p:nvSpPr>
        <p:spPr>
          <a:xfrm>
            <a:off x="274938" y="1656522"/>
            <a:ext cx="5676695" cy="1510748"/>
          </a:xfrm>
        </p:spPr>
        <p:txBody>
          <a:bodyPr>
            <a:normAutofit fontScale="90000"/>
          </a:bodyPr>
          <a:lstStyle/>
          <a:p>
            <a:pPr algn="ctr"/>
            <a:r>
              <a:rPr lang="en-US" sz="4800" dirty="0"/>
              <a:t>Idealists</a:t>
            </a:r>
            <a:br>
              <a:rPr lang="en-US" sz="4800" dirty="0"/>
            </a:br>
            <a:r>
              <a:rPr lang="en-US" sz="4800" dirty="0"/>
              <a:t>Posture Correction</a:t>
            </a:r>
            <a:endParaRPr lang="en-IN" sz="4800" dirty="0"/>
          </a:p>
        </p:txBody>
      </p:sp>
      <p:sp>
        <p:nvSpPr>
          <p:cNvPr id="3" name="Subtitle 2">
            <a:extLst>
              <a:ext uri="{FF2B5EF4-FFF2-40B4-BE49-F238E27FC236}">
                <a16:creationId xmlns:a16="http://schemas.microsoft.com/office/drawing/2014/main" id="{E7957F6E-16B5-47B3-802A-0BBC8D8F45B8}"/>
              </a:ext>
            </a:extLst>
          </p:cNvPr>
          <p:cNvSpPr>
            <a:spLocks noGrp="1"/>
          </p:cNvSpPr>
          <p:nvPr>
            <p:ph type="subTitle" idx="1"/>
          </p:nvPr>
        </p:nvSpPr>
        <p:spPr>
          <a:xfrm>
            <a:off x="921574" y="3424766"/>
            <a:ext cx="4079721" cy="2840299"/>
          </a:xfrm>
        </p:spPr>
        <p:txBody>
          <a:bodyPr>
            <a:noAutofit/>
          </a:bodyPr>
          <a:lstStyle/>
          <a:p>
            <a:pPr algn="ctr">
              <a:lnSpc>
                <a:spcPct val="90000"/>
              </a:lnSpc>
            </a:pPr>
            <a:r>
              <a:rPr lang="en-US" sz="2600" dirty="0">
                <a:solidFill>
                  <a:schemeClr val="tx1"/>
                </a:solidFill>
                <a:latin typeface="Calibri" panose="020F0502020204030204" pitchFamily="34" charset="0"/>
                <a:cs typeface="Calibri" panose="020F0502020204030204" pitchFamily="34" charset="0"/>
              </a:rPr>
              <a:t>Team Members</a:t>
            </a:r>
          </a:p>
          <a:p>
            <a:pPr algn="ctr">
              <a:lnSpc>
                <a:spcPct val="90000"/>
              </a:lnSpc>
            </a:pPr>
            <a:r>
              <a:rPr lang="en-US" sz="2600" dirty="0">
                <a:solidFill>
                  <a:schemeClr val="tx1"/>
                </a:solidFill>
                <a:latin typeface="Calibri" panose="020F0502020204030204" pitchFamily="34" charset="0"/>
                <a:cs typeface="Calibri" panose="020F0502020204030204" pitchFamily="34" charset="0"/>
              </a:rPr>
              <a:t>Rishabh Jain</a:t>
            </a:r>
          </a:p>
          <a:p>
            <a:pPr algn="ctr">
              <a:lnSpc>
                <a:spcPct val="90000"/>
              </a:lnSpc>
            </a:pPr>
            <a:r>
              <a:rPr lang="en-US" sz="2600" dirty="0" err="1">
                <a:solidFill>
                  <a:schemeClr val="tx1"/>
                </a:solidFill>
                <a:latin typeface="Calibri" panose="020F0502020204030204" pitchFamily="34" charset="0"/>
                <a:cs typeface="Calibri" panose="020F0502020204030204" pitchFamily="34" charset="0"/>
              </a:rPr>
              <a:t>Jaiwin</a:t>
            </a:r>
            <a:r>
              <a:rPr lang="en-US" sz="2600" dirty="0">
                <a:solidFill>
                  <a:schemeClr val="tx1"/>
                </a:solidFill>
                <a:latin typeface="Calibri" panose="020F0502020204030204" pitchFamily="34" charset="0"/>
                <a:cs typeface="Calibri" panose="020F0502020204030204" pitchFamily="34" charset="0"/>
              </a:rPr>
              <a:t> Shah</a:t>
            </a:r>
          </a:p>
          <a:p>
            <a:pPr algn="ctr">
              <a:lnSpc>
                <a:spcPct val="90000"/>
              </a:lnSpc>
            </a:pPr>
            <a:r>
              <a:rPr lang="en-US" sz="2600" dirty="0" err="1">
                <a:solidFill>
                  <a:schemeClr val="tx1"/>
                </a:solidFill>
                <a:latin typeface="Calibri" panose="020F0502020204030204" pitchFamily="34" charset="0"/>
                <a:cs typeface="Calibri" panose="020F0502020204030204" pitchFamily="34" charset="0"/>
              </a:rPr>
              <a:t>Vedant</a:t>
            </a:r>
            <a:r>
              <a:rPr lang="en-US" sz="2600" dirty="0">
                <a:solidFill>
                  <a:schemeClr val="tx1"/>
                </a:solidFill>
                <a:latin typeface="Calibri" panose="020F0502020204030204" pitchFamily="34" charset="0"/>
                <a:cs typeface="Calibri" panose="020F0502020204030204" pitchFamily="34" charset="0"/>
              </a:rPr>
              <a:t> Jolly</a:t>
            </a:r>
            <a:endParaRPr lang="en-IN" sz="2600" dirty="0">
              <a:solidFill>
                <a:schemeClr val="tx1"/>
              </a:solidFill>
              <a:latin typeface="Calibri" panose="020F0502020204030204" pitchFamily="34" charset="0"/>
              <a:cs typeface="Calibri" panose="020F0502020204030204" pitchFamily="34" charset="0"/>
            </a:endParaRPr>
          </a:p>
        </p:txBody>
      </p:sp>
      <p:cxnSp>
        <p:nvCxnSpPr>
          <p:cNvPr id="30" name="Straight Connector 2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6223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10C5-2DBC-4407-8AEF-1EF2DB4690F2}"/>
              </a:ext>
            </a:extLst>
          </p:cNvPr>
          <p:cNvSpPr>
            <a:spLocks noGrp="1"/>
          </p:cNvSpPr>
          <p:nvPr>
            <p:ph type="title"/>
          </p:nvPr>
        </p:nvSpPr>
        <p:spPr>
          <a:xfrm>
            <a:off x="677334" y="609600"/>
            <a:ext cx="8596668" cy="535388"/>
          </a:xfrm>
        </p:spPr>
        <p:txBody>
          <a:bodyPr>
            <a:normAutofit fontScale="90000"/>
          </a:bodyPr>
          <a:lstStyle/>
          <a:p>
            <a:r>
              <a:rPr lang="en-IN" dirty="0"/>
              <a:t>Continued…</a:t>
            </a:r>
          </a:p>
        </p:txBody>
      </p:sp>
      <p:sp>
        <p:nvSpPr>
          <p:cNvPr id="3" name="Content Placeholder 2">
            <a:extLst>
              <a:ext uri="{FF2B5EF4-FFF2-40B4-BE49-F238E27FC236}">
                <a16:creationId xmlns:a16="http://schemas.microsoft.com/office/drawing/2014/main" id="{7CB7C3AF-0C81-4F8B-A75F-3653421E8F17}"/>
              </a:ext>
            </a:extLst>
          </p:cNvPr>
          <p:cNvSpPr>
            <a:spLocks noGrp="1"/>
          </p:cNvSpPr>
          <p:nvPr>
            <p:ph idx="1"/>
          </p:nvPr>
        </p:nvSpPr>
        <p:spPr>
          <a:xfrm>
            <a:off x="246490" y="1254140"/>
            <a:ext cx="9398442" cy="5536274"/>
          </a:xfrm>
        </p:spPr>
        <p:txBody>
          <a:bodyPr/>
          <a:lstStyle/>
          <a:p>
            <a:r>
              <a:rPr lang="en-IN" dirty="0"/>
              <a:t>Step 2: Selecting your account and logging in our website</a:t>
            </a:r>
          </a:p>
          <a:p>
            <a:r>
              <a:rPr lang="en-IN" dirty="0"/>
              <a:t>The database/account of the User is automatically created in the Backend</a:t>
            </a:r>
          </a:p>
          <a:p>
            <a:endParaRPr lang="en-IN" dirty="0"/>
          </a:p>
        </p:txBody>
      </p:sp>
      <p:pic>
        <p:nvPicPr>
          <p:cNvPr id="5" name="Picture 4">
            <a:extLst>
              <a:ext uri="{FF2B5EF4-FFF2-40B4-BE49-F238E27FC236}">
                <a16:creationId xmlns:a16="http://schemas.microsoft.com/office/drawing/2014/main" id="{1F32FAD0-8120-4F96-A340-980E5AC5437E}"/>
              </a:ext>
            </a:extLst>
          </p:cNvPr>
          <p:cNvPicPr>
            <a:picLocks noChangeAspect="1"/>
          </p:cNvPicPr>
          <p:nvPr/>
        </p:nvPicPr>
        <p:blipFill>
          <a:blip r:embed="rId2"/>
          <a:stretch>
            <a:fillRect/>
          </a:stretch>
        </p:blipFill>
        <p:spPr>
          <a:xfrm>
            <a:off x="732649" y="2135975"/>
            <a:ext cx="8486037" cy="4654439"/>
          </a:xfrm>
          <a:prstGeom prst="rect">
            <a:avLst/>
          </a:prstGeom>
        </p:spPr>
      </p:pic>
    </p:spTree>
    <p:extLst>
      <p:ext uri="{BB962C8B-B14F-4D97-AF65-F5344CB8AC3E}">
        <p14:creationId xmlns:p14="http://schemas.microsoft.com/office/powerpoint/2010/main" val="155178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B677-A1A5-413D-9DFC-946334825820}"/>
              </a:ext>
            </a:extLst>
          </p:cNvPr>
          <p:cNvSpPr>
            <a:spLocks noGrp="1"/>
          </p:cNvSpPr>
          <p:nvPr>
            <p:ph type="title"/>
          </p:nvPr>
        </p:nvSpPr>
        <p:spPr>
          <a:xfrm>
            <a:off x="528601" y="503583"/>
            <a:ext cx="8596668" cy="1320800"/>
          </a:xfrm>
        </p:spPr>
        <p:txBody>
          <a:bodyPr>
            <a:normAutofit/>
          </a:bodyPr>
          <a:lstStyle/>
          <a:p>
            <a:r>
              <a:rPr lang="en-IN" dirty="0"/>
              <a:t>Home Page of our Web Site</a:t>
            </a:r>
            <a:br>
              <a:rPr lang="en-IN" dirty="0"/>
            </a:br>
            <a:endParaRPr lang="en-IN" dirty="0"/>
          </a:p>
        </p:txBody>
      </p:sp>
      <p:pic>
        <p:nvPicPr>
          <p:cNvPr id="4" name="Picture 3">
            <a:extLst>
              <a:ext uri="{FF2B5EF4-FFF2-40B4-BE49-F238E27FC236}">
                <a16:creationId xmlns:a16="http://schemas.microsoft.com/office/drawing/2014/main" id="{2213EFDE-D0BF-45EA-9332-F1574F4283DB}"/>
              </a:ext>
            </a:extLst>
          </p:cNvPr>
          <p:cNvPicPr>
            <a:picLocks noChangeAspect="1"/>
          </p:cNvPicPr>
          <p:nvPr/>
        </p:nvPicPr>
        <p:blipFill>
          <a:blip r:embed="rId2"/>
          <a:stretch>
            <a:fillRect/>
          </a:stretch>
        </p:blipFill>
        <p:spPr>
          <a:xfrm>
            <a:off x="677334" y="1507959"/>
            <a:ext cx="8447935" cy="4740441"/>
          </a:xfrm>
          <a:prstGeom prst="rect">
            <a:avLst/>
          </a:prstGeom>
        </p:spPr>
      </p:pic>
    </p:spTree>
    <p:extLst>
      <p:ext uri="{BB962C8B-B14F-4D97-AF65-F5344CB8AC3E}">
        <p14:creationId xmlns:p14="http://schemas.microsoft.com/office/powerpoint/2010/main" val="164823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5252-C917-46C1-9CF3-E2C902FF8416}"/>
              </a:ext>
            </a:extLst>
          </p:cNvPr>
          <p:cNvSpPr>
            <a:spLocks noGrp="1"/>
          </p:cNvSpPr>
          <p:nvPr>
            <p:ph type="title"/>
          </p:nvPr>
        </p:nvSpPr>
        <p:spPr>
          <a:xfrm>
            <a:off x="677334" y="609600"/>
            <a:ext cx="8596668" cy="519485"/>
          </a:xfrm>
        </p:spPr>
        <p:txBody>
          <a:bodyPr>
            <a:normAutofit fontScale="90000"/>
          </a:bodyPr>
          <a:lstStyle/>
          <a:p>
            <a:r>
              <a:rPr lang="en-IN" dirty="0"/>
              <a:t>Reading as well as Sharing of posts</a:t>
            </a:r>
          </a:p>
        </p:txBody>
      </p:sp>
      <p:sp>
        <p:nvSpPr>
          <p:cNvPr id="3" name="Content Placeholder 2">
            <a:extLst>
              <a:ext uri="{FF2B5EF4-FFF2-40B4-BE49-F238E27FC236}">
                <a16:creationId xmlns:a16="http://schemas.microsoft.com/office/drawing/2014/main" id="{5198449C-BC0E-43FC-B325-557CB3017918}"/>
              </a:ext>
            </a:extLst>
          </p:cNvPr>
          <p:cNvSpPr>
            <a:spLocks noGrp="1"/>
          </p:cNvSpPr>
          <p:nvPr>
            <p:ph idx="1"/>
          </p:nvPr>
        </p:nvSpPr>
        <p:spPr>
          <a:xfrm>
            <a:off x="677334" y="1224501"/>
            <a:ext cx="8596668" cy="5160396"/>
          </a:xfrm>
        </p:spPr>
        <p:txBody>
          <a:bodyPr/>
          <a:lstStyle/>
          <a:p>
            <a:r>
              <a:rPr lang="en-IN" dirty="0"/>
              <a:t>As said earlier we don’t want our users to only our app we also want them to contribute towards well beings so for that we have put a feature where people can post as well as read other people articles.</a:t>
            </a:r>
          </a:p>
          <a:p>
            <a:pPr marL="0" indent="0">
              <a:buNone/>
            </a:pPr>
            <a:endParaRPr lang="en-IN" dirty="0"/>
          </a:p>
        </p:txBody>
      </p:sp>
      <p:pic>
        <p:nvPicPr>
          <p:cNvPr id="5" name="Picture 4">
            <a:extLst>
              <a:ext uri="{FF2B5EF4-FFF2-40B4-BE49-F238E27FC236}">
                <a16:creationId xmlns:a16="http://schemas.microsoft.com/office/drawing/2014/main" id="{2BC571C2-8D4F-446C-AB04-AAFDF54C8573}"/>
              </a:ext>
            </a:extLst>
          </p:cNvPr>
          <p:cNvPicPr>
            <a:picLocks noChangeAspect="1"/>
          </p:cNvPicPr>
          <p:nvPr/>
        </p:nvPicPr>
        <p:blipFill>
          <a:blip r:embed="rId2"/>
          <a:stretch>
            <a:fillRect/>
          </a:stretch>
        </p:blipFill>
        <p:spPr>
          <a:xfrm>
            <a:off x="846342" y="2321780"/>
            <a:ext cx="8258651" cy="4325421"/>
          </a:xfrm>
          <a:prstGeom prst="rect">
            <a:avLst/>
          </a:prstGeom>
        </p:spPr>
      </p:pic>
    </p:spTree>
    <p:extLst>
      <p:ext uri="{BB962C8B-B14F-4D97-AF65-F5344CB8AC3E}">
        <p14:creationId xmlns:p14="http://schemas.microsoft.com/office/powerpoint/2010/main" val="11605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F96-0991-4B82-8342-21EFDF10DE2F}"/>
              </a:ext>
            </a:extLst>
          </p:cNvPr>
          <p:cNvSpPr>
            <a:spLocks noGrp="1"/>
          </p:cNvSpPr>
          <p:nvPr>
            <p:ph type="title"/>
          </p:nvPr>
        </p:nvSpPr>
        <p:spPr>
          <a:xfrm>
            <a:off x="677334" y="609601"/>
            <a:ext cx="8596668" cy="646706"/>
          </a:xfrm>
        </p:spPr>
        <p:txBody>
          <a:bodyPr>
            <a:normAutofit/>
          </a:bodyPr>
          <a:lstStyle/>
          <a:p>
            <a:r>
              <a:rPr lang="en-IN" dirty="0"/>
              <a:t>Update a post</a:t>
            </a:r>
          </a:p>
        </p:txBody>
      </p:sp>
      <p:sp>
        <p:nvSpPr>
          <p:cNvPr id="3" name="Content Placeholder 2">
            <a:extLst>
              <a:ext uri="{FF2B5EF4-FFF2-40B4-BE49-F238E27FC236}">
                <a16:creationId xmlns:a16="http://schemas.microsoft.com/office/drawing/2014/main" id="{E794B76B-FE6A-4805-AE15-DAEA92EACFFF}"/>
              </a:ext>
            </a:extLst>
          </p:cNvPr>
          <p:cNvSpPr>
            <a:spLocks noGrp="1"/>
          </p:cNvSpPr>
          <p:nvPr>
            <p:ph idx="1"/>
          </p:nvPr>
        </p:nvSpPr>
        <p:spPr>
          <a:xfrm>
            <a:off x="677334" y="1256307"/>
            <a:ext cx="8596668" cy="4785055"/>
          </a:xfrm>
        </p:spPr>
        <p:txBody>
          <a:bodyPr/>
          <a:lstStyle/>
          <a:p>
            <a:r>
              <a:rPr lang="en-IN" dirty="0"/>
              <a:t>A user who has created the post can only delete or update their post</a:t>
            </a:r>
          </a:p>
          <a:p>
            <a:endParaRPr lang="en-IN" dirty="0"/>
          </a:p>
        </p:txBody>
      </p:sp>
      <p:pic>
        <p:nvPicPr>
          <p:cNvPr id="5" name="Picture 4">
            <a:extLst>
              <a:ext uri="{FF2B5EF4-FFF2-40B4-BE49-F238E27FC236}">
                <a16:creationId xmlns:a16="http://schemas.microsoft.com/office/drawing/2014/main" id="{8675020D-0823-4AD7-B1EB-B221CD4C9A19}"/>
              </a:ext>
            </a:extLst>
          </p:cNvPr>
          <p:cNvPicPr>
            <a:picLocks noChangeAspect="1"/>
          </p:cNvPicPr>
          <p:nvPr/>
        </p:nvPicPr>
        <p:blipFill>
          <a:blip r:embed="rId2"/>
          <a:stretch>
            <a:fillRect/>
          </a:stretch>
        </p:blipFill>
        <p:spPr>
          <a:xfrm>
            <a:off x="677334" y="1709530"/>
            <a:ext cx="8508289" cy="4864321"/>
          </a:xfrm>
          <a:prstGeom prst="rect">
            <a:avLst/>
          </a:prstGeom>
        </p:spPr>
      </p:pic>
    </p:spTree>
    <p:extLst>
      <p:ext uri="{BB962C8B-B14F-4D97-AF65-F5344CB8AC3E}">
        <p14:creationId xmlns:p14="http://schemas.microsoft.com/office/powerpoint/2010/main" val="3836580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5429-8C68-4AA5-898F-5D4C8BA7D915}"/>
              </a:ext>
            </a:extLst>
          </p:cNvPr>
          <p:cNvSpPr>
            <a:spLocks noGrp="1"/>
          </p:cNvSpPr>
          <p:nvPr>
            <p:ph type="title"/>
          </p:nvPr>
        </p:nvSpPr>
        <p:spPr>
          <a:xfrm>
            <a:off x="677334" y="609600"/>
            <a:ext cx="8596668" cy="503583"/>
          </a:xfrm>
        </p:spPr>
        <p:txBody>
          <a:bodyPr>
            <a:normAutofit fontScale="90000"/>
          </a:bodyPr>
          <a:lstStyle/>
          <a:p>
            <a:r>
              <a:rPr lang="en-IN" dirty="0"/>
              <a:t>Our Main Application !!!</a:t>
            </a:r>
          </a:p>
        </p:txBody>
      </p:sp>
      <p:sp>
        <p:nvSpPr>
          <p:cNvPr id="3" name="Content Placeholder 2">
            <a:extLst>
              <a:ext uri="{FF2B5EF4-FFF2-40B4-BE49-F238E27FC236}">
                <a16:creationId xmlns:a16="http://schemas.microsoft.com/office/drawing/2014/main" id="{5FB97A6B-D705-4F1C-B82E-9866945B42F9}"/>
              </a:ext>
            </a:extLst>
          </p:cNvPr>
          <p:cNvSpPr>
            <a:spLocks noGrp="1"/>
          </p:cNvSpPr>
          <p:nvPr>
            <p:ph idx="1"/>
          </p:nvPr>
        </p:nvSpPr>
        <p:spPr>
          <a:xfrm>
            <a:off x="677334" y="1367624"/>
            <a:ext cx="8596668" cy="4880775"/>
          </a:xfrm>
        </p:spPr>
        <p:txBody>
          <a:bodyPr/>
          <a:lstStyle/>
          <a:p>
            <a:r>
              <a:rPr lang="en-IN" dirty="0"/>
              <a:t>User just has to click </a:t>
            </a:r>
            <a:r>
              <a:rPr lang="en-IN" b="1" dirty="0"/>
              <a:t>Try our website </a:t>
            </a:r>
            <a:r>
              <a:rPr lang="en-IN" dirty="0"/>
              <a:t>and allow the camera to start for using our application</a:t>
            </a:r>
          </a:p>
          <a:p>
            <a:r>
              <a:rPr lang="en-IN" dirty="0"/>
              <a:t> </a:t>
            </a:r>
          </a:p>
        </p:txBody>
      </p:sp>
      <p:pic>
        <p:nvPicPr>
          <p:cNvPr id="5" name="Picture 4">
            <a:extLst>
              <a:ext uri="{FF2B5EF4-FFF2-40B4-BE49-F238E27FC236}">
                <a16:creationId xmlns:a16="http://schemas.microsoft.com/office/drawing/2014/main" id="{69DED866-8BE6-486C-9401-993E89C03299}"/>
              </a:ext>
            </a:extLst>
          </p:cNvPr>
          <p:cNvPicPr>
            <a:picLocks noChangeAspect="1"/>
          </p:cNvPicPr>
          <p:nvPr/>
        </p:nvPicPr>
        <p:blipFill>
          <a:blip r:embed="rId2"/>
          <a:stretch>
            <a:fillRect/>
          </a:stretch>
        </p:blipFill>
        <p:spPr>
          <a:xfrm>
            <a:off x="558718" y="2115047"/>
            <a:ext cx="8833899" cy="4449362"/>
          </a:xfrm>
          <a:prstGeom prst="rect">
            <a:avLst/>
          </a:prstGeom>
        </p:spPr>
      </p:pic>
    </p:spTree>
    <p:extLst>
      <p:ext uri="{BB962C8B-B14F-4D97-AF65-F5344CB8AC3E}">
        <p14:creationId xmlns:p14="http://schemas.microsoft.com/office/powerpoint/2010/main" val="180165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F3A5-4273-44AA-A492-1A17EF347BBE}"/>
              </a:ext>
            </a:extLst>
          </p:cNvPr>
          <p:cNvSpPr>
            <a:spLocks noGrp="1"/>
          </p:cNvSpPr>
          <p:nvPr>
            <p:ph type="title"/>
          </p:nvPr>
        </p:nvSpPr>
        <p:spPr>
          <a:xfrm>
            <a:off x="677334" y="609600"/>
            <a:ext cx="8596668" cy="551290"/>
          </a:xfrm>
        </p:spPr>
        <p:txBody>
          <a:bodyPr>
            <a:normAutofit fontScale="90000"/>
          </a:bodyPr>
          <a:lstStyle/>
          <a:p>
            <a:r>
              <a:rPr lang="en-IN" dirty="0"/>
              <a:t>How does it Detect ? </a:t>
            </a:r>
          </a:p>
        </p:txBody>
      </p:sp>
      <p:sp>
        <p:nvSpPr>
          <p:cNvPr id="3" name="Content Placeholder 2">
            <a:extLst>
              <a:ext uri="{FF2B5EF4-FFF2-40B4-BE49-F238E27FC236}">
                <a16:creationId xmlns:a16="http://schemas.microsoft.com/office/drawing/2014/main" id="{7046C31A-66A8-4894-81EB-A1FDC21AFD7F}"/>
              </a:ext>
            </a:extLst>
          </p:cNvPr>
          <p:cNvSpPr>
            <a:spLocks noGrp="1"/>
          </p:cNvSpPr>
          <p:nvPr>
            <p:ph idx="1"/>
          </p:nvPr>
        </p:nvSpPr>
        <p:spPr>
          <a:xfrm>
            <a:off x="677334" y="1327869"/>
            <a:ext cx="8596668" cy="4713494"/>
          </a:xfrm>
        </p:spPr>
        <p:txBody>
          <a:bodyPr/>
          <a:lstStyle/>
          <a:p>
            <a:r>
              <a:rPr lang="en-IN" dirty="0"/>
              <a:t>Step 1 of our algorithm is to detect the user’s face</a:t>
            </a:r>
          </a:p>
          <a:p>
            <a:endParaRPr lang="en-IN" dirty="0"/>
          </a:p>
        </p:txBody>
      </p:sp>
      <p:pic>
        <p:nvPicPr>
          <p:cNvPr id="5" name="Picture 4">
            <a:extLst>
              <a:ext uri="{FF2B5EF4-FFF2-40B4-BE49-F238E27FC236}">
                <a16:creationId xmlns:a16="http://schemas.microsoft.com/office/drawing/2014/main" id="{0099718E-E806-46AD-A123-63D184CC0060}"/>
              </a:ext>
            </a:extLst>
          </p:cNvPr>
          <p:cNvPicPr>
            <a:picLocks noChangeAspect="1"/>
          </p:cNvPicPr>
          <p:nvPr/>
        </p:nvPicPr>
        <p:blipFill>
          <a:blip r:embed="rId2"/>
          <a:stretch>
            <a:fillRect/>
          </a:stretch>
        </p:blipFill>
        <p:spPr>
          <a:xfrm>
            <a:off x="677334" y="1749286"/>
            <a:ext cx="8102379" cy="4822963"/>
          </a:xfrm>
          <a:prstGeom prst="rect">
            <a:avLst/>
          </a:prstGeom>
        </p:spPr>
      </p:pic>
    </p:spTree>
    <p:extLst>
      <p:ext uri="{BB962C8B-B14F-4D97-AF65-F5344CB8AC3E}">
        <p14:creationId xmlns:p14="http://schemas.microsoft.com/office/powerpoint/2010/main" val="1298621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B5CC-0C3D-4D73-8238-001A81ED1A66}"/>
              </a:ext>
            </a:extLst>
          </p:cNvPr>
          <p:cNvSpPr>
            <a:spLocks noGrp="1"/>
          </p:cNvSpPr>
          <p:nvPr>
            <p:ph type="title"/>
          </p:nvPr>
        </p:nvSpPr>
        <p:spPr>
          <a:xfrm>
            <a:off x="677334" y="609600"/>
            <a:ext cx="8596668" cy="742122"/>
          </a:xfrm>
        </p:spPr>
        <p:txBody>
          <a:bodyPr/>
          <a:lstStyle/>
          <a:p>
            <a:r>
              <a:rPr lang="en-US" dirty="0"/>
              <a:t>Face Detected!!!!</a:t>
            </a:r>
          </a:p>
        </p:txBody>
      </p:sp>
      <p:sp>
        <p:nvSpPr>
          <p:cNvPr id="3" name="Content Placeholder 2">
            <a:extLst>
              <a:ext uri="{FF2B5EF4-FFF2-40B4-BE49-F238E27FC236}">
                <a16:creationId xmlns:a16="http://schemas.microsoft.com/office/drawing/2014/main" id="{A9E7333E-DF5C-47A8-9C3B-AD5AB7F2F948}"/>
              </a:ext>
            </a:extLst>
          </p:cNvPr>
          <p:cNvSpPr>
            <a:spLocks noGrp="1"/>
          </p:cNvSpPr>
          <p:nvPr>
            <p:ph idx="1"/>
          </p:nvPr>
        </p:nvSpPr>
        <p:spPr>
          <a:xfrm>
            <a:off x="677334" y="1488614"/>
            <a:ext cx="8596668" cy="1029300"/>
          </a:xfrm>
        </p:spPr>
        <p:txBody>
          <a:bodyPr>
            <a:normAutofit/>
          </a:bodyPr>
          <a:lstStyle/>
          <a:p>
            <a:r>
              <a:rPr lang="en-US" sz="2000" dirty="0"/>
              <a:t>Different Types of error</a:t>
            </a:r>
          </a:p>
          <a:p>
            <a:r>
              <a:rPr lang="en-IN" sz="2000" dirty="0"/>
              <a:t>Step 2: Correct our posture according to the instructions flashed</a:t>
            </a:r>
          </a:p>
          <a:p>
            <a:endParaRPr lang="en-US" sz="2000" dirty="0"/>
          </a:p>
        </p:txBody>
      </p:sp>
      <p:pic>
        <p:nvPicPr>
          <p:cNvPr id="4" name="Content Placeholder 4" descr="Graphical user interface, text, application&#10;&#10;Description automatically generated">
            <a:extLst>
              <a:ext uri="{FF2B5EF4-FFF2-40B4-BE49-F238E27FC236}">
                <a16:creationId xmlns:a16="http://schemas.microsoft.com/office/drawing/2014/main" id="{363E0842-32B4-4A58-8D76-DBCAACB50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90021"/>
            <a:ext cx="8782102" cy="3101179"/>
          </a:xfrm>
          <a:prstGeom prst="rect">
            <a:avLst/>
          </a:prstGeom>
        </p:spPr>
      </p:pic>
      <p:sp>
        <p:nvSpPr>
          <p:cNvPr id="5" name="TextBox 4">
            <a:extLst>
              <a:ext uri="{FF2B5EF4-FFF2-40B4-BE49-F238E27FC236}">
                <a16:creationId xmlns:a16="http://schemas.microsoft.com/office/drawing/2014/main" id="{467C2E75-1FFB-4959-9504-7AB769F80977}"/>
              </a:ext>
            </a:extLst>
          </p:cNvPr>
          <p:cNvSpPr txBox="1"/>
          <p:nvPr/>
        </p:nvSpPr>
        <p:spPr>
          <a:xfrm>
            <a:off x="1457739" y="6032956"/>
            <a:ext cx="7540487" cy="430887"/>
          </a:xfrm>
          <a:prstGeom prst="rect">
            <a:avLst/>
          </a:prstGeom>
          <a:noFill/>
        </p:spPr>
        <p:txBody>
          <a:bodyPr wrap="square" rtlCol="0">
            <a:spAutoFit/>
          </a:bodyPr>
          <a:lstStyle/>
          <a:p>
            <a:pPr algn="ctr"/>
            <a:r>
              <a:rPr lang="en-US" dirty="0"/>
              <a:t>When the user </a:t>
            </a:r>
            <a:r>
              <a:rPr lang="en-US" sz="2200" dirty="0"/>
              <a:t>gets</a:t>
            </a:r>
            <a:r>
              <a:rPr lang="en-US" dirty="0"/>
              <a:t> too close to the screen.</a:t>
            </a:r>
          </a:p>
        </p:txBody>
      </p:sp>
    </p:spTree>
    <p:extLst>
      <p:ext uri="{BB962C8B-B14F-4D97-AF65-F5344CB8AC3E}">
        <p14:creationId xmlns:p14="http://schemas.microsoft.com/office/powerpoint/2010/main" val="10937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059C4E-C610-419B-AA88-EA5880BC05CD}"/>
              </a:ext>
            </a:extLst>
          </p:cNvPr>
          <p:cNvSpPr>
            <a:spLocks noGrp="1"/>
          </p:cNvSpPr>
          <p:nvPr>
            <p:ph idx="1"/>
          </p:nvPr>
        </p:nvSpPr>
        <p:spPr>
          <a:xfrm>
            <a:off x="677334" y="766524"/>
            <a:ext cx="8596668" cy="1446590"/>
          </a:xfrm>
        </p:spPr>
        <p:txBody>
          <a:bodyPr/>
          <a:lstStyle/>
          <a:p>
            <a:r>
              <a:rPr lang="en-US" dirty="0"/>
              <a:t>When the head is turned too much.</a:t>
            </a:r>
          </a:p>
          <a:p>
            <a:r>
              <a:rPr lang="en-US" dirty="0"/>
              <a:t>When head is bend towards the shoulders.</a:t>
            </a:r>
          </a:p>
          <a:p>
            <a:endParaRPr lang="en-US" dirty="0"/>
          </a:p>
        </p:txBody>
      </p:sp>
      <p:pic>
        <p:nvPicPr>
          <p:cNvPr id="4" name="Content Placeholder 4" descr="Graphical user interface, text&#10;&#10;Description automatically generated">
            <a:extLst>
              <a:ext uri="{FF2B5EF4-FFF2-40B4-BE49-F238E27FC236}">
                <a16:creationId xmlns:a16="http://schemas.microsoft.com/office/drawing/2014/main" id="{09EAEE6A-0D08-4B01-87D6-7988A7E1E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90" y="2156792"/>
            <a:ext cx="8596312" cy="3505683"/>
          </a:xfrm>
          <a:prstGeom prst="rect">
            <a:avLst/>
          </a:prstGeom>
        </p:spPr>
      </p:pic>
    </p:spTree>
    <p:extLst>
      <p:ext uri="{BB962C8B-B14F-4D97-AF65-F5344CB8AC3E}">
        <p14:creationId xmlns:p14="http://schemas.microsoft.com/office/powerpoint/2010/main" val="2698738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68201-3FC2-487C-B6D5-8EA5703AE9BD}"/>
              </a:ext>
            </a:extLst>
          </p:cNvPr>
          <p:cNvPicPr>
            <a:picLocks noChangeAspect="1"/>
          </p:cNvPicPr>
          <p:nvPr/>
        </p:nvPicPr>
        <p:blipFill>
          <a:blip r:embed="rId2"/>
          <a:stretch>
            <a:fillRect/>
          </a:stretch>
        </p:blipFill>
        <p:spPr>
          <a:xfrm>
            <a:off x="954957" y="1099930"/>
            <a:ext cx="8182186" cy="5022574"/>
          </a:xfrm>
          <a:prstGeom prst="rect">
            <a:avLst/>
          </a:prstGeom>
        </p:spPr>
      </p:pic>
    </p:spTree>
    <p:extLst>
      <p:ext uri="{BB962C8B-B14F-4D97-AF65-F5344CB8AC3E}">
        <p14:creationId xmlns:p14="http://schemas.microsoft.com/office/powerpoint/2010/main" val="803112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3937-3C2F-4954-B059-AB2AAAE8B156}"/>
              </a:ext>
            </a:extLst>
          </p:cNvPr>
          <p:cNvSpPr>
            <a:spLocks noGrp="1"/>
          </p:cNvSpPr>
          <p:nvPr>
            <p:ph type="title"/>
          </p:nvPr>
        </p:nvSpPr>
        <p:spPr>
          <a:xfrm>
            <a:off x="677334" y="609600"/>
            <a:ext cx="8596668" cy="646706"/>
          </a:xfrm>
        </p:spPr>
        <p:txBody>
          <a:bodyPr/>
          <a:lstStyle/>
          <a:p>
            <a:r>
              <a:rPr lang="en-IN" dirty="0"/>
              <a:t>Voila !!! Posture Corrected</a:t>
            </a:r>
          </a:p>
        </p:txBody>
      </p:sp>
      <p:sp>
        <p:nvSpPr>
          <p:cNvPr id="3" name="Content Placeholder 2">
            <a:extLst>
              <a:ext uri="{FF2B5EF4-FFF2-40B4-BE49-F238E27FC236}">
                <a16:creationId xmlns:a16="http://schemas.microsoft.com/office/drawing/2014/main" id="{10BDD63E-F92A-46B0-9B30-45C303B63C16}"/>
              </a:ext>
            </a:extLst>
          </p:cNvPr>
          <p:cNvSpPr>
            <a:spLocks noGrp="1"/>
          </p:cNvSpPr>
          <p:nvPr>
            <p:ph idx="1"/>
          </p:nvPr>
        </p:nvSpPr>
        <p:spPr>
          <a:xfrm>
            <a:off x="677334" y="1319917"/>
            <a:ext cx="8596668" cy="4993419"/>
          </a:xfrm>
        </p:spPr>
        <p:txBody>
          <a:bodyPr/>
          <a:lstStyle/>
          <a:p>
            <a:r>
              <a:rPr lang="en-IN" dirty="0"/>
              <a:t>Step3 : After we follow the steps and sit accordingly then the screen will stop flashing errors</a:t>
            </a:r>
          </a:p>
          <a:p>
            <a:endParaRPr lang="en-IN" dirty="0"/>
          </a:p>
        </p:txBody>
      </p:sp>
      <p:pic>
        <p:nvPicPr>
          <p:cNvPr id="5" name="Picture 4">
            <a:extLst>
              <a:ext uri="{FF2B5EF4-FFF2-40B4-BE49-F238E27FC236}">
                <a16:creationId xmlns:a16="http://schemas.microsoft.com/office/drawing/2014/main" id="{7D2A48C1-C20A-4D5B-BE8C-269CD00EE3F6}"/>
              </a:ext>
            </a:extLst>
          </p:cNvPr>
          <p:cNvPicPr>
            <a:picLocks noChangeAspect="1"/>
          </p:cNvPicPr>
          <p:nvPr/>
        </p:nvPicPr>
        <p:blipFill rotWithShape="1">
          <a:blip r:embed="rId2"/>
          <a:srcRect b="27875"/>
          <a:stretch/>
        </p:blipFill>
        <p:spPr>
          <a:xfrm>
            <a:off x="226761" y="2111211"/>
            <a:ext cx="9883602" cy="3534215"/>
          </a:xfrm>
          <a:prstGeom prst="rect">
            <a:avLst/>
          </a:prstGeom>
        </p:spPr>
      </p:pic>
    </p:spTree>
    <p:extLst>
      <p:ext uri="{BB962C8B-B14F-4D97-AF65-F5344CB8AC3E}">
        <p14:creationId xmlns:p14="http://schemas.microsoft.com/office/powerpoint/2010/main" val="372601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16">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161DE47-1478-4F97-A3A2-746032A9F74E}"/>
              </a:ext>
            </a:extLst>
          </p:cNvPr>
          <p:cNvSpPr>
            <a:spLocks noGrp="1"/>
          </p:cNvSpPr>
          <p:nvPr>
            <p:ph type="title"/>
          </p:nvPr>
        </p:nvSpPr>
        <p:spPr>
          <a:xfrm>
            <a:off x="643467" y="816638"/>
            <a:ext cx="3367359" cy="5224724"/>
          </a:xfrm>
        </p:spPr>
        <p:txBody>
          <a:bodyPr anchor="ctr">
            <a:normAutofit/>
          </a:bodyPr>
          <a:lstStyle/>
          <a:p>
            <a:r>
              <a:rPr lang="en-US" dirty="0"/>
              <a:t>Why did we choose this topic??</a:t>
            </a:r>
          </a:p>
        </p:txBody>
      </p:sp>
      <p:sp>
        <p:nvSpPr>
          <p:cNvPr id="3" name="Content Placeholder 2">
            <a:extLst>
              <a:ext uri="{FF2B5EF4-FFF2-40B4-BE49-F238E27FC236}">
                <a16:creationId xmlns:a16="http://schemas.microsoft.com/office/drawing/2014/main" id="{EA87730F-647C-4B12-B49C-164EB3824CC8}"/>
              </a:ext>
            </a:extLst>
          </p:cNvPr>
          <p:cNvSpPr>
            <a:spLocks noGrp="1"/>
          </p:cNvSpPr>
          <p:nvPr>
            <p:ph idx="1"/>
          </p:nvPr>
        </p:nvSpPr>
        <p:spPr>
          <a:xfrm>
            <a:off x="4282668" y="1079031"/>
            <a:ext cx="5449821" cy="5224724"/>
          </a:xfrm>
        </p:spPr>
        <p:txBody>
          <a:bodyPr anchor="ctr">
            <a:normAutofit/>
          </a:bodyPr>
          <a:lstStyle/>
          <a:p>
            <a:r>
              <a:rPr lang="en-US" dirty="0"/>
              <a:t>Problem 1: The pandemic has accelerated the shift towards a more digital world and triggered changes that are likely to have lasting effects .There’s no running from our screens but making sure we are well distanced is something we can adapt.</a:t>
            </a:r>
          </a:p>
          <a:p>
            <a:r>
              <a:rPr lang="en-US" dirty="0"/>
              <a:t>Problem 2: Physical health is something the current world is struggling with. Fixing your posture while being in front of your screen is the main challenge.</a:t>
            </a:r>
          </a:p>
          <a:p>
            <a:r>
              <a:rPr lang="en-US" dirty="0"/>
              <a:t>USP : The webapp features a way to make sure you sit at the correct distance from the screen and making sure your body is in the right position.</a:t>
            </a:r>
          </a:p>
        </p:txBody>
      </p:sp>
    </p:spTree>
    <p:extLst>
      <p:ext uri="{BB962C8B-B14F-4D97-AF65-F5344CB8AC3E}">
        <p14:creationId xmlns:p14="http://schemas.microsoft.com/office/powerpoint/2010/main" val="184570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78DD-CE24-4253-AA5B-DC5A52EF4456}"/>
              </a:ext>
            </a:extLst>
          </p:cNvPr>
          <p:cNvSpPr>
            <a:spLocks noGrp="1"/>
          </p:cNvSpPr>
          <p:nvPr>
            <p:ph type="title"/>
          </p:nvPr>
        </p:nvSpPr>
        <p:spPr>
          <a:xfrm>
            <a:off x="677334" y="609600"/>
            <a:ext cx="8596668" cy="575144"/>
          </a:xfrm>
        </p:spPr>
        <p:txBody>
          <a:bodyPr>
            <a:normAutofit fontScale="90000"/>
          </a:bodyPr>
          <a:lstStyle/>
          <a:p>
            <a:r>
              <a:rPr lang="en-IN" dirty="0"/>
              <a:t>Feedback Appreciated</a:t>
            </a:r>
          </a:p>
        </p:txBody>
      </p:sp>
      <p:sp>
        <p:nvSpPr>
          <p:cNvPr id="3" name="Content Placeholder 2">
            <a:extLst>
              <a:ext uri="{FF2B5EF4-FFF2-40B4-BE49-F238E27FC236}">
                <a16:creationId xmlns:a16="http://schemas.microsoft.com/office/drawing/2014/main" id="{392D7692-BF41-4852-A18D-4BD8892D5244}"/>
              </a:ext>
            </a:extLst>
          </p:cNvPr>
          <p:cNvSpPr>
            <a:spLocks noGrp="1"/>
          </p:cNvSpPr>
          <p:nvPr>
            <p:ph idx="1"/>
          </p:nvPr>
        </p:nvSpPr>
        <p:spPr>
          <a:xfrm>
            <a:off x="677334" y="1288111"/>
            <a:ext cx="8596668" cy="4753251"/>
          </a:xfrm>
        </p:spPr>
        <p:txBody>
          <a:bodyPr/>
          <a:lstStyle/>
          <a:p>
            <a:r>
              <a:rPr lang="en-IN" dirty="0"/>
              <a:t>We want our users to experience the best and so for any glitch or some other stuff the can contact us by simply pressing the </a:t>
            </a:r>
            <a:r>
              <a:rPr lang="en-IN" b="1" dirty="0"/>
              <a:t>contact us </a:t>
            </a:r>
            <a:r>
              <a:rPr lang="en-IN" dirty="0"/>
              <a:t>tab or </a:t>
            </a:r>
            <a:r>
              <a:rPr lang="en-IN" b="1" dirty="0"/>
              <a:t>Any Suggestions</a:t>
            </a:r>
            <a:r>
              <a:rPr lang="en-IN" dirty="0"/>
              <a:t> tab</a:t>
            </a:r>
          </a:p>
          <a:p>
            <a:endParaRPr lang="en-IN" dirty="0"/>
          </a:p>
        </p:txBody>
      </p:sp>
      <p:pic>
        <p:nvPicPr>
          <p:cNvPr id="5" name="Picture 4">
            <a:extLst>
              <a:ext uri="{FF2B5EF4-FFF2-40B4-BE49-F238E27FC236}">
                <a16:creationId xmlns:a16="http://schemas.microsoft.com/office/drawing/2014/main" id="{64F3B129-902B-414F-9E2D-806F12428A1A}"/>
              </a:ext>
            </a:extLst>
          </p:cNvPr>
          <p:cNvPicPr>
            <a:picLocks noChangeAspect="1"/>
          </p:cNvPicPr>
          <p:nvPr/>
        </p:nvPicPr>
        <p:blipFill>
          <a:blip r:embed="rId2"/>
          <a:stretch>
            <a:fillRect/>
          </a:stretch>
        </p:blipFill>
        <p:spPr>
          <a:xfrm>
            <a:off x="827167" y="2221573"/>
            <a:ext cx="8596668" cy="2886325"/>
          </a:xfrm>
          <a:prstGeom prst="rect">
            <a:avLst/>
          </a:prstGeom>
        </p:spPr>
      </p:pic>
      <p:pic>
        <p:nvPicPr>
          <p:cNvPr id="7" name="Picture 6">
            <a:extLst>
              <a:ext uri="{FF2B5EF4-FFF2-40B4-BE49-F238E27FC236}">
                <a16:creationId xmlns:a16="http://schemas.microsoft.com/office/drawing/2014/main" id="{5E128791-B620-400B-A610-C22B0BB748E5}"/>
              </a:ext>
            </a:extLst>
          </p:cNvPr>
          <p:cNvPicPr>
            <a:picLocks noChangeAspect="1"/>
          </p:cNvPicPr>
          <p:nvPr/>
        </p:nvPicPr>
        <p:blipFill>
          <a:blip r:embed="rId3"/>
          <a:stretch>
            <a:fillRect/>
          </a:stretch>
        </p:blipFill>
        <p:spPr>
          <a:xfrm>
            <a:off x="355223" y="5757357"/>
            <a:ext cx="10141471" cy="387370"/>
          </a:xfrm>
          <a:prstGeom prst="rect">
            <a:avLst/>
          </a:prstGeom>
        </p:spPr>
      </p:pic>
    </p:spTree>
    <p:extLst>
      <p:ext uri="{BB962C8B-B14F-4D97-AF65-F5344CB8AC3E}">
        <p14:creationId xmlns:p14="http://schemas.microsoft.com/office/powerpoint/2010/main" val="398970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52AF-9DFA-49E2-95D6-D31193D60DE6}"/>
              </a:ext>
            </a:extLst>
          </p:cNvPr>
          <p:cNvSpPr>
            <a:spLocks noGrp="1"/>
          </p:cNvSpPr>
          <p:nvPr>
            <p:ph type="title"/>
          </p:nvPr>
        </p:nvSpPr>
        <p:spPr>
          <a:xfrm>
            <a:off x="474221" y="371267"/>
            <a:ext cx="8596668" cy="543339"/>
          </a:xfrm>
        </p:spPr>
        <p:txBody>
          <a:bodyPr>
            <a:normAutofit fontScale="90000"/>
          </a:bodyPr>
          <a:lstStyle/>
          <a:p>
            <a:r>
              <a:rPr lang="en-IN" dirty="0"/>
              <a:t>Tec Stack Used</a:t>
            </a:r>
          </a:p>
        </p:txBody>
      </p:sp>
      <p:pic>
        <p:nvPicPr>
          <p:cNvPr id="1036" name="Picture 12" descr="HTML - Wikipedia">
            <a:extLst>
              <a:ext uri="{FF2B5EF4-FFF2-40B4-BE49-F238E27FC236}">
                <a16:creationId xmlns:a16="http://schemas.microsoft.com/office/drawing/2014/main" id="{63554E04-E8F7-4A8F-9E02-9C1C7831B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73" y="12858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SS - Wikipedia">
            <a:extLst>
              <a:ext uri="{FF2B5EF4-FFF2-40B4-BE49-F238E27FC236}">
                <a16:creationId xmlns:a16="http://schemas.microsoft.com/office/drawing/2014/main" id="{DD909EDD-AF17-4FEB-912F-A2CC8F41BF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7998" y="1152939"/>
            <a:ext cx="1513861" cy="227606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JavaScript logo and symbol, meaning, history, PNG">
            <a:extLst>
              <a:ext uri="{FF2B5EF4-FFF2-40B4-BE49-F238E27FC236}">
                <a16:creationId xmlns:a16="http://schemas.microsoft.com/office/drawing/2014/main" id="{2381FF51-1322-4BAE-86E0-CBDF02D7C6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1859" y="1285874"/>
            <a:ext cx="260355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Welcome to Flask — Flask Documentation (1.1.x)">
            <a:extLst>
              <a:ext uri="{FF2B5EF4-FFF2-40B4-BE49-F238E27FC236}">
                <a16:creationId xmlns:a16="http://schemas.microsoft.com/office/drawing/2014/main" id="{BA25745D-BE6A-4D5E-9E32-9C324CA636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221" y="3972339"/>
            <a:ext cx="341947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SQLite - Wikipedia">
            <a:extLst>
              <a:ext uri="{FF2B5EF4-FFF2-40B4-BE49-F238E27FC236}">
                <a16:creationId xmlns:a16="http://schemas.microsoft.com/office/drawing/2014/main" id="{90351DDD-D295-4D54-9C21-E06105BA1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6935" y="3905664"/>
            <a:ext cx="31051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Developing 3D Web Apps With Three.js | by Tom Castagna | JavaScript In  Plain English | Medium">
            <a:extLst>
              <a:ext uri="{FF2B5EF4-FFF2-40B4-BE49-F238E27FC236}">
                <a16:creationId xmlns:a16="http://schemas.microsoft.com/office/drawing/2014/main" id="{B181DE6C-22FE-4E13-9458-4FB7E7871B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5853" y="1532943"/>
            <a:ext cx="30099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GitHub - jeeliz/jeelizWeboji: JavaScript/WebGL real-time face tracking and  expression detection library. Build your own emoticons animated in real  time in the browser! SVG and THREE.js integration demos are provided.">
            <a:extLst>
              <a:ext uri="{FF2B5EF4-FFF2-40B4-BE49-F238E27FC236}">
                <a16:creationId xmlns:a16="http://schemas.microsoft.com/office/drawing/2014/main" id="{3289A9EB-F939-41CD-9EEF-E578D308D5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2153" y="3427422"/>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645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F90-49D8-4E10-A934-9F80DE28CA80}"/>
              </a:ext>
            </a:extLst>
          </p:cNvPr>
          <p:cNvSpPr>
            <a:spLocks noGrp="1"/>
          </p:cNvSpPr>
          <p:nvPr>
            <p:ph type="title"/>
          </p:nvPr>
        </p:nvSpPr>
        <p:spPr>
          <a:xfrm>
            <a:off x="385786" y="269975"/>
            <a:ext cx="8596668" cy="828583"/>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0B92F346-CF95-4DBE-BF00-3003E5A2005C}"/>
              </a:ext>
            </a:extLst>
          </p:cNvPr>
          <p:cNvSpPr>
            <a:spLocks noGrp="1"/>
          </p:cNvSpPr>
          <p:nvPr>
            <p:ph idx="1"/>
          </p:nvPr>
        </p:nvSpPr>
        <p:spPr>
          <a:xfrm>
            <a:off x="232328" y="1098558"/>
            <a:ext cx="9309237" cy="3880773"/>
          </a:xfrm>
        </p:spPr>
        <p:txBody>
          <a:bodyPr>
            <a:normAutofit/>
          </a:bodyPr>
          <a:lstStyle/>
          <a:p>
            <a:r>
              <a:rPr lang="en-US" dirty="0"/>
              <a:t>We hope to further improve this website by adding a dashboard feature to our users. This feature will send push notifications to users who spent a certain amount sitting in order to take a short break and purse working after the break.</a:t>
            </a:r>
          </a:p>
          <a:p>
            <a:r>
              <a:rPr lang="en-US" dirty="0"/>
              <a:t>The website will display a two-dimensional bar chart to simplify the comparison between straight time and slouching time. This chart can be shared in social media channels or emailed to the user’s physician for further reference. </a:t>
            </a:r>
          </a:p>
          <a:p>
            <a:endParaRPr lang="en-IN" dirty="0"/>
          </a:p>
        </p:txBody>
      </p:sp>
      <p:pic>
        <p:nvPicPr>
          <p:cNvPr id="4" name="Picture 3">
            <a:extLst>
              <a:ext uri="{FF2B5EF4-FFF2-40B4-BE49-F238E27FC236}">
                <a16:creationId xmlns:a16="http://schemas.microsoft.com/office/drawing/2014/main" id="{6F7C79CD-F1D5-4A7E-AF7B-731B78E180AB}"/>
              </a:ext>
            </a:extLst>
          </p:cNvPr>
          <p:cNvPicPr>
            <a:picLocks noChangeAspect="1"/>
          </p:cNvPicPr>
          <p:nvPr/>
        </p:nvPicPr>
        <p:blipFill rotWithShape="1">
          <a:blip r:embed="rId2"/>
          <a:srcRect l="4065" t="7878" r="6372" b="4835"/>
          <a:stretch/>
        </p:blipFill>
        <p:spPr>
          <a:xfrm>
            <a:off x="2650435" y="3416861"/>
            <a:ext cx="5149050" cy="3124939"/>
          </a:xfrm>
          <a:prstGeom prst="rect">
            <a:avLst/>
          </a:prstGeom>
        </p:spPr>
      </p:pic>
    </p:spTree>
    <p:extLst>
      <p:ext uri="{BB962C8B-B14F-4D97-AF65-F5344CB8AC3E}">
        <p14:creationId xmlns:p14="http://schemas.microsoft.com/office/powerpoint/2010/main" val="3157538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FDF72-8DC4-40EB-A6EF-CEB175D6205F}"/>
              </a:ext>
            </a:extLst>
          </p:cNvPr>
          <p:cNvSpPr>
            <a:spLocks noGrp="1"/>
          </p:cNvSpPr>
          <p:nvPr>
            <p:ph idx="1"/>
          </p:nvPr>
        </p:nvSpPr>
        <p:spPr>
          <a:xfrm>
            <a:off x="491490" y="268446"/>
            <a:ext cx="8917554" cy="1588929"/>
          </a:xfrm>
        </p:spPr>
        <p:txBody>
          <a:bodyPr>
            <a:noAutofit/>
          </a:bodyPr>
          <a:lstStyle/>
          <a:p>
            <a:r>
              <a:rPr lang="en-US" sz="2200" dirty="0"/>
              <a:t>A further point of upgradation is that it displays a two-dimensional stacked area chart for the straight sitting time and the slouching time for the current day, a week, and one month according to the requirement of the user.</a:t>
            </a:r>
          </a:p>
          <a:p>
            <a:r>
              <a:rPr lang="en-US" sz="2200" dirty="0"/>
              <a:t>We hope to further improve our website by providing a statistical data on what kind of bad posture a user has been while working.</a:t>
            </a:r>
          </a:p>
          <a:p>
            <a:endParaRPr lang="en-US" sz="2200" dirty="0"/>
          </a:p>
          <a:p>
            <a:endParaRPr lang="en-IN" sz="2200" dirty="0"/>
          </a:p>
        </p:txBody>
      </p:sp>
      <p:graphicFrame>
        <p:nvGraphicFramePr>
          <p:cNvPr id="14" name="Content Placeholder 10">
            <a:extLst>
              <a:ext uri="{FF2B5EF4-FFF2-40B4-BE49-F238E27FC236}">
                <a16:creationId xmlns:a16="http://schemas.microsoft.com/office/drawing/2014/main" id="{DCA60237-E96D-4BC4-A434-CD67EF33C260}"/>
              </a:ext>
            </a:extLst>
          </p:cNvPr>
          <p:cNvGraphicFramePr>
            <a:graphicFrameLocks/>
          </p:cNvGraphicFramePr>
          <p:nvPr>
            <p:extLst>
              <p:ext uri="{D42A27DB-BD31-4B8C-83A1-F6EECF244321}">
                <p14:modId xmlns:p14="http://schemas.microsoft.com/office/powerpoint/2010/main" val="833297469"/>
              </p:ext>
            </p:extLst>
          </p:nvPr>
        </p:nvGraphicFramePr>
        <p:xfrm>
          <a:off x="1466264" y="2577822"/>
          <a:ext cx="6524625" cy="40117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151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4E95-296B-4C78-A9C0-609BB3390C47}"/>
              </a:ext>
            </a:extLst>
          </p:cNvPr>
          <p:cNvSpPr>
            <a:spLocks noGrp="1"/>
          </p:cNvSpPr>
          <p:nvPr>
            <p:ph type="title"/>
          </p:nvPr>
        </p:nvSpPr>
        <p:spPr>
          <a:xfrm>
            <a:off x="677334" y="609600"/>
            <a:ext cx="8596668" cy="819705"/>
          </a:xfrm>
        </p:spPr>
        <p:txBody>
          <a:bodyPr>
            <a:normAutofit/>
          </a:bodyPr>
          <a:lstStyle/>
          <a:p>
            <a:r>
              <a:rPr lang="en-US" dirty="0"/>
              <a:t>Further features to be added</a:t>
            </a:r>
            <a:endParaRPr lang="en-IN" dirty="0"/>
          </a:p>
        </p:txBody>
      </p:sp>
      <p:sp>
        <p:nvSpPr>
          <p:cNvPr id="3" name="Content Placeholder 2">
            <a:extLst>
              <a:ext uri="{FF2B5EF4-FFF2-40B4-BE49-F238E27FC236}">
                <a16:creationId xmlns:a16="http://schemas.microsoft.com/office/drawing/2014/main" id="{EE7331AA-C771-4C14-8545-FAAD714F5F6D}"/>
              </a:ext>
            </a:extLst>
          </p:cNvPr>
          <p:cNvSpPr>
            <a:spLocks noGrp="1"/>
          </p:cNvSpPr>
          <p:nvPr>
            <p:ph idx="1"/>
          </p:nvPr>
        </p:nvSpPr>
        <p:spPr>
          <a:xfrm>
            <a:off x="677334" y="1681195"/>
            <a:ext cx="8596668" cy="3880773"/>
          </a:xfrm>
        </p:spPr>
        <p:txBody>
          <a:bodyPr>
            <a:normAutofit/>
          </a:bodyPr>
          <a:lstStyle/>
          <a:p>
            <a:r>
              <a:rPr lang="en-US" sz="2600" b="1" dirty="0"/>
              <a:t>Smart Hide </a:t>
            </a:r>
            <a:r>
              <a:rPr lang="en-US" sz="2600" dirty="0"/>
              <a:t>-</a:t>
            </a:r>
            <a:r>
              <a:rPr lang="en-US" sz="2600" b="1" dirty="0"/>
              <a:t> </a:t>
            </a:r>
            <a:r>
              <a:rPr lang="en-US" sz="2600" dirty="0"/>
              <a:t>Detects if you have been idle/away from the computer and will not show reminders until you return.  If your computer is locked, notifications will restart when you are active again.</a:t>
            </a:r>
            <a:endParaRPr lang="en-IN" sz="2600" dirty="0"/>
          </a:p>
        </p:txBody>
      </p:sp>
    </p:spTree>
    <p:extLst>
      <p:ext uri="{BB962C8B-B14F-4D97-AF65-F5344CB8AC3E}">
        <p14:creationId xmlns:p14="http://schemas.microsoft.com/office/powerpoint/2010/main" val="3646132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 name="Straight Connector 9">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60335E7A-4D22-4EE6-976F-9979C1B0E3D6}"/>
              </a:ext>
            </a:extLst>
          </p:cNvPr>
          <p:cNvPicPr>
            <a:picLocks noChangeAspect="1"/>
          </p:cNvPicPr>
          <p:nvPr/>
        </p:nvPicPr>
        <p:blipFill rotWithShape="1">
          <a:blip r:embed="rId2">
            <a:duotone>
              <a:prstClr val="black"/>
              <a:prstClr val="white"/>
            </a:duotone>
          </a:blip>
          <a:srcRect l="22451"/>
          <a:stretch/>
        </p:blipFill>
        <p:spPr>
          <a:xfrm>
            <a:off x="5097780" y="-1"/>
            <a:ext cx="7091044" cy="6858001"/>
          </a:xfrm>
          <a:custGeom>
            <a:avLst/>
            <a:gdLst/>
            <a:ahLst/>
            <a:cxnLst/>
            <a:rect l="l" t="t" r="r" b="b"/>
            <a:pathLst>
              <a:path w="7091044" h="6858001">
                <a:moveTo>
                  <a:pt x="405750" y="0"/>
                </a:moveTo>
                <a:lnTo>
                  <a:pt x="7091044" y="0"/>
                </a:lnTo>
                <a:lnTo>
                  <a:pt x="7091044" y="6858001"/>
                </a:lnTo>
                <a:lnTo>
                  <a:pt x="53572" y="6858001"/>
                </a:lnTo>
                <a:lnTo>
                  <a:pt x="1828991" y="4521201"/>
                </a:lnTo>
                <a:close/>
                <a:moveTo>
                  <a:pt x="0" y="0"/>
                </a:moveTo>
                <a:lnTo>
                  <a:pt x="405750" y="0"/>
                </a:lnTo>
                <a:lnTo>
                  <a:pt x="0" y="434"/>
                </a:lnTo>
                <a:close/>
              </a:path>
            </a:pathLst>
          </a:custGeom>
        </p:spPr>
      </p:pic>
      <p:sp>
        <p:nvSpPr>
          <p:cNvPr id="2" name="Title 1">
            <a:extLst>
              <a:ext uri="{FF2B5EF4-FFF2-40B4-BE49-F238E27FC236}">
                <a16:creationId xmlns:a16="http://schemas.microsoft.com/office/drawing/2014/main" id="{E6A40D79-6CE6-4919-8611-5EBDA6F3B486}"/>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a:t>Any Questions?</a:t>
            </a:r>
          </a:p>
        </p:txBody>
      </p:sp>
      <p:cxnSp>
        <p:nvCxnSpPr>
          <p:cNvPr id="20" name="Straight Connector 19">
            <a:extLst>
              <a:ext uri="{FF2B5EF4-FFF2-40B4-BE49-F238E27FC236}">
                <a16:creationId xmlns:a16="http://schemas.microsoft.com/office/drawing/2014/main" id="{27A85E05-9D34-4977-8352-DB39569974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CDED616-E554-4DB6-9F28-08F38A64A9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8CDA3497-1EDA-4EB3-9C27-4D9835D3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41F9764E-9AA0-49A3-9EA2-885EE991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FA3A4F4A-4DC4-43F2-AC2D-06211A812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84CFB374-B343-457A-B567-B4D784B1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0597FEEE-1E11-4396-BB69-B43FA92F9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A2DB2F81-3E68-4044-B7C2-03DEEC50D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DC2F7294-2397-4C96-AB1E-E66CDEA3B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21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4"/>
          <p:cNvSpPr/>
          <p:nvPr/>
        </p:nvSpPr>
        <p:spPr>
          <a:xfrm>
            <a:off x="4225251" y="2781013"/>
            <a:ext cx="1808400" cy="1808400"/>
          </a:xfrm>
          <a:prstGeom prst="ellipse">
            <a:avLst/>
          </a:prstGeom>
          <a:noFill/>
          <a:ln w="381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cxnSp>
        <p:nvCxnSpPr>
          <p:cNvPr id="82" name="Google Shape;82;p14"/>
          <p:cNvCxnSpPr>
            <a:cxnSpLocks/>
          </p:cNvCxnSpPr>
          <p:nvPr/>
        </p:nvCxnSpPr>
        <p:spPr>
          <a:xfrm rot="10800000" flipH="1">
            <a:off x="5529916" y="2190180"/>
            <a:ext cx="438000" cy="672400"/>
          </a:xfrm>
          <a:prstGeom prst="straightConnector1">
            <a:avLst/>
          </a:prstGeom>
          <a:noFill/>
          <a:ln w="9525" cap="flat" cmpd="sng">
            <a:solidFill>
              <a:srgbClr val="FFB600"/>
            </a:solidFill>
            <a:prstDash val="solid"/>
            <a:round/>
            <a:headEnd type="none" w="med" len="med"/>
            <a:tailEnd type="triangle" w="med" len="med"/>
          </a:ln>
        </p:spPr>
      </p:cxnSp>
      <p:sp>
        <p:nvSpPr>
          <p:cNvPr id="83" name="Google Shape;83;p14"/>
          <p:cNvSpPr txBox="1">
            <a:spLocks noGrp="1"/>
          </p:cNvSpPr>
          <p:nvPr>
            <p:ph type="body" idx="1"/>
          </p:nvPr>
        </p:nvSpPr>
        <p:spPr>
          <a:xfrm>
            <a:off x="4292062" y="3348847"/>
            <a:ext cx="1639200" cy="665200"/>
          </a:xfrm>
          <a:prstGeom prst="rect">
            <a:avLst/>
          </a:prstGeom>
        </p:spPr>
        <p:txBody>
          <a:bodyPr spcFirstLastPara="1" vert="horz" wrap="square" lIns="121900" tIns="121900" rIns="121900" bIns="121900" rtlCol="0" anchor="t" anchorCtr="0">
            <a:noAutofit/>
          </a:bodyPr>
          <a:lstStyle/>
          <a:p>
            <a:pPr marL="0" indent="0" algn="ctr">
              <a:buNone/>
            </a:pPr>
            <a:r>
              <a:rPr lang="en-IN" sz="1900" b="1" dirty="0"/>
              <a:t>Bad posture</a:t>
            </a:r>
          </a:p>
        </p:txBody>
      </p:sp>
      <p:sp>
        <p:nvSpPr>
          <p:cNvPr id="84" name="Google Shape;84;p14"/>
          <p:cNvSpPr/>
          <p:nvPr/>
        </p:nvSpPr>
        <p:spPr>
          <a:xfrm>
            <a:off x="1596472" y="3903480"/>
            <a:ext cx="1348000" cy="13480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85" name="Google Shape;85;p14"/>
          <p:cNvSpPr txBox="1"/>
          <p:nvPr/>
        </p:nvSpPr>
        <p:spPr>
          <a:xfrm>
            <a:off x="1608040" y="4274446"/>
            <a:ext cx="1309511" cy="8272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dirty="0">
                <a:latin typeface="Raleway Thin"/>
                <a:ea typeface="Raleway Thin"/>
                <a:cs typeface="Raleway Thin"/>
                <a:sym typeface="Raleway Thin"/>
              </a:rPr>
              <a:t>Degenerative Arthritis</a:t>
            </a:r>
            <a:endParaRPr sz="1400" dirty="0">
              <a:latin typeface="Raleway Thin"/>
              <a:ea typeface="Raleway Thin"/>
              <a:cs typeface="Raleway Thin"/>
              <a:sym typeface="Raleway Thin"/>
            </a:endParaRPr>
          </a:p>
        </p:txBody>
      </p:sp>
      <p:sp>
        <p:nvSpPr>
          <p:cNvPr id="86" name="Google Shape;86;p14"/>
          <p:cNvSpPr/>
          <p:nvPr/>
        </p:nvSpPr>
        <p:spPr>
          <a:xfrm>
            <a:off x="3289206" y="5197913"/>
            <a:ext cx="1348000" cy="13480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87" name="Google Shape;87;p14"/>
          <p:cNvSpPr txBox="1"/>
          <p:nvPr/>
        </p:nvSpPr>
        <p:spPr>
          <a:xfrm>
            <a:off x="3359416" y="5656413"/>
            <a:ext cx="1207600" cy="8272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a:latin typeface="Raleway Thin"/>
                <a:ea typeface="Raleway Thin"/>
                <a:cs typeface="Raleway Thin"/>
                <a:sym typeface="Raleway Thin"/>
              </a:rPr>
              <a:t>Muscle Strain</a:t>
            </a:r>
            <a:endParaRPr sz="1400">
              <a:latin typeface="Raleway Thin"/>
              <a:ea typeface="Raleway Thin"/>
              <a:cs typeface="Raleway Thin"/>
              <a:sym typeface="Raleway Thin"/>
            </a:endParaRPr>
          </a:p>
        </p:txBody>
      </p:sp>
      <p:sp>
        <p:nvSpPr>
          <p:cNvPr id="88" name="Google Shape;88;p14"/>
          <p:cNvSpPr/>
          <p:nvPr/>
        </p:nvSpPr>
        <p:spPr>
          <a:xfrm>
            <a:off x="7395072" y="2089664"/>
            <a:ext cx="1348000" cy="13480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89" name="Google Shape;89;p14"/>
          <p:cNvSpPr txBox="1"/>
          <p:nvPr/>
        </p:nvSpPr>
        <p:spPr>
          <a:xfrm>
            <a:off x="7465283" y="2550064"/>
            <a:ext cx="1207600" cy="8272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a:latin typeface="Raleway Thin"/>
                <a:ea typeface="Raleway Thin"/>
                <a:cs typeface="Raleway Thin"/>
                <a:sym typeface="Raleway Thin"/>
              </a:rPr>
              <a:t>Obesity</a:t>
            </a:r>
            <a:endParaRPr sz="1400">
              <a:latin typeface="Raleway Thin"/>
              <a:ea typeface="Raleway Thin"/>
              <a:cs typeface="Raleway Thin"/>
              <a:sym typeface="Raleway Thin"/>
            </a:endParaRPr>
          </a:p>
        </p:txBody>
      </p:sp>
      <p:sp>
        <p:nvSpPr>
          <p:cNvPr id="90" name="Google Shape;90;p14"/>
          <p:cNvSpPr/>
          <p:nvPr/>
        </p:nvSpPr>
        <p:spPr>
          <a:xfrm>
            <a:off x="5678706" y="5197913"/>
            <a:ext cx="1348000" cy="13480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91" name="Google Shape;91;p14"/>
          <p:cNvSpPr txBox="1"/>
          <p:nvPr/>
        </p:nvSpPr>
        <p:spPr>
          <a:xfrm>
            <a:off x="5748916" y="5656413"/>
            <a:ext cx="1207600" cy="8272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a:latin typeface="Raleway Thin"/>
                <a:ea typeface="Raleway Thin"/>
                <a:cs typeface="Raleway Thin"/>
                <a:sym typeface="Raleway Thin"/>
              </a:rPr>
              <a:t>Stress</a:t>
            </a:r>
            <a:endParaRPr sz="1400">
              <a:latin typeface="Raleway Thin"/>
              <a:ea typeface="Raleway Thin"/>
              <a:cs typeface="Raleway Thin"/>
              <a:sym typeface="Raleway Thin"/>
            </a:endParaRPr>
          </a:p>
        </p:txBody>
      </p:sp>
      <p:sp>
        <p:nvSpPr>
          <p:cNvPr id="92" name="Google Shape;92;p14"/>
          <p:cNvSpPr/>
          <p:nvPr/>
        </p:nvSpPr>
        <p:spPr>
          <a:xfrm>
            <a:off x="3219023" y="715764"/>
            <a:ext cx="1348000" cy="13480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93" name="Google Shape;93;p14"/>
          <p:cNvSpPr txBox="1"/>
          <p:nvPr/>
        </p:nvSpPr>
        <p:spPr>
          <a:xfrm>
            <a:off x="3289200" y="1081464"/>
            <a:ext cx="1207600" cy="8272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a:latin typeface="Raleway Thin"/>
                <a:ea typeface="Raleway Thin"/>
                <a:cs typeface="Raleway Thin"/>
                <a:sym typeface="Raleway Thin"/>
              </a:rPr>
              <a:t>Decreased Mobility</a:t>
            </a:r>
            <a:endParaRPr sz="1400">
              <a:latin typeface="Raleway Thin"/>
              <a:ea typeface="Raleway Thin"/>
              <a:cs typeface="Raleway Thin"/>
              <a:sym typeface="Raleway Thin"/>
            </a:endParaRPr>
          </a:p>
        </p:txBody>
      </p:sp>
      <p:sp>
        <p:nvSpPr>
          <p:cNvPr id="94" name="Google Shape;94;p14"/>
          <p:cNvSpPr/>
          <p:nvPr/>
        </p:nvSpPr>
        <p:spPr>
          <a:xfrm>
            <a:off x="5748923" y="715780"/>
            <a:ext cx="1348000" cy="13480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95" name="Google Shape;95;p14"/>
          <p:cNvSpPr txBox="1"/>
          <p:nvPr/>
        </p:nvSpPr>
        <p:spPr>
          <a:xfrm>
            <a:off x="5819116" y="1178380"/>
            <a:ext cx="1207600" cy="8272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a:latin typeface="Raleway Thin"/>
                <a:ea typeface="Raleway Thin"/>
                <a:cs typeface="Raleway Thin"/>
                <a:sym typeface="Raleway Thin"/>
              </a:rPr>
              <a:t>Joint Pain</a:t>
            </a:r>
            <a:endParaRPr sz="1400">
              <a:latin typeface="Raleway Thin"/>
              <a:ea typeface="Raleway Thin"/>
              <a:cs typeface="Raleway Thin"/>
              <a:sym typeface="Raleway Thin"/>
            </a:endParaRPr>
          </a:p>
        </p:txBody>
      </p:sp>
      <p:sp>
        <p:nvSpPr>
          <p:cNvPr id="96" name="Google Shape;96;p14"/>
          <p:cNvSpPr/>
          <p:nvPr/>
        </p:nvSpPr>
        <p:spPr>
          <a:xfrm>
            <a:off x="1596472" y="2005580"/>
            <a:ext cx="1424376" cy="14062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97" name="Google Shape;97;p14"/>
          <p:cNvSpPr txBox="1"/>
          <p:nvPr/>
        </p:nvSpPr>
        <p:spPr>
          <a:xfrm>
            <a:off x="1572683" y="2421264"/>
            <a:ext cx="1531136" cy="9560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dirty="0">
                <a:latin typeface="Raleway Thin"/>
                <a:ea typeface="Raleway Thin"/>
                <a:cs typeface="Raleway Thin"/>
                <a:sym typeface="Raleway Thin"/>
              </a:rPr>
              <a:t>Cardiovascular Disease</a:t>
            </a:r>
            <a:endParaRPr sz="1400" dirty="0">
              <a:latin typeface="Raleway"/>
              <a:ea typeface="Raleway"/>
              <a:cs typeface="Raleway"/>
              <a:sym typeface="Raleway"/>
            </a:endParaRPr>
          </a:p>
        </p:txBody>
      </p:sp>
      <p:sp>
        <p:nvSpPr>
          <p:cNvPr id="98" name="Google Shape;98;p14"/>
          <p:cNvSpPr/>
          <p:nvPr/>
        </p:nvSpPr>
        <p:spPr>
          <a:xfrm>
            <a:off x="7395072" y="3929330"/>
            <a:ext cx="1348000" cy="1348000"/>
          </a:xfrm>
          <a:prstGeom prst="ellipse">
            <a:avLst/>
          </a:prstGeom>
          <a:noFill/>
          <a:ln w="38100" cap="flat" cmpd="sng">
            <a:solidFill>
              <a:srgbClr val="FFB600"/>
            </a:solidFill>
            <a:prstDash val="solid"/>
            <a:round/>
            <a:headEnd type="none" w="sm" len="sm"/>
            <a:tailEnd type="none" w="sm" len="sm"/>
          </a:ln>
        </p:spPr>
        <p:txBody>
          <a:bodyPr spcFirstLastPara="1" wrap="square" lIns="121900" tIns="121900" rIns="121900" bIns="121900" anchor="ctr" anchorCtr="0">
            <a:noAutofit/>
          </a:bodyPr>
          <a:lstStyle/>
          <a:p>
            <a:endParaRPr sz="1400">
              <a:latin typeface="Raleway Thin"/>
              <a:ea typeface="Raleway Thin"/>
              <a:cs typeface="Raleway Thin"/>
              <a:sym typeface="Raleway Thin"/>
            </a:endParaRPr>
          </a:p>
        </p:txBody>
      </p:sp>
      <p:sp>
        <p:nvSpPr>
          <p:cNvPr id="99" name="Google Shape;99;p14"/>
          <p:cNvSpPr txBox="1"/>
          <p:nvPr/>
        </p:nvSpPr>
        <p:spPr>
          <a:xfrm>
            <a:off x="7465283" y="4389730"/>
            <a:ext cx="1207600" cy="8272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SzPts val="1100"/>
            </a:pPr>
            <a:r>
              <a:rPr lang="en" sz="1400">
                <a:latin typeface="Raleway Thin"/>
                <a:ea typeface="Raleway Thin"/>
                <a:cs typeface="Raleway Thin"/>
                <a:sym typeface="Raleway Thin"/>
              </a:rPr>
              <a:t>Depression</a:t>
            </a:r>
            <a:endParaRPr sz="1400">
              <a:latin typeface="Raleway Thin"/>
              <a:ea typeface="Raleway Thin"/>
              <a:cs typeface="Raleway Thin"/>
              <a:sym typeface="Raleway Thin"/>
            </a:endParaRPr>
          </a:p>
        </p:txBody>
      </p:sp>
      <p:cxnSp>
        <p:nvCxnSpPr>
          <p:cNvPr id="100" name="Google Shape;100;p14"/>
          <p:cNvCxnSpPr>
            <a:cxnSpLocks/>
          </p:cNvCxnSpPr>
          <p:nvPr/>
        </p:nvCxnSpPr>
        <p:spPr>
          <a:xfrm rot="10800000">
            <a:off x="3065683" y="3132580"/>
            <a:ext cx="1164400" cy="352400"/>
          </a:xfrm>
          <a:prstGeom prst="straightConnector1">
            <a:avLst/>
          </a:prstGeom>
          <a:noFill/>
          <a:ln w="9525" cap="flat" cmpd="sng">
            <a:solidFill>
              <a:schemeClr val="dk2"/>
            </a:solidFill>
            <a:prstDash val="solid"/>
            <a:round/>
            <a:headEnd type="none" w="med" len="med"/>
            <a:tailEnd type="triangle" w="med" len="med"/>
          </a:ln>
        </p:spPr>
      </p:cxnSp>
      <p:cxnSp>
        <p:nvCxnSpPr>
          <p:cNvPr id="101" name="Google Shape;101;p14"/>
          <p:cNvCxnSpPr>
            <a:cxnSpLocks/>
          </p:cNvCxnSpPr>
          <p:nvPr/>
        </p:nvCxnSpPr>
        <p:spPr>
          <a:xfrm rot="10800000">
            <a:off x="4318083" y="2173880"/>
            <a:ext cx="489200" cy="67520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4"/>
          <p:cNvCxnSpPr>
            <a:cxnSpLocks/>
          </p:cNvCxnSpPr>
          <p:nvPr/>
        </p:nvCxnSpPr>
        <p:spPr>
          <a:xfrm flipH="1">
            <a:off x="3163783" y="4062180"/>
            <a:ext cx="1115200" cy="372000"/>
          </a:xfrm>
          <a:prstGeom prst="straightConnector1">
            <a:avLst/>
          </a:prstGeom>
          <a:noFill/>
          <a:ln w="9525" cap="flat" cmpd="sng">
            <a:solidFill>
              <a:schemeClr val="dk2"/>
            </a:solidFill>
            <a:prstDash val="solid"/>
            <a:round/>
            <a:headEnd type="none" w="med" len="med"/>
            <a:tailEnd type="triangle" w="med" len="med"/>
          </a:ln>
        </p:spPr>
      </p:cxnSp>
      <p:cxnSp>
        <p:nvCxnSpPr>
          <p:cNvPr id="103" name="Google Shape;103;p14"/>
          <p:cNvCxnSpPr>
            <a:cxnSpLocks/>
          </p:cNvCxnSpPr>
          <p:nvPr/>
        </p:nvCxnSpPr>
        <p:spPr>
          <a:xfrm rot="10800000" flipH="1">
            <a:off x="6020683" y="3196264"/>
            <a:ext cx="1272000" cy="362000"/>
          </a:xfrm>
          <a:prstGeom prst="straightConnector1">
            <a:avLst/>
          </a:prstGeom>
          <a:noFill/>
          <a:ln w="9525" cap="flat" cmpd="sng">
            <a:solidFill>
              <a:srgbClr val="FFB600"/>
            </a:solidFill>
            <a:prstDash val="solid"/>
            <a:round/>
            <a:headEnd type="none" w="med" len="med"/>
            <a:tailEnd type="triangle" w="med" len="med"/>
          </a:ln>
        </p:spPr>
      </p:cxnSp>
      <p:cxnSp>
        <p:nvCxnSpPr>
          <p:cNvPr id="104" name="Google Shape;104;p14"/>
          <p:cNvCxnSpPr>
            <a:cxnSpLocks/>
          </p:cNvCxnSpPr>
          <p:nvPr/>
        </p:nvCxnSpPr>
        <p:spPr>
          <a:xfrm>
            <a:off x="5971483" y="4042613"/>
            <a:ext cx="1183600" cy="322800"/>
          </a:xfrm>
          <a:prstGeom prst="straightConnector1">
            <a:avLst/>
          </a:prstGeom>
          <a:noFill/>
          <a:ln w="9525" cap="flat" cmpd="sng">
            <a:solidFill>
              <a:srgbClr val="FFB600"/>
            </a:solidFill>
            <a:prstDash val="solid"/>
            <a:round/>
            <a:headEnd type="none" w="med" len="med"/>
            <a:tailEnd type="triangle" w="med" len="med"/>
          </a:ln>
        </p:spPr>
      </p:cxnSp>
      <p:cxnSp>
        <p:nvCxnSpPr>
          <p:cNvPr id="105" name="Google Shape;105;p14"/>
          <p:cNvCxnSpPr>
            <a:cxnSpLocks/>
          </p:cNvCxnSpPr>
          <p:nvPr/>
        </p:nvCxnSpPr>
        <p:spPr>
          <a:xfrm>
            <a:off x="5570383" y="4482846"/>
            <a:ext cx="518800" cy="618800"/>
          </a:xfrm>
          <a:prstGeom prst="straightConnector1">
            <a:avLst/>
          </a:prstGeom>
          <a:noFill/>
          <a:ln w="9525" cap="flat" cmpd="sng">
            <a:solidFill>
              <a:srgbClr val="FFB600"/>
            </a:solidFill>
            <a:prstDash val="solid"/>
            <a:round/>
            <a:headEnd type="none" w="med" len="med"/>
            <a:tailEnd type="triangle" w="med" len="med"/>
          </a:ln>
        </p:spPr>
      </p:cxnSp>
      <p:cxnSp>
        <p:nvCxnSpPr>
          <p:cNvPr id="106" name="Google Shape;106;p14"/>
          <p:cNvCxnSpPr>
            <a:cxnSpLocks/>
          </p:cNvCxnSpPr>
          <p:nvPr/>
        </p:nvCxnSpPr>
        <p:spPr>
          <a:xfrm flipH="1">
            <a:off x="4288616" y="4512213"/>
            <a:ext cx="440400" cy="645600"/>
          </a:xfrm>
          <a:prstGeom prst="straightConnector1">
            <a:avLst/>
          </a:prstGeom>
          <a:noFill/>
          <a:ln w="9525" cap="flat" cmpd="sng">
            <a:solidFill>
              <a:srgbClr val="FFB600"/>
            </a:solidFill>
            <a:prstDash val="solid"/>
            <a:round/>
            <a:headEnd type="none" w="med" len="med"/>
            <a:tailEnd type="triangle" w="med" len="med"/>
          </a:ln>
        </p:spPr>
      </p:cxnSp>
      <p:cxnSp>
        <p:nvCxnSpPr>
          <p:cNvPr id="37" name="Google Shape;100;p14">
            <a:extLst>
              <a:ext uri="{FF2B5EF4-FFF2-40B4-BE49-F238E27FC236}">
                <a16:creationId xmlns:a16="http://schemas.microsoft.com/office/drawing/2014/main" id="{882A8CA2-0B14-42EC-863C-CF49FEFA387D}"/>
              </a:ext>
            </a:extLst>
          </p:cNvPr>
          <p:cNvCxnSpPr>
            <a:cxnSpLocks/>
          </p:cNvCxnSpPr>
          <p:nvPr/>
        </p:nvCxnSpPr>
        <p:spPr>
          <a:xfrm rot="10800000">
            <a:off x="3065672" y="3132580"/>
            <a:ext cx="1164400" cy="352400"/>
          </a:xfrm>
          <a:prstGeom prst="straightConnector1">
            <a:avLst/>
          </a:prstGeom>
          <a:noFill/>
          <a:ln w="9525" cap="flat" cmpd="sng">
            <a:solidFill>
              <a:srgbClr val="FFB600"/>
            </a:solidFill>
            <a:prstDash val="solid"/>
            <a:round/>
            <a:headEnd type="none" w="med" len="med"/>
            <a:tailEnd type="triangle" w="med" len="med"/>
          </a:ln>
        </p:spPr>
      </p:cxnSp>
      <p:cxnSp>
        <p:nvCxnSpPr>
          <p:cNvPr id="38" name="Google Shape;101;p14">
            <a:extLst>
              <a:ext uri="{FF2B5EF4-FFF2-40B4-BE49-F238E27FC236}">
                <a16:creationId xmlns:a16="http://schemas.microsoft.com/office/drawing/2014/main" id="{6BFBAABF-B1A5-49E4-8C81-5A986AD50CF5}"/>
              </a:ext>
            </a:extLst>
          </p:cNvPr>
          <p:cNvCxnSpPr>
            <a:cxnSpLocks/>
          </p:cNvCxnSpPr>
          <p:nvPr/>
        </p:nvCxnSpPr>
        <p:spPr>
          <a:xfrm rot="10800000">
            <a:off x="4301627" y="2152297"/>
            <a:ext cx="489200" cy="675200"/>
          </a:xfrm>
          <a:prstGeom prst="straightConnector1">
            <a:avLst/>
          </a:prstGeom>
          <a:noFill/>
          <a:ln w="9525" cap="flat" cmpd="sng">
            <a:solidFill>
              <a:srgbClr val="FFB600"/>
            </a:solidFill>
            <a:prstDash val="solid"/>
            <a:round/>
            <a:headEnd type="none" w="med" len="med"/>
            <a:tailEnd type="triangle" w="med" len="med"/>
          </a:ln>
        </p:spPr>
      </p:cxnSp>
      <p:cxnSp>
        <p:nvCxnSpPr>
          <p:cNvPr id="39" name="Google Shape;102;p14">
            <a:extLst>
              <a:ext uri="{FF2B5EF4-FFF2-40B4-BE49-F238E27FC236}">
                <a16:creationId xmlns:a16="http://schemas.microsoft.com/office/drawing/2014/main" id="{18F8E77B-0D62-48C2-83C2-00B4B27EF998}"/>
              </a:ext>
            </a:extLst>
          </p:cNvPr>
          <p:cNvCxnSpPr>
            <a:cxnSpLocks/>
          </p:cNvCxnSpPr>
          <p:nvPr/>
        </p:nvCxnSpPr>
        <p:spPr>
          <a:xfrm flipH="1">
            <a:off x="3163772" y="4062180"/>
            <a:ext cx="1115200" cy="372000"/>
          </a:xfrm>
          <a:prstGeom prst="straightConnector1">
            <a:avLst/>
          </a:prstGeom>
          <a:noFill/>
          <a:ln w="9525" cap="flat" cmpd="sng">
            <a:solidFill>
              <a:srgbClr val="FFB600"/>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D5029-3635-4F31-9A78-2C08090D236F}"/>
              </a:ext>
            </a:extLst>
          </p:cNvPr>
          <p:cNvSpPr>
            <a:spLocks noGrp="1"/>
          </p:cNvSpPr>
          <p:nvPr>
            <p:ph idx="1"/>
          </p:nvPr>
        </p:nvSpPr>
        <p:spPr>
          <a:xfrm>
            <a:off x="762865" y="2315327"/>
            <a:ext cx="5497258" cy="1904981"/>
          </a:xfrm>
        </p:spPr>
        <p:txBody>
          <a:bodyPr>
            <a:normAutofit/>
          </a:bodyPr>
          <a:lstStyle/>
          <a:p>
            <a:r>
              <a:rPr lang="en-US" sz="2600" i="0" dirty="0">
                <a:effectLst/>
                <a:latin typeface="Calibri" panose="020F0502020204030204" pitchFamily="34" charset="0"/>
                <a:cs typeface="Calibri" panose="020F0502020204030204" pitchFamily="34" charset="0"/>
              </a:rPr>
              <a:t>The neck and shoulder are the first to be affected in the wrong postures when one pays attention to the screen. </a:t>
            </a:r>
          </a:p>
          <a:p>
            <a:endParaRPr lang="en-IN" sz="2600" dirty="0">
              <a:latin typeface="Calibri" panose="020F0502020204030204" pitchFamily="34" charset="0"/>
              <a:cs typeface="Calibri" panose="020F0502020204030204" pitchFamily="34" charset="0"/>
            </a:endParaRPr>
          </a:p>
        </p:txBody>
      </p:sp>
      <p:pic>
        <p:nvPicPr>
          <p:cNvPr id="1026" name="Picture 2" descr="3 surprising risks of poor posture - Harvard Health">
            <a:extLst>
              <a:ext uri="{FF2B5EF4-FFF2-40B4-BE49-F238E27FC236}">
                <a16:creationId xmlns:a16="http://schemas.microsoft.com/office/drawing/2014/main" id="{BF17C3A7-6A35-41E7-830C-075995526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6116" y="675150"/>
            <a:ext cx="2612413" cy="592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15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7455F302-759F-4204-BF2D-811F2A7A7D16}"/>
              </a:ext>
            </a:extLst>
          </p:cNvPr>
          <p:cNvPicPr>
            <a:picLocks noChangeAspect="1"/>
          </p:cNvPicPr>
          <p:nvPr/>
        </p:nvPicPr>
        <p:blipFill rotWithShape="1">
          <a:blip r:embed="rId2"/>
          <a:srcRect l="15558" r="7333"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8D173A62-EAF3-47A3-8781-D47F9C75F4D9}"/>
              </a:ext>
            </a:extLst>
          </p:cNvPr>
          <p:cNvSpPr>
            <a:spLocks noGrp="1"/>
          </p:cNvSpPr>
          <p:nvPr>
            <p:ph type="title"/>
          </p:nvPr>
        </p:nvSpPr>
        <p:spPr>
          <a:xfrm>
            <a:off x="593380" y="2240219"/>
            <a:ext cx="4088190" cy="2369093"/>
          </a:xfrm>
        </p:spPr>
        <p:txBody>
          <a:bodyPr vert="horz" lIns="91440" tIns="45720" rIns="91440" bIns="45720" rtlCol="0" anchor="b">
            <a:normAutofit/>
          </a:bodyPr>
          <a:lstStyle/>
          <a:p>
            <a:pPr algn="r"/>
            <a:r>
              <a:rPr lang="en-US" sz="4800" dirty="0"/>
              <a:t>Proposed Solution</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979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28B7-0534-44D2-9769-46588344A2A6}"/>
              </a:ext>
            </a:extLst>
          </p:cNvPr>
          <p:cNvSpPr>
            <a:spLocks noGrp="1"/>
          </p:cNvSpPr>
          <p:nvPr>
            <p:ph type="title"/>
          </p:nvPr>
        </p:nvSpPr>
        <p:spPr>
          <a:xfrm>
            <a:off x="677334" y="609600"/>
            <a:ext cx="8596668" cy="527437"/>
          </a:xfrm>
        </p:spPr>
        <p:txBody>
          <a:bodyPr>
            <a:normAutofit fontScale="90000"/>
          </a:bodyPr>
          <a:lstStyle/>
          <a:p>
            <a:r>
              <a:rPr lang="en-IN" dirty="0"/>
              <a:t>Detection of Face</a:t>
            </a:r>
          </a:p>
        </p:txBody>
      </p:sp>
      <p:sp>
        <p:nvSpPr>
          <p:cNvPr id="3" name="Content Placeholder 2">
            <a:extLst>
              <a:ext uri="{FF2B5EF4-FFF2-40B4-BE49-F238E27FC236}">
                <a16:creationId xmlns:a16="http://schemas.microsoft.com/office/drawing/2014/main" id="{4D88DD79-D807-4657-9F66-4A19A1B87416}"/>
              </a:ext>
            </a:extLst>
          </p:cNvPr>
          <p:cNvSpPr>
            <a:spLocks noGrp="1"/>
          </p:cNvSpPr>
          <p:nvPr>
            <p:ph idx="1"/>
          </p:nvPr>
        </p:nvSpPr>
        <p:spPr>
          <a:xfrm>
            <a:off x="677334" y="1351723"/>
            <a:ext cx="8596668" cy="4689640"/>
          </a:xfrm>
        </p:spPr>
        <p:txBody>
          <a:bodyPr/>
          <a:lstStyle/>
          <a:p>
            <a:r>
              <a:rPr lang="en-US" b="0" i="0" dirty="0">
                <a:solidFill>
                  <a:srgbClr val="202124"/>
                </a:solidFill>
                <a:effectLst/>
                <a:latin typeface="Roboto"/>
              </a:rPr>
              <a:t>The face is detected in real time using </a:t>
            </a:r>
            <a:r>
              <a:rPr lang="en-US" b="0" i="0" dirty="0" err="1">
                <a:solidFill>
                  <a:srgbClr val="202124"/>
                </a:solidFill>
                <a:effectLst/>
                <a:latin typeface="Roboto"/>
              </a:rPr>
              <a:t>JeelizAR</a:t>
            </a:r>
            <a:r>
              <a:rPr lang="en-US" b="0" i="0" dirty="0">
                <a:solidFill>
                  <a:srgbClr val="202124"/>
                </a:solidFill>
                <a:effectLst/>
                <a:latin typeface="Roboto"/>
              </a:rPr>
              <a:t> which is an API written in JavaScript. </a:t>
            </a:r>
          </a:p>
          <a:p>
            <a:r>
              <a:rPr lang="en-US" b="0" i="0" dirty="0">
                <a:solidFill>
                  <a:srgbClr val="202124"/>
                </a:solidFill>
                <a:effectLst/>
                <a:latin typeface="Roboto"/>
              </a:rPr>
              <a:t>In that library, we are using the feature of </a:t>
            </a:r>
            <a:r>
              <a:rPr lang="en-US" b="0" i="0" dirty="0" err="1">
                <a:solidFill>
                  <a:srgbClr val="202124"/>
                </a:solidFill>
                <a:effectLst/>
                <a:latin typeface="Roboto"/>
              </a:rPr>
              <a:t>Jeeliz</a:t>
            </a:r>
            <a:r>
              <a:rPr lang="en-US" b="0" i="0" dirty="0">
                <a:solidFill>
                  <a:srgbClr val="202124"/>
                </a:solidFill>
                <a:effectLst/>
                <a:latin typeface="Roboto"/>
              </a:rPr>
              <a:t> </a:t>
            </a:r>
            <a:r>
              <a:rPr lang="en-US" b="0" i="0" dirty="0" err="1">
                <a:solidFill>
                  <a:srgbClr val="202124"/>
                </a:solidFill>
                <a:effectLst/>
                <a:latin typeface="Roboto"/>
              </a:rPr>
              <a:t>GlanceTracker</a:t>
            </a:r>
            <a:r>
              <a:rPr lang="en-US" b="0" i="0" dirty="0">
                <a:solidFill>
                  <a:srgbClr val="202124"/>
                </a:solidFill>
                <a:effectLst/>
                <a:latin typeface="Roboto"/>
              </a:rPr>
              <a:t> API. It lets us detect if the user is looking towards his/her screen.</a:t>
            </a:r>
          </a:p>
          <a:p>
            <a:r>
              <a:rPr lang="en-US" b="0" i="0" dirty="0">
                <a:solidFill>
                  <a:srgbClr val="202124"/>
                </a:solidFill>
                <a:effectLst/>
                <a:latin typeface="Roboto"/>
              </a:rPr>
              <a:t>They are powered by deep learning engine running on the GPU with WebGL. It is so fast that it can analyze a video stream in real-time. Neural network is being used to form layers and detect the face.</a:t>
            </a:r>
            <a:endParaRPr lang="en-IN" dirty="0"/>
          </a:p>
        </p:txBody>
      </p:sp>
      <p:pic>
        <p:nvPicPr>
          <p:cNvPr id="4" name="Picture 3">
            <a:extLst>
              <a:ext uri="{FF2B5EF4-FFF2-40B4-BE49-F238E27FC236}">
                <a16:creationId xmlns:a16="http://schemas.microsoft.com/office/drawing/2014/main" id="{5AFB9DE5-972D-4CEB-A908-20237182207B}"/>
              </a:ext>
            </a:extLst>
          </p:cNvPr>
          <p:cNvPicPr>
            <a:picLocks noChangeAspect="1"/>
          </p:cNvPicPr>
          <p:nvPr/>
        </p:nvPicPr>
        <p:blipFill rotWithShape="1">
          <a:blip r:embed="rId2"/>
          <a:srcRect l="36385" t="17007" r="33534" b="39322"/>
          <a:stretch/>
        </p:blipFill>
        <p:spPr>
          <a:xfrm>
            <a:off x="1049574" y="3824577"/>
            <a:ext cx="5462546" cy="2488758"/>
          </a:xfrm>
          <a:prstGeom prst="rect">
            <a:avLst/>
          </a:prstGeom>
        </p:spPr>
      </p:pic>
    </p:spTree>
    <p:extLst>
      <p:ext uri="{BB962C8B-B14F-4D97-AF65-F5344CB8AC3E}">
        <p14:creationId xmlns:p14="http://schemas.microsoft.com/office/powerpoint/2010/main" val="1059127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8DBA-CF66-46FF-9BCB-F24F26A67508}"/>
              </a:ext>
            </a:extLst>
          </p:cNvPr>
          <p:cNvSpPr>
            <a:spLocks noGrp="1"/>
          </p:cNvSpPr>
          <p:nvPr>
            <p:ph type="title"/>
          </p:nvPr>
        </p:nvSpPr>
        <p:spPr>
          <a:xfrm>
            <a:off x="677334" y="609600"/>
            <a:ext cx="8596668" cy="567193"/>
          </a:xfrm>
        </p:spPr>
        <p:txBody>
          <a:bodyPr>
            <a:normAutofit fontScale="90000"/>
          </a:bodyPr>
          <a:lstStyle/>
          <a:p>
            <a:r>
              <a:rPr lang="en-IN" dirty="0"/>
              <a:t>Tech</a:t>
            </a:r>
          </a:p>
        </p:txBody>
      </p:sp>
      <p:sp>
        <p:nvSpPr>
          <p:cNvPr id="3" name="Content Placeholder 2">
            <a:extLst>
              <a:ext uri="{FF2B5EF4-FFF2-40B4-BE49-F238E27FC236}">
                <a16:creationId xmlns:a16="http://schemas.microsoft.com/office/drawing/2014/main" id="{4E011969-17B5-4541-BA88-F3AC366BB3A6}"/>
              </a:ext>
            </a:extLst>
          </p:cNvPr>
          <p:cNvSpPr>
            <a:spLocks noGrp="1"/>
          </p:cNvSpPr>
          <p:nvPr>
            <p:ph idx="1"/>
          </p:nvPr>
        </p:nvSpPr>
        <p:spPr>
          <a:xfrm>
            <a:off x="677334" y="1431235"/>
            <a:ext cx="8596668" cy="4610127"/>
          </a:xfrm>
        </p:spPr>
        <p:txBody>
          <a:bodyPr>
            <a:normAutofit/>
          </a:bodyPr>
          <a:lstStyle/>
          <a:p>
            <a:r>
              <a:rPr lang="en-US" dirty="0"/>
              <a:t>With Three.js, it is possible to create stunning 3D graphics in an intuitive manner using JavaScript.</a:t>
            </a:r>
          </a:p>
          <a:p>
            <a:r>
              <a:rPr lang="en-US" dirty="0"/>
              <a:t>Three.js helps us with built-in camera controls to create 3D scenes and hence used collision detection technique</a:t>
            </a:r>
          </a:p>
          <a:p>
            <a:r>
              <a:rPr lang="en-US" dirty="0"/>
              <a:t>It is using skeleton based animation to detect key points in the upper half of human body.</a:t>
            </a:r>
          </a:p>
          <a:p>
            <a:r>
              <a:rPr lang="en-US" dirty="0"/>
              <a:t>Key points like eyes, mouth, nose, eyebrows are being identified. </a:t>
            </a:r>
          </a:p>
          <a:p>
            <a:r>
              <a:rPr lang="en-US" dirty="0"/>
              <a:t>HTML5 canvas as a texture is being used.</a:t>
            </a:r>
          </a:p>
          <a:p>
            <a:r>
              <a:rPr lang="en-US" dirty="0"/>
              <a:t>HTML5 Web Audio API in combination with Three.js to visualize audio. It shows this through visualizations of the waveform and the amplitude</a:t>
            </a:r>
            <a:endParaRPr lang="en-IN" dirty="0"/>
          </a:p>
        </p:txBody>
      </p:sp>
    </p:spTree>
    <p:extLst>
      <p:ext uri="{BB962C8B-B14F-4D97-AF65-F5344CB8AC3E}">
        <p14:creationId xmlns:p14="http://schemas.microsoft.com/office/powerpoint/2010/main" val="305279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1" name="Straight Connector 10">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a:extLst>
              <a:ext uri="{FF2B5EF4-FFF2-40B4-BE49-F238E27FC236}">
                <a16:creationId xmlns:a16="http://schemas.microsoft.com/office/drawing/2014/main" id="{7FCD4CE1-BAD6-4361-A6E1-07312A9A406F}"/>
              </a:ext>
            </a:extLst>
          </p:cNvPr>
          <p:cNvPicPr>
            <a:picLocks noChangeAspect="1"/>
          </p:cNvPicPr>
          <p:nvPr/>
        </p:nvPicPr>
        <p:blipFill rotWithShape="1">
          <a:blip r:embed="rId2"/>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177097D-C994-4A90-9067-05A5164AA32D}"/>
              </a:ext>
            </a:extLst>
          </p:cNvPr>
          <p:cNvSpPr>
            <a:spLocks noGrp="1"/>
          </p:cNvSpPr>
          <p:nvPr>
            <p:ph type="title"/>
          </p:nvPr>
        </p:nvSpPr>
        <p:spPr>
          <a:xfrm>
            <a:off x="881266" y="3048000"/>
            <a:ext cx="4088190" cy="2369093"/>
          </a:xfrm>
        </p:spPr>
        <p:txBody>
          <a:bodyPr vert="horz" lIns="91440" tIns="45720" rIns="91440" bIns="45720" rtlCol="0" anchor="b">
            <a:normAutofit fontScale="90000"/>
          </a:bodyPr>
          <a:lstStyle/>
          <a:p>
            <a:pPr algn="ctr"/>
            <a:r>
              <a:rPr lang="en-US" sz="4800" dirty="0"/>
              <a:t>Working of the Software</a:t>
            </a:r>
            <a:br>
              <a:rPr lang="en-US" sz="4800" dirty="0"/>
            </a:br>
            <a:r>
              <a:rPr lang="en-US" sz="4800" dirty="0"/>
              <a:t>&amp;</a:t>
            </a:r>
            <a:br>
              <a:rPr lang="en-US" sz="4800" dirty="0"/>
            </a:br>
            <a:r>
              <a:rPr lang="en-US" sz="4800" dirty="0"/>
              <a:t>Salient Features</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1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BF90-49D8-4E10-A934-9F80DE28CA80}"/>
              </a:ext>
            </a:extLst>
          </p:cNvPr>
          <p:cNvSpPr>
            <a:spLocks noGrp="1"/>
          </p:cNvSpPr>
          <p:nvPr>
            <p:ph type="title"/>
          </p:nvPr>
        </p:nvSpPr>
        <p:spPr>
          <a:xfrm>
            <a:off x="677334" y="609600"/>
            <a:ext cx="8596668" cy="956807"/>
          </a:xfrm>
        </p:spPr>
        <p:txBody>
          <a:bodyPr>
            <a:normAutofit fontScale="90000"/>
          </a:bodyPr>
          <a:lstStyle/>
          <a:p>
            <a:r>
              <a:rPr lang="en-IN" dirty="0"/>
              <a:t>Logging in a user using OAuth2 by their Google account</a:t>
            </a:r>
          </a:p>
        </p:txBody>
      </p:sp>
      <p:sp>
        <p:nvSpPr>
          <p:cNvPr id="3" name="Content Placeholder 2">
            <a:extLst>
              <a:ext uri="{FF2B5EF4-FFF2-40B4-BE49-F238E27FC236}">
                <a16:creationId xmlns:a16="http://schemas.microsoft.com/office/drawing/2014/main" id="{0B92F346-CF95-4DBE-BF00-3003E5A2005C}"/>
              </a:ext>
            </a:extLst>
          </p:cNvPr>
          <p:cNvSpPr>
            <a:spLocks noGrp="1"/>
          </p:cNvSpPr>
          <p:nvPr>
            <p:ph idx="1"/>
          </p:nvPr>
        </p:nvSpPr>
        <p:spPr>
          <a:xfrm>
            <a:off x="677334" y="1715316"/>
            <a:ext cx="8596668" cy="4590068"/>
          </a:xfrm>
        </p:spPr>
        <p:txBody>
          <a:bodyPr/>
          <a:lstStyle/>
          <a:p>
            <a:r>
              <a:rPr lang="en-IN" dirty="0"/>
              <a:t>Step 1 going to the Sign Up Page and selecting Sign Up with Google</a:t>
            </a:r>
          </a:p>
          <a:p>
            <a:endParaRPr lang="en-IN" dirty="0"/>
          </a:p>
        </p:txBody>
      </p:sp>
      <p:pic>
        <p:nvPicPr>
          <p:cNvPr id="6" name="Picture 5">
            <a:extLst>
              <a:ext uri="{FF2B5EF4-FFF2-40B4-BE49-F238E27FC236}">
                <a16:creationId xmlns:a16="http://schemas.microsoft.com/office/drawing/2014/main" id="{09F64845-920C-4903-A5D3-D17668ACDBD6}"/>
              </a:ext>
            </a:extLst>
          </p:cNvPr>
          <p:cNvPicPr>
            <a:picLocks noChangeAspect="1"/>
          </p:cNvPicPr>
          <p:nvPr/>
        </p:nvPicPr>
        <p:blipFill>
          <a:blip r:embed="rId2"/>
          <a:stretch>
            <a:fillRect/>
          </a:stretch>
        </p:blipFill>
        <p:spPr>
          <a:xfrm>
            <a:off x="762107" y="2238428"/>
            <a:ext cx="8427122" cy="4374891"/>
          </a:xfrm>
          <a:prstGeom prst="rect">
            <a:avLst/>
          </a:prstGeom>
        </p:spPr>
      </p:pic>
    </p:spTree>
    <p:extLst>
      <p:ext uri="{BB962C8B-B14F-4D97-AF65-F5344CB8AC3E}">
        <p14:creationId xmlns:p14="http://schemas.microsoft.com/office/powerpoint/2010/main" val="3726711012"/>
      </p:ext>
    </p:extLst>
  </p:cSld>
  <p:clrMapOvr>
    <a:masterClrMapping/>
  </p:clrMapOvr>
</p:sld>
</file>

<file path=ppt/theme/theme1.xml><?xml version="1.0" encoding="utf-8"?>
<a:theme xmlns:a="http://schemas.openxmlformats.org/drawingml/2006/main" name="Face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828</Words>
  <Application>Microsoft Office PowerPoint</Application>
  <PresentationFormat>Widescreen</PresentationFormat>
  <Paragraphs>67</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Raleway</vt:lpstr>
      <vt:lpstr>Raleway Thin</vt:lpstr>
      <vt:lpstr>Roboto</vt:lpstr>
      <vt:lpstr>Trebuchet MS</vt:lpstr>
      <vt:lpstr>Wingdings 3</vt:lpstr>
      <vt:lpstr>Facet</vt:lpstr>
      <vt:lpstr>Idealists Posture Correction</vt:lpstr>
      <vt:lpstr>Why did we choose this topic??</vt:lpstr>
      <vt:lpstr>PowerPoint Presentation</vt:lpstr>
      <vt:lpstr>PowerPoint Presentation</vt:lpstr>
      <vt:lpstr>Proposed Solution</vt:lpstr>
      <vt:lpstr>Detection of Face</vt:lpstr>
      <vt:lpstr>Tech</vt:lpstr>
      <vt:lpstr>Working of the Software &amp; Salient Features</vt:lpstr>
      <vt:lpstr>Logging in a user using OAuth2 by their Google account</vt:lpstr>
      <vt:lpstr>Continued…</vt:lpstr>
      <vt:lpstr>Home Page of our Web Site </vt:lpstr>
      <vt:lpstr>Reading as well as Sharing of posts</vt:lpstr>
      <vt:lpstr>Update a post</vt:lpstr>
      <vt:lpstr>Our Main Application !!!</vt:lpstr>
      <vt:lpstr>How does it Detect ? </vt:lpstr>
      <vt:lpstr>Face Detected!!!!</vt:lpstr>
      <vt:lpstr>PowerPoint Presentation</vt:lpstr>
      <vt:lpstr>PowerPoint Presentation</vt:lpstr>
      <vt:lpstr>Voila !!! Posture Corrected</vt:lpstr>
      <vt:lpstr>Feedback Appreciated</vt:lpstr>
      <vt:lpstr>Tec Stack Used</vt:lpstr>
      <vt:lpstr>Future Scope</vt:lpstr>
      <vt:lpstr>PowerPoint Presentation</vt:lpstr>
      <vt:lpstr>Further features to be added</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Idealists Posture Correction</dc:title>
  <dc:creator>Rishabh Jain</dc:creator>
  <cp:lastModifiedBy>Rishabh Jain</cp:lastModifiedBy>
  <cp:revision>5</cp:revision>
  <dcterms:created xsi:type="dcterms:W3CDTF">2020-12-07T05:24:10Z</dcterms:created>
  <dcterms:modified xsi:type="dcterms:W3CDTF">2020-12-07T07:41:25Z</dcterms:modified>
</cp:coreProperties>
</file>