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DF4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2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367AF1A5-BEDF-46A6-B3BA-AE80C90BC41A}"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87B5BF37-5A7E-4EFF-A2C4-BF5919C66FFF}"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3769ABA5-921A-49BA-8206-362256F16A8A}"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E24E74D3-5992-4DA6-8001-75D4F723A7DB}"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1FCAC7DA-7F8E-40FF-BA93-DB244E450071}"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87CECAF5-CF69-4D0B-A084-9E39E23F0CC2}"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088B91C0-4713-48FF-ACA4-539AE64738B7}" type="slidenum">
              <a:t>‹#›</a:t>
            </a:fld>
            <a:endParaRPr/>
          </a:p>
        </p:txBody>
      </p:sp>
      <p:sp>
        <p:nvSpPr>
          <p:cNvPr id="6" name="PlaceHolder 5"/>
          <p:cNvSpPr>
            <a:spLocks noGrp="1"/>
          </p:cNvSpPr>
          <p:nvPr>
            <p:ph type="dt" idx="6"/>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5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35E03D83-E149-43DC-9200-BEF00030BB5A}"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B587E034-7206-4ECD-82FB-965431D94059}"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69B75335-2638-489D-8C91-C46CC30D6681}" type="slidenum">
              <a:t>‹#›</a:t>
            </a:fld>
            <a:endParaRPr/>
          </a:p>
        </p:txBody>
      </p:sp>
      <p:sp>
        <p:nvSpPr>
          <p:cNvPr id="5" name="PlaceHolder 4"/>
          <p:cNvSpPr>
            <a:spLocks noGrp="1"/>
          </p:cNvSpPr>
          <p:nvPr>
            <p:ph type="dt" idx="6"/>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D3204AC0-4FC3-460F-B8A8-5F7CC19802F9}"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845E6341-CE59-4D94-BBFF-045B55F21D2C}"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638DDA80-44BC-4054-B19C-4D1B26731CA3}"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B0592483-7470-4DED-A93F-242C98B9FCBE}" type="slidenum">
              <a:t>‹#›</a:t>
            </a:fld>
            <a:endParaRPr/>
          </a:p>
        </p:txBody>
      </p:sp>
      <p:sp>
        <p:nvSpPr>
          <p:cNvPr id="8" name="PlaceHolder 7"/>
          <p:cNvSpPr>
            <a:spLocks noGrp="1"/>
          </p:cNvSpPr>
          <p:nvPr>
            <p:ph type="dt" idx="6"/>
          </p:nvPr>
        </p:nvSpPr>
        <p:spPr/>
        <p:txBody>
          <a:body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4B1DAED6-C01A-4085-992E-A66F8F6E3EDE}" type="slidenum">
              <a:t>‹#›</a:t>
            </a:fld>
            <a:endParaRPr/>
          </a:p>
        </p:txBody>
      </p:sp>
      <p:sp>
        <p:nvSpPr>
          <p:cNvPr id="7" name="PlaceHolder 6"/>
          <p:cNvSpPr>
            <a:spLocks noGrp="1"/>
          </p:cNvSpPr>
          <p:nvPr>
            <p:ph type="dt" idx="6"/>
          </p:nvPr>
        </p:nvSpPr>
        <p:spPr/>
        <p:txBody>
          <a:body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7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33F4689F-0272-40F5-9F1B-66C91426DE82}" type="slidenum">
              <a:t>‹#›</a:t>
            </a:fld>
            <a:endParaRPr/>
          </a:p>
        </p:txBody>
      </p:sp>
      <p:sp>
        <p:nvSpPr>
          <p:cNvPr id="9" name="PlaceHolder 8"/>
          <p:cNvSpPr>
            <a:spLocks noGrp="1"/>
          </p:cNvSpPr>
          <p:nvPr>
            <p:ph type="dt" idx="6"/>
          </p:nvPr>
        </p:nvSpPr>
        <p:spPr/>
        <p:txBody>
          <a:body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8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47974D5D-2B40-4F64-9EBB-A9BF4A75B8ED}" type="slidenum">
              <a:t>‹#›</a:t>
            </a:fld>
            <a:endParaRPr/>
          </a:p>
        </p:txBody>
      </p:sp>
      <p:sp>
        <p:nvSpPr>
          <p:cNvPr id="11" name="PlaceHolder 10"/>
          <p:cNvSpPr>
            <a:spLocks noGrp="1"/>
          </p:cNvSpPr>
          <p:nvPr>
            <p:ph type="dt" idx="6"/>
          </p:nvPr>
        </p:nvSpPr>
        <p:spPr/>
        <p:txBody>
          <a:body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3B43A5BF-9381-4376-A03B-476025B06F60}"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B563DFD2-2F38-4453-A062-BC132B9688D1}"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9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7"/>
          </p:nvPr>
        </p:nvSpPr>
        <p:spPr/>
        <p:txBody>
          <a:bodyPr/>
          <a:lstStyle/>
          <a:p>
            <a:r>
              <a:t>Footer</a:t>
            </a:r>
          </a:p>
        </p:txBody>
      </p:sp>
      <p:sp>
        <p:nvSpPr>
          <p:cNvPr id="5" name="PlaceHolder 4"/>
          <p:cNvSpPr>
            <a:spLocks noGrp="1"/>
          </p:cNvSpPr>
          <p:nvPr>
            <p:ph type="sldNum" idx="8"/>
          </p:nvPr>
        </p:nvSpPr>
        <p:spPr/>
        <p:txBody>
          <a:bodyPr/>
          <a:lstStyle/>
          <a:p>
            <a:fld id="{1D47ABCE-BB9B-4EF7-AD7B-B63EEB2142F4}" type="slidenum">
              <a:t>‹#›</a:t>
            </a:fld>
            <a:endParaRPr/>
          </a:p>
        </p:txBody>
      </p:sp>
      <p:sp>
        <p:nvSpPr>
          <p:cNvPr id="6" name="PlaceHolder 5"/>
          <p:cNvSpPr>
            <a:spLocks noGrp="1"/>
          </p:cNvSpPr>
          <p:nvPr>
            <p:ph type="dt" idx="9"/>
          </p:nvPr>
        </p:nvSpPr>
        <p:spPr/>
        <p:txBody>
          <a:body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0BDCC319-D246-4610-A6F2-50FAC3DCE4F4}"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FCEEDB6E-BA97-4F09-86C1-60451FC09A09}"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8AA3E1F4-FB50-4FA6-9297-38DE18790B38}"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7"/>
          </p:nvPr>
        </p:nvSpPr>
        <p:spPr/>
        <p:txBody>
          <a:bodyPr/>
          <a:lstStyle/>
          <a:p>
            <a:r>
              <a:t>Footer</a:t>
            </a:r>
          </a:p>
        </p:txBody>
      </p:sp>
      <p:sp>
        <p:nvSpPr>
          <p:cNvPr id="4" name="PlaceHolder 3"/>
          <p:cNvSpPr>
            <a:spLocks noGrp="1"/>
          </p:cNvSpPr>
          <p:nvPr>
            <p:ph type="sldNum" idx="8"/>
          </p:nvPr>
        </p:nvSpPr>
        <p:spPr/>
        <p:txBody>
          <a:bodyPr/>
          <a:lstStyle/>
          <a:p>
            <a:fld id="{B6E3C86E-8AF9-4910-A8FC-BC6294F82606}" type="slidenum">
              <a:t>‹#›</a:t>
            </a:fld>
            <a:endParaRPr/>
          </a:p>
        </p:txBody>
      </p:sp>
      <p:sp>
        <p:nvSpPr>
          <p:cNvPr id="5" name="PlaceHolder 4"/>
          <p:cNvSpPr>
            <a:spLocks noGrp="1"/>
          </p:cNvSpPr>
          <p:nvPr>
            <p:ph type="dt" idx="9"/>
          </p:nvPr>
        </p:nvSpPr>
        <p:spPr/>
        <p:txBody>
          <a:body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0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9AA34E78-D243-4F10-8A7E-3176BA491055}"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8AC99E9A-E82A-4C28-B9AE-21A1925EF353}"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7"/>
          </p:nvPr>
        </p:nvSpPr>
        <p:spPr/>
        <p:txBody>
          <a:bodyPr/>
          <a:lstStyle/>
          <a:p>
            <a:r>
              <a:t>Footer</a:t>
            </a:r>
          </a:p>
        </p:txBody>
      </p:sp>
      <p:sp>
        <p:nvSpPr>
          <p:cNvPr id="7" name="PlaceHolder 6"/>
          <p:cNvSpPr>
            <a:spLocks noGrp="1"/>
          </p:cNvSpPr>
          <p:nvPr>
            <p:ph type="sldNum" idx="8"/>
          </p:nvPr>
        </p:nvSpPr>
        <p:spPr/>
        <p:txBody>
          <a:bodyPr/>
          <a:lstStyle/>
          <a:p>
            <a:fld id="{CCBC5A2D-9418-45C1-B5C3-80A163939475}" type="slidenum">
              <a:t>‹#›</a:t>
            </a:fld>
            <a:endParaRPr/>
          </a:p>
        </p:txBody>
      </p:sp>
      <p:sp>
        <p:nvSpPr>
          <p:cNvPr id="8" name="PlaceHolder 7"/>
          <p:cNvSpPr>
            <a:spLocks noGrp="1"/>
          </p:cNvSpPr>
          <p:nvPr>
            <p:ph type="dt" idx="9"/>
          </p:nvPr>
        </p:nvSpPr>
        <p:spPr/>
        <p:txBody>
          <a:body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1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7"/>
          </p:nvPr>
        </p:nvSpPr>
        <p:spPr/>
        <p:txBody>
          <a:bodyPr/>
          <a:lstStyle/>
          <a:p>
            <a:r>
              <a:t>Footer</a:t>
            </a:r>
          </a:p>
        </p:txBody>
      </p:sp>
      <p:sp>
        <p:nvSpPr>
          <p:cNvPr id="6" name="PlaceHolder 5"/>
          <p:cNvSpPr>
            <a:spLocks noGrp="1"/>
          </p:cNvSpPr>
          <p:nvPr>
            <p:ph type="sldNum" idx="8"/>
          </p:nvPr>
        </p:nvSpPr>
        <p:spPr/>
        <p:txBody>
          <a:bodyPr/>
          <a:lstStyle/>
          <a:p>
            <a:fld id="{52BBD127-3DB4-4D61-909A-5AA956DE7BB4}" type="slidenum">
              <a:t>‹#›</a:t>
            </a:fld>
            <a:endParaRPr/>
          </a:p>
        </p:txBody>
      </p:sp>
      <p:sp>
        <p:nvSpPr>
          <p:cNvPr id="7" name="PlaceHolder 6"/>
          <p:cNvSpPr>
            <a:spLocks noGrp="1"/>
          </p:cNvSpPr>
          <p:nvPr>
            <p:ph type="dt" idx="9"/>
          </p:nvPr>
        </p:nvSpPr>
        <p:spPr/>
        <p:txBody>
          <a:body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7"/>
          </p:nvPr>
        </p:nvSpPr>
        <p:spPr/>
        <p:txBody>
          <a:bodyPr/>
          <a:lstStyle/>
          <a:p>
            <a:r>
              <a:t>Footer</a:t>
            </a:r>
          </a:p>
        </p:txBody>
      </p:sp>
      <p:sp>
        <p:nvSpPr>
          <p:cNvPr id="8" name="PlaceHolder 7"/>
          <p:cNvSpPr>
            <a:spLocks noGrp="1"/>
          </p:cNvSpPr>
          <p:nvPr>
            <p:ph type="sldNum" idx="8"/>
          </p:nvPr>
        </p:nvSpPr>
        <p:spPr/>
        <p:txBody>
          <a:bodyPr/>
          <a:lstStyle/>
          <a:p>
            <a:fld id="{65DEA3C8-8C31-47CC-8BE2-D87D1A944F4E}" type="slidenum">
              <a:t>‹#›</a:t>
            </a:fld>
            <a:endParaRPr/>
          </a:p>
        </p:txBody>
      </p:sp>
      <p:sp>
        <p:nvSpPr>
          <p:cNvPr id="9" name="PlaceHolder 8"/>
          <p:cNvSpPr>
            <a:spLocks noGrp="1"/>
          </p:cNvSpPr>
          <p:nvPr>
            <p:ph type="dt" idx="9"/>
          </p:nvPr>
        </p:nvSpPr>
        <p:spPr/>
        <p:txBody>
          <a:body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2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2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3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7"/>
          </p:nvPr>
        </p:nvSpPr>
        <p:spPr/>
        <p:txBody>
          <a:bodyPr/>
          <a:lstStyle/>
          <a:p>
            <a:r>
              <a:t>Footer</a:t>
            </a:r>
          </a:p>
        </p:txBody>
      </p:sp>
      <p:sp>
        <p:nvSpPr>
          <p:cNvPr id="10" name="PlaceHolder 9"/>
          <p:cNvSpPr>
            <a:spLocks noGrp="1"/>
          </p:cNvSpPr>
          <p:nvPr>
            <p:ph type="sldNum" idx="8"/>
          </p:nvPr>
        </p:nvSpPr>
        <p:spPr/>
        <p:txBody>
          <a:bodyPr/>
          <a:lstStyle/>
          <a:p>
            <a:fld id="{91ECF774-8E9F-4E85-A7EA-77A8F3AD78C3}" type="slidenum">
              <a:t>‹#›</a:t>
            </a:fld>
            <a:endParaRPr/>
          </a:p>
        </p:txBody>
      </p:sp>
      <p:sp>
        <p:nvSpPr>
          <p:cNvPr id="11" name="PlaceHolder 10"/>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E3440687-DF3C-461E-B0CB-DFBDB3F2EF0D}"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218D2859-1839-40F3-858D-F47DC6BE3DAB}"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4990D214-3B3B-4D77-9083-F49252277C9B}"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A36B23F3-D344-4050-8C2D-F6C8A60D7AE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946B01A6-D610-4DF0-A8E5-4DC3684918E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AB6BF2FC-43B8-42F7-9C4B-9388D4DFCD9D}"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AF9F8"/>
            </a:gs>
            <a:gs pos="100000">
              <a:srgbClr val="D7D5D1"/>
            </a:gs>
          </a:gsLst>
          <a:path path="circle">
            <a:fillToRect l="50000" r="50000" b="100000"/>
          </a:path>
        </a:gradFill>
        <a:effectLst/>
      </p:bgPr>
    </p:bg>
    <p:spTree>
      <p:nvGrpSpPr>
        <p:cNvPr id="1" name=""/>
        <p:cNvGrpSpPr/>
        <p:nvPr/>
      </p:nvGrpSpPr>
      <p:grpSpPr>
        <a:xfrm>
          <a:off x="0" y="0"/>
          <a:ext cx="0" cy="0"/>
          <a:chOff x="0" y="0"/>
          <a:chExt cx="0" cy="0"/>
        </a:xfrm>
      </p:grpSpPr>
      <p:sp>
        <p:nvSpPr>
          <p:cNvPr id="8" name="Rectangle 8"/>
          <p:cNvSpPr/>
          <p:nvPr/>
        </p:nvSpPr>
        <p:spPr>
          <a:xfrm>
            <a:off x="0" y="2015640"/>
            <a:ext cx="12191400" cy="4118040"/>
          </a:xfrm>
          <a:prstGeom prst="rect">
            <a:avLst/>
          </a:prstGeom>
          <a:gradFill rotWithShape="0">
            <a:gsLst>
              <a:gs pos="0">
                <a:srgbClr val="EDEBE7">
                  <a:alpha val="0"/>
                </a:srgbClr>
              </a:gs>
              <a:gs pos="100000">
                <a:srgbClr val="EDEBE7"/>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9" name="Picture 6"/>
          <p:cNvPicPr/>
          <p:nvPr/>
        </p:nvPicPr>
        <p:blipFill>
          <a:blip r:embed="rId14"/>
          <a:srcRect t="2757" b="-2757"/>
          <a:stretch/>
        </p:blipFill>
        <p:spPr>
          <a:xfrm>
            <a:off x="0" y="6135480"/>
            <a:ext cx="12191400" cy="742320"/>
          </a:xfrm>
          <a:prstGeom prst="rect">
            <a:avLst/>
          </a:prstGeom>
          <a:ln w="0">
            <a:noFill/>
          </a:ln>
        </p:spPr>
      </p:pic>
      <p:sp>
        <p:nvSpPr>
          <p:cNvPr id="2" name="Straight Connector 11"/>
          <p:cNvSpPr/>
          <p:nvPr/>
        </p:nvSpPr>
        <p:spPr>
          <a:xfrm>
            <a:off x="0" y="6141600"/>
            <a:ext cx="12191760" cy="360"/>
          </a:xfrm>
          <a:prstGeom prst="line">
            <a:avLst/>
          </a:prstGeom>
          <a:ln w="12700">
            <a:solidFill>
              <a:srgbClr val="000001">
                <a:alpha val="20000"/>
              </a:srgbClr>
            </a:solidFill>
            <a:round/>
          </a:ln>
        </p:spPr>
        <p:style>
          <a:lnRef idx="1">
            <a:schemeClr val="accent1"/>
          </a:lnRef>
          <a:fillRef idx="0">
            <a:schemeClr val="accent1"/>
          </a:fillRef>
          <a:effectRef idx="0">
            <a:schemeClr val="accent1"/>
          </a:effectRef>
          <a:fontRef idx="minor"/>
        </p:style>
      </p:sp>
      <p:sp>
        <p:nvSpPr>
          <p:cNvPr id="3"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r>
              <a:rPr lang="en-US" sz="1800" b="0" strike="noStrike" spc="-1">
                <a:latin typeface="Arial"/>
              </a:rPr>
              <a:t>Click to edit the title text format</a:t>
            </a:r>
          </a:p>
        </p:txBody>
      </p:sp>
      <p:sp>
        <p:nvSpPr>
          <p:cNvPr id="4" name="PlaceHolder 2"/>
          <p:cNvSpPr>
            <a:spLocks noGrp="1"/>
          </p:cNvSpPr>
          <p:nvPr>
            <p:ph type="body"/>
          </p:nvPr>
        </p:nvSpPr>
        <p:spPr>
          <a:xfrm>
            <a:off x="609480" y="1604520"/>
            <a:ext cx="1097208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
        <p:nvSpPr>
          <p:cNvPr id="5" name="PlaceHolder 3"/>
          <p:cNvSpPr>
            <a:spLocks noGrp="1"/>
          </p:cNvSpPr>
          <p:nvPr>
            <p:ph type="ftr" idx="1"/>
          </p:nvPr>
        </p:nvSpPr>
        <p:spPr>
          <a:xfrm>
            <a:off x="1534680" y="329400"/>
            <a:ext cx="5855040" cy="308520"/>
          </a:xfrm>
          <a:prstGeom prst="rect">
            <a:avLst/>
          </a:prstGeom>
          <a:noFill/>
          <a:ln w="0">
            <a:noFill/>
          </a:ln>
        </p:spPr>
        <p:txBody>
          <a:bodyPr lIns="90000" tIns="45000" rIns="90000" bIns="45000" anchor="ctr">
            <a:noAutofit/>
          </a:bodyPr>
          <a:lstStyle>
            <a:lvl1pPr>
              <a:lnSpc>
                <a:spcPct val="100000"/>
              </a:lnSpc>
              <a:buNone/>
              <a:defRPr lang="en-US" sz="1000" b="0" strike="noStrike" spc="-1">
                <a:solidFill>
                  <a:srgbClr val="8B8B8B"/>
                </a:solidFill>
                <a:latin typeface="Palatino Linotype"/>
              </a:defRPr>
            </a:lvl1pPr>
          </a:lstStyle>
          <a:p>
            <a:pPr>
              <a:lnSpc>
                <a:spcPct val="100000"/>
              </a:lnSpc>
              <a:buNone/>
            </a:pPr>
            <a:r>
              <a:rPr lang="en-US" sz="1000" b="0" strike="noStrike" spc="-1">
                <a:solidFill>
                  <a:srgbClr val="8B8B8B"/>
                </a:solidFill>
                <a:latin typeface="Palatino Linotype"/>
              </a:rPr>
              <a:t>&lt;footer&gt;</a:t>
            </a:r>
            <a:endParaRPr lang="en-US" sz="1000" b="0" strike="noStrike" spc="-1">
              <a:latin typeface="Times New Roman"/>
            </a:endParaRPr>
          </a:p>
        </p:txBody>
      </p:sp>
      <p:sp>
        <p:nvSpPr>
          <p:cNvPr id="6" name="PlaceHolder 4"/>
          <p:cNvSpPr>
            <a:spLocks noGrp="1"/>
          </p:cNvSpPr>
          <p:nvPr>
            <p:ph type="sldNum" idx="2"/>
          </p:nvPr>
        </p:nvSpPr>
        <p:spPr>
          <a:xfrm>
            <a:off x="480240" y="798840"/>
            <a:ext cx="810360" cy="502920"/>
          </a:xfrm>
          <a:prstGeom prst="rect">
            <a:avLst/>
          </a:prstGeom>
          <a:noFill/>
          <a:ln w="0">
            <a:noFill/>
          </a:ln>
        </p:spPr>
        <p:txBody>
          <a:bodyPr lIns="90000" tIns="45000" rIns="90000" bIns="45000" anchor="t">
            <a:noAutofit/>
          </a:bodyPr>
          <a:lstStyle>
            <a:lvl1pPr algn="r">
              <a:lnSpc>
                <a:spcPct val="100000"/>
              </a:lnSpc>
              <a:buNone/>
              <a:defRPr lang="en-US" sz="2800" b="0" strike="noStrike" spc="-1">
                <a:solidFill>
                  <a:srgbClr val="5FA534"/>
                </a:solidFill>
                <a:latin typeface="Palatino Linotype"/>
              </a:defRPr>
            </a:lvl1pPr>
          </a:lstStyle>
          <a:p>
            <a:pPr algn="r">
              <a:lnSpc>
                <a:spcPct val="100000"/>
              </a:lnSpc>
              <a:buNone/>
            </a:pPr>
            <a:fld id="{31AA2761-F0AC-4F36-9C6A-DFFB7724F5E1}" type="slidenum">
              <a:rPr lang="en-US" sz="2800" b="0" strike="noStrike" spc="-1">
                <a:solidFill>
                  <a:srgbClr val="5FA534"/>
                </a:solidFill>
                <a:latin typeface="Palatino Linotype"/>
              </a:rPr>
              <a:t>‹#›</a:t>
            </a:fld>
            <a:endParaRPr lang="en-US" sz="2800" b="0" strike="noStrike" spc="-1">
              <a:latin typeface="Times New Roman"/>
            </a:endParaRPr>
          </a:p>
        </p:txBody>
      </p:sp>
      <p:sp>
        <p:nvSpPr>
          <p:cNvPr id="7" name="PlaceHolder 5"/>
          <p:cNvSpPr>
            <a:spLocks noGrp="1"/>
          </p:cNvSpPr>
          <p:nvPr>
            <p:ph type="dt" idx="3"/>
          </p:nvPr>
        </p:nvSpPr>
        <p:spPr>
          <a:xfrm>
            <a:off x="7554240" y="330480"/>
            <a:ext cx="3499920" cy="3085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ECEAE7"/>
            </a:gs>
            <a:gs pos="100000">
              <a:srgbClr val="CAC6C1"/>
            </a:gs>
          </a:gsLst>
          <a:path path="circle">
            <a:fillToRect l="50000" r="50000" b="100000"/>
          </a:path>
        </a:gradFill>
        <a:effectLst/>
      </p:bgPr>
    </p:bg>
    <p:spTree>
      <p:nvGrpSpPr>
        <p:cNvPr id="1" name=""/>
        <p:cNvGrpSpPr/>
        <p:nvPr/>
      </p:nvGrpSpPr>
      <p:grpSpPr>
        <a:xfrm>
          <a:off x="0" y="0"/>
          <a:ext cx="0" cy="0"/>
          <a:chOff x="0" y="0"/>
          <a:chExt cx="0" cy="0"/>
        </a:xfrm>
      </p:grpSpPr>
      <p:sp>
        <p:nvSpPr>
          <p:cNvPr id="44" name="Rectangle 7"/>
          <p:cNvSpPr/>
          <p:nvPr/>
        </p:nvSpPr>
        <p:spPr>
          <a:xfrm>
            <a:off x="0" y="2019600"/>
            <a:ext cx="12191400" cy="410508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45" name="Picture 6"/>
          <p:cNvPicPr/>
          <p:nvPr/>
        </p:nvPicPr>
        <p:blipFill>
          <a:blip r:embed="rId14"/>
          <a:srcRect t="1526" b="-1526"/>
          <a:stretch/>
        </p:blipFill>
        <p:spPr>
          <a:xfrm>
            <a:off x="0" y="6126480"/>
            <a:ext cx="12191400" cy="742320"/>
          </a:xfrm>
          <a:prstGeom prst="rect">
            <a:avLst/>
          </a:prstGeom>
          <a:ln w="0">
            <a:noFill/>
          </a:ln>
        </p:spPr>
      </p:pic>
      <p:sp>
        <p:nvSpPr>
          <p:cNvPr id="46" name="Straight Connector 9"/>
          <p:cNvSpPr/>
          <p:nvPr/>
        </p:nvSpPr>
        <p:spPr>
          <a:xfrm>
            <a:off x="0" y="6128280"/>
            <a:ext cx="12191760" cy="360"/>
          </a:xfrm>
          <a:prstGeom prst="line">
            <a:avLst/>
          </a:prstGeom>
          <a:ln w="12700">
            <a:solidFill>
              <a:srgbClr val="000001">
                <a:alpha val="20000"/>
              </a:srgbClr>
            </a:solidFill>
            <a:round/>
          </a:ln>
        </p:spPr>
        <p:style>
          <a:lnRef idx="1">
            <a:schemeClr val="accent1"/>
          </a:lnRef>
          <a:fillRef idx="0">
            <a:schemeClr val="accent1"/>
          </a:fillRef>
          <a:effectRef idx="0">
            <a:schemeClr val="accent1"/>
          </a:effectRef>
          <a:fontRef idx="minor"/>
        </p:style>
      </p:sp>
      <p:sp>
        <p:nvSpPr>
          <p:cNvPr id="47" name="PlaceHolder 1"/>
          <p:cNvSpPr>
            <a:spLocks noGrp="1"/>
          </p:cNvSpPr>
          <p:nvPr>
            <p:ph type="ftr" idx="4"/>
          </p:nvPr>
        </p:nvSpPr>
        <p:spPr>
          <a:xfrm>
            <a:off x="1451520" y="329400"/>
            <a:ext cx="5938200" cy="308520"/>
          </a:xfrm>
          <a:prstGeom prst="rect">
            <a:avLst/>
          </a:prstGeom>
          <a:noFill/>
          <a:ln w="0">
            <a:noFill/>
          </a:ln>
        </p:spPr>
        <p:txBody>
          <a:bodyPr lIns="90000" tIns="45000" rIns="90000" bIns="45000" anchor="ctr">
            <a:noAutofit/>
          </a:bodyPr>
          <a:lstStyle>
            <a:lvl1pPr algn="ctr">
              <a:lnSpc>
                <a:spcPct val="100000"/>
              </a:lnSpc>
              <a:buNone/>
              <a:defRPr lang="en-US" sz="1400" b="0" strike="noStrike" spc="-1">
                <a:solidFill>
                  <a:srgbClr val="8B8B8B"/>
                </a:solidFill>
                <a:latin typeface="Times New Roman"/>
              </a:defRPr>
            </a:lvl1pPr>
          </a:lstStyle>
          <a:p>
            <a:pPr algn="ctr">
              <a:lnSpc>
                <a:spcPct val="100000"/>
              </a:lnSpc>
              <a:buNone/>
            </a:pPr>
            <a:r>
              <a:rPr lang="en-US" sz="1400" b="0" strike="noStrike" spc="-1">
                <a:solidFill>
                  <a:srgbClr val="8B8B8B"/>
                </a:solidFill>
                <a:latin typeface="Times New Roman"/>
              </a:rPr>
              <a:t>&lt;footer&gt;</a:t>
            </a:r>
            <a:endParaRPr lang="en-US" sz="1400" b="0" strike="noStrike" spc="-1">
              <a:latin typeface="Times New Roman"/>
            </a:endParaRPr>
          </a:p>
        </p:txBody>
      </p:sp>
      <p:sp>
        <p:nvSpPr>
          <p:cNvPr id="48" name="PlaceHolder 2"/>
          <p:cNvSpPr>
            <a:spLocks noGrp="1"/>
          </p:cNvSpPr>
          <p:nvPr>
            <p:ph type="sldNum" idx="5"/>
          </p:nvPr>
        </p:nvSpPr>
        <p:spPr>
          <a:xfrm>
            <a:off x="480240" y="798840"/>
            <a:ext cx="810360" cy="502920"/>
          </a:xfrm>
          <a:prstGeom prst="rect">
            <a:avLst/>
          </a:prstGeom>
          <a:noFill/>
          <a:ln w="0">
            <a:noFill/>
          </a:ln>
        </p:spPr>
        <p:txBody>
          <a:bodyPr lIns="90000" tIns="45000" rIns="90000" bIns="45000" anchor="t">
            <a:noAutofit/>
          </a:bodyPr>
          <a:lstStyle>
            <a:lvl1pPr algn="r">
              <a:lnSpc>
                <a:spcPct val="100000"/>
              </a:lnSpc>
              <a:buNone/>
              <a:defRPr lang="en-IN" sz="2000" b="0" strike="noStrike" spc="-1">
                <a:solidFill>
                  <a:srgbClr val="FEFFFF"/>
                </a:solidFill>
                <a:latin typeface="Century Gothic"/>
              </a:defRPr>
            </a:lvl1pPr>
          </a:lstStyle>
          <a:p>
            <a:pPr algn="r">
              <a:lnSpc>
                <a:spcPct val="100000"/>
              </a:lnSpc>
              <a:buNone/>
            </a:pPr>
            <a:fld id="{1FACD414-ECBD-44BD-B203-0678FDE129EE}" type="slidenum">
              <a:rPr lang="en-IN" sz="2000" b="0" strike="noStrike" spc="-1">
                <a:solidFill>
                  <a:srgbClr val="FEFFFF"/>
                </a:solidFill>
                <a:latin typeface="Century Gothic"/>
              </a:rPr>
              <a:t>‹#›</a:t>
            </a:fld>
            <a:endParaRPr lang="en-US" sz="2000" b="0" strike="noStrike" spc="-1">
              <a:latin typeface="Times New Roman"/>
            </a:endParaRPr>
          </a:p>
        </p:txBody>
      </p:sp>
      <p:sp>
        <p:nvSpPr>
          <p:cNvPr id="49" name="PlaceHolder 3"/>
          <p:cNvSpPr>
            <a:spLocks noGrp="1"/>
          </p:cNvSpPr>
          <p:nvPr>
            <p:ph type="dt" idx="6"/>
          </p:nvPr>
        </p:nvSpPr>
        <p:spPr>
          <a:xfrm>
            <a:off x="7554240" y="330480"/>
            <a:ext cx="3499920" cy="3085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50"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51"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ECEAE7"/>
            </a:gs>
            <a:gs pos="100000">
              <a:srgbClr val="CAC6C1"/>
            </a:gs>
          </a:gsLst>
          <a:path path="circle">
            <a:fillToRect l="50000" r="50000" b="100000"/>
          </a:path>
        </a:gradFill>
        <a:effectLst/>
      </p:bgPr>
    </p:bg>
    <p:spTree>
      <p:nvGrpSpPr>
        <p:cNvPr id="1" name=""/>
        <p:cNvGrpSpPr/>
        <p:nvPr/>
      </p:nvGrpSpPr>
      <p:grpSpPr>
        <a:xfrm>
          <a:off x="0" y="0"/>
          <a:ext cx="0" cy="0"/>
          <a:chOff x="0" y="0"/>
          <a:chExt cx="0" cy="0"/>
        </a:xfrm>
      </p:grpSpPr>
      <p:sp>
        <p:nvSpPr>
          <p:cNvPr id="88" name="Rectangle 7"/>
          <p:cNvSpPr/>
          <p:nvPr/>
        </p:nvSpPr>
        <p:spPr>
          <a:xfrm>
            <a:off x="0" y="2019600"/>
            <a:ext cx="12191400" cy="4105080"/>
          </a:xfrm>
          <a:prstGeom prst="rect">
            <a:avLst/>
          </a:prstGeom>
          <a:gradFill rotWithShape="0">
            <a:gsLst>
              <a:gs pos="0">
                <a:srgbClr val="DFDBD5">
                  <a:alpha val="0"/>
                </a:srgbClr>
              </a:gs>
              <a:gs pos="100000">
                <a:srgbClr val="DFDBD5"/>
              </a:gs>
            </a:gsLst>
            <a:lin ang="5400000"/>
          </a:gradFill>
          <a:ln>
            <a:noFill/>
          </a:ln>
        </p:spPr>
        <p:style>
          <a:lnRef idx="2">
            <a:schemeClr val="accent1">
              <a:shade val="50000"/>
            </a:schemeClr>
          </a:lnRef>
          <a:fillRef idx="1">
            <a:schemeClr val="accent1"/>
          </a:fillRef>
          <a:effectRef idx="0">
            <a:schemeClr val="accent1"/>
          </a:effectRef>
          <a:fontRef idx="minor"/>
        </p:style>
      </p:sp>
      <p:pic>
        <p:nvPicPr>
          <p:cNvPr id="89" name="Picture 6"/>
          <p:cNvPicPr/>
          <p:nvPr/>
        </p:nvPicPr>
        <p:blipFill>
          <a:blip r:embed="rId14"/>
          <a:srcRect t="1526" b="-1526"/>
          <a:stretch/>
        </p:blipFill>
        <p:spPr>
          <a:xfrm>
            <a:off x="0" y="6126480"/>
            <a:ext cx="12191400" cy="742320"/>
          </a:xfrm>
          <a:prstGeom prst="rect">
            <a:avLst/>
          </a:prstGeom>
          <a:ln w="0">
            <a:noFill/>
          </a:ln>
        </p:spPr>
      </p:pic>
      <p:sp>
        <p:nvSpPr>
          <p:cNvPr id="90" name="Straight Connector 9"/>
          <p:cNvSpPr/>
          <p:nvPr/>
        </p:nvSpPr>
        <p:spPr>
          <a:xfrm>
            <a:off x="0" y="6128280"/>
            <a:ext cx="12191760" cy="360"/>
          </a:xfrm>
          <a:prstGeom prst="line">
            <a:avLst/>
          </a:prstGeom>
          <a:ln w="12700">
            <a:solidFill>
              <a:srgbClr val="000001">
                <a:alpha val="20000"/>
              </a:srgbClr>
            </a:solidFill>
            <a:round/>
          </a:ln>
        </p:spPr>
        <p:style>
          <a:lnRef idx="1">
            <a:schemeClr val="accent1"/>
          </a:lnRef>
          <a:fillRef idx="0">
            <a:schemeClr val="accent1"/>
          </a:fillRef>
          <a:effectRef idx="0">
            <a:schemeClr val="accent1"/>
          </a:effectRef>
          <a:fontRef idx="minor"/>
        </p:style>
      </p:sp>
      <p:sp>
        <p:nvSpPr>
          <p:cNvPr id="91" name="PlaceHolder 1"/>
          <p:cNvSpPr>
            <a:spLocks noGrp="1"/>
          </p:cNvSpPr>
          <p:nvPr>
            <p:ph type="ftr" idx="7"/>
          </p:nvPr>
        </p:nvSpPr>
        <p:spPr>
          <a:xfrm>
            <a:off x="1451520" y="329400"/>
            <a:ext cx="5938200" cy="308520"/>
          </a:xfrm>
          <a:prstGeom prst="rect">
            <a:avLst/>
          </a:prstGeom>
          <a:noFill/>
          <a:ln w="0">
            <a:noFill/>
          </a:ln>
        </p:spPr>
        <p:txBody>
          <a:bodyPr lIns="90000" tIns="45000" rIns="90000" bIns="45000" anchor="ctr">
            <a:noAutofit/>
          </a:bodyPr>
          <a:lstStyle>
            <a:lvl1pPr algn="ctr">
              <a:lnSpc>
                <a:spcPct val="100000"/>
              </a:lnSpc>
              <a:buNone/>
              <a:defRPr lang="en-US" sz="1400" b="0" strike="noStrike" spc="-1">
                <a:solidFill>
                  <a:srgbClr val="8B8B8B"/>
                </a:solidFill>
                <a:latin typeface="Times New Roman"/>
              </a:defRPr>
            </a:lvl1pPr>
          </a:lstStyle>
          <a:p>
            <a:pPr algn="ctr">
              <a:lnSpc>
                <a:spcPct val="100000"/>
              </a:lnSpc>
              <a:buNone/>
            </a:pPr>
            <a:r>
              <a:rPr lang="en-US" sz="1400" b="0" strike="noStrike" spc="-1">
                <a:solidFill>
                  <a:srgbClr val="8B8B8B"/>
                </a:solidFill>
                <a:latin typeface="Times New Roman"/>
              </a:rPr>
              <a:t>&lt;footer&gt;</a:t>
            </a:r>
            <a:endParaRPr lang="en-US" sz="1400" b="0" strike="noStrike" spc="-1">
              <a:latin typeface="Times New Roman"/>
            </a:endParaRPr>
          </a:p>
        </p:txBody>
      </p:sp>
      <p:sp>
        <p:nvSpPr>
          <p:cNvPr id="92" name="PlaceHolder 2"/>
          <p:cNvSpPr>
            <a:spLocks noGrp="1"/>
          </p:cNvSpPr>
          <p:nvPr>
            <p:ph type="sldNum" idx="8"/>
          </p:nvPr>
        </p:nvSpPr>
        <p:spPr>
          <a:xfrm>
            <a:off x="480240" y="798840"/>
            <a:ext cx="810360" cy="502920"/>
          </a:xfrm>
          <a:prstGeom prst="rect">
            <a:avLst/>
          </a:prstGeom>
          <a:noFill/>
          <a:ln w="0">
            <a:noFill/>
          </a:ln>
        </p:spPr>
        <p:txBody>
          <a:bodyPr lIns="90000" tIns="45000" rIns="90000" bIns="45000" anchor="t">
            <a:noAutofit/>
          </a:bodyPr>
          <a:lstStyle>
            <a:lvl1pPr algn="r">
              <a:lnSpc>
                <a:spcPct val="100000"/>
              </a:lnSpc>
              <a:buNone/>
              <a:defRPr lang="en-IN" sz="2000" b="0" strike="noStrike" spc="-1">
                <a:solidFill>
                  <a:srgbClr val="FEFFFF"/>
                </a:solidFill>
                <a:latin typeface="Century Gothic"/>
              </a:defRPr>
            </a:lvl1pPr>
          </a:lstStyle>
          <a:p>
            <a:pPr algn="r">
              <a:lnSpc>
                <a:spcPct val="100000"/>
              </a:lnSpc>
              <a:buNone/>
            </a:pPr>
            <a:fld id="{507FC508-3966-4952-8763-AC4140D39D85}" type="slidenum">
              <a:rPr lang="en-IN" sz="2000" b="0" strike="noStrike" spc="-1">
                <a:solidFill>
                  <a:srgbClr val="FEFFFF"/>
                </a:solidFill>
                <a:latin typeface="Century Gothic"/>
              </a:rPr>
              <a:t>‹#›</a:t>
            </a:fld>
            <a:endParaRPr lang="en-US" sz="2000" b="0" strike="noStrike" spc="-1">
              <a:latin typeface="Times New Roman"/>
            </a:endParaRPr>
          </a:p>
        </p:txBody>
      </p:sp>
      <p:sp>
        <p:nvSpPr>
          <p:cNvPr id="93" name="PlaceHolder 3"/>
          <p:cNvSpPr>
            <a:spLocks noGrp="1"/>
          </p:cNvSpPr>
          <p:nvPr>
            <p:ph type="dt" idx="9"/>
          </p:nvPr>
        </p:nvSpPr>
        <p:spPr>
          <a:xfrm>
            <a:off x="7554240" y="330480"/>
            <a:ext cx="3499920" cy="3085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94"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95"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3.jpeg"/><Relationship Id="rId2" Type="http://schemas.openxmlformats.org/officeDocument/2006/relationships/image" Target="../media/image18.jpeg"/><Relationship Id="rId1" Type="http://schemas.openxmlformats.org/officeDocument/2006/relationships/slideLayout" Target="../slideLayouts/slideLayout13.xml"/><Relationship Id="rId6" Type="http://schemas.openxmlformats.org/officeDocument/2006/relationships/image" Target="../media/image22.jpeg"/><Relationship Id="rId5" Type="http://schemas.openxmlformats.org/officeDocument/2006/relationships/image" Target="../media/image21.png"/><Relationship Id="rId4" Type="http://schemas.openxmlformats.org/officeDocument/2006/relationships/image" Target="../media/image20.jpeg"/></Relationships>
</file>

<file path=ppt/slides/_rels/slide11.xml.rels><?xml version="1.0" encoding="UTF-8" standalone="yes"?>
<Relationships xmlns="http://schemas.openxmlformats.org/package/2006/relationships"><Relationship Id="rId8" Type="http://schemas.openxmlformats.org/officeDocument/2006/relationships/image" Target="../media/image30.jpeg"/><Relationship Id="rId3" Type="http://schemas.openxmlformats.org/officeDocument/2006/relationships/image" Target="../media/image25.jpeg"/><Relationship Id="rId7" Type="http://schemas.openxmlformats.org/officeDocument/2006/relationships/image" Target="../media/image29.jpeg"/><Relationship Id="rId2" Type="http://schemas.openxmlformats.org/officeDocument/2006/relationships/image" Target="../media/image24.jpeg"/><Relationship Id="rId1" Type="http://schemas.openxmlformats.org/officeDocument/2006/relationships/slideLayout" Target="../slideLayouts/slideLayout13.xml"/><Relationship Id="rId6" Type="http://schemas.openxmlformats.org/officeDocument/2006/relationships/image" Target="../media/image28.jpeg"/><Relationship Id="rId5" Type="http://schemas.openxmlformats.org/officeDocument/2006/relationships/image" Target="../media/image27.jpeg"/><Relationship Id="rId4" Type="http://schemas.openxmlformats.org/officeDocument/2006/relationships/image" Target="../media/image26.jpeg"/><Relationship Id="rId9" Type="http://schemas.openxmlformats.org/officeDocument/2006/relationships/image" Target="../media/image31.jpeg"/></Relationships>
</file>

<file path=ppt/slides/_rels/slide1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3.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p:cNvSpPr>
          <p:nvPr>
            <p:ph type="subTitle"/>
          </p:nvPr>
        </p:nvSpPr>
        <p:spPr>
          <a:xfrm>
            <a:off x="1318680" y="2793240"/>
            <a:ext cx="9553680" cy="1111320"/>
          </a:xfrm>
          <a:prstGeom prst="rect">
            <a:avLst/>
          </a:prstGeom>
          <a:noFill/>
          <a:ln w="0">
            <a:noFill/>
          </a:ln>
        </p:spPr>
        <p:txBody>
          <a:bodyPr lIns="0" tIns="0" rIns="0" bIns="0" anchor="t">
            <a:noAutofit/>
          </a:bodyPr>
          <a:lstStyle/>
          <a:p>
            <a:pPr marL="228600" indent="-228600" algn="ctr">
              <a:lnSpc>
                <a:spcPct val="100000"/>
              </a:lnSpc>
              <a:spcBef>
                <a:spcPts val="1001"/>
              </a:spcBef>
              <a:buNone/>
              <a:tabLst>
                <a:tab pos="0" algn="l"/>
              </a:tabLst>
            </a:pPr>
            <a:r>
              <a:rPr lang="en-IN" sz="1800" b="0" strike="noStrike" spc="-1">
                <a:solidFill>
                  <a:srgbClr val="000000"/>
                </a:solidFill>
                <a:latin typeface="Arial"/>
              </a:rPr>
              <a:t>PERFORMANCE EVALUATION OF VAPOUR COMPRESSION REFERIGERATION SYSTEM WITH INTEGRATED MECHANICAL SUB-COOLING</a:t>
            </a:r>
            <a:endParaRPr lang="en-US" sz="1800" b="0" strike="noStrike" spc="-1">
              <a:latin typeface="Arial"/>
            </a:endParaRPr>
          </a:p>
          <a:p>
            <a:pPr marL="228600" indent="-228600" algn="ctr">
              <a:lnSpc>
                <a:spcPct val="100000"/>
              </a:lnSpc>
              <a:spcBef>
                <a:spcPts val="1001"/>
              </a:spcBef>
              <a:buNone/>
              <a:tabLst>
                <a:tab pos="0" algn="l"/>
              </a:tabLst>
            </a:pPr>
            <a:endParaRPr lang="en-US" sz="1800" b="0" strike="noStrike" spc="-1">
              <a:latin typeface="Arial"/>
            </a:endParaRPr>
          </a:p>
          <a:p>
            <a:pPr marL="228600" indent="-228600" algn="ctr">
              <a:lnSpc>
                <a:spcPct val="100000"/>
              </a:lnSpc>
              <a:spcBef>
                <a:spcPts val="1001"/>
              </a:spcBef>
              <a:buNone/>
              <a:tabLst>
                <a:tab pos="0" algn="l"/>
              </a:tabLst>
            </a:pPr>
            <a:r>
              <a:rPr lang="en-IN" sz="1800" b="0" strike="noStrike" spc="-1">
                <a:solidFill>
                  <a:srgbClr val="000000"/>
                </a:solidFill>
                <a:latin typeface="Arial"/>
              </a:rPr>
              <a:t>Department of mechanical engineering</a:t>
            </a:r>
            <a:endParaRPr lang="en-US" sz="1800" b="0" strike="noStrike" spc="-1">
              <a:latin typeface="Arial"/>
            </a:endParaRPr>
          </a:p>
        </p:txBody>
      </p:sp>
      <p:sp>
        <p:nvSpPr>
          <p:cNvPr id="133" name="PlaceHolder 2"/>
          <p:cNvSpPr>
            <a:spLocks noGrp="1"/>
          </p:cNvSpPr>
          <p:nvPr>
            <p:ph type="title"/>
          </p:nvPr>
        </p:nvSpPr>
        <p:spPr>
          <a:xfrm>
            <a:off x="4175640" y="2004840"/>
            <a:ext cx="4510440" cy="613080"/>
          </a:xfrm>
          <a:prstGeom prst="rect">
            <a:avLst/>
          </a:prstGeom>
          <a:noFill/>
          <a:ln w="0">
            <a:noFill/>
          </a:ln>
        </p:spPr>
        <p:txBody>
          <a:bodyPr lIns="0" tIns="0" rIns="0" bIns="0" anchor="b">
            <a:noAutofit/>
          </a:bodyPr>
          <a:lstStyle/>
          <a:p>
            <a:pPr>
              <a:lnSpc>
                <a:spcPct val="100000"/>
              </a:lnSpc>
              <a:buNone/>
            </a:pPr>
            <a:r>
              <a:rPr lang="en-IN" sz="3600" b="0" strike="noStrike" spc="-1">
                <a:solidFill>
                  <a:srgbClr val="000000"/>
                </a:solidFill>
                <a:latin typeface="Century Gothic"/>
              </a:rPr>
              <a:t>MAJOR PROJECT  </a:t>
            </a:r>
            <a:endParaRPr lang="en-US" sz="3600" b="0" strike="noStrike" spc="-1">
              <a:latin typeface="Arial"/>
            </a:endParaRPr>
          </a:p>
        </p:txBody>
      </p:sp>
      <p:pic>
        <p:nvPicPr>
          <p:cNvPr id="134" name="Picture 4"/>
          <p:cNvPicPr/>
          <p:nvPr/>
        </p:nvPicPr>
        <p:blipFill>
          <a:blip r:embed="rId2"/>
          <a:stretch/>
        </p:blipFill>
        <p:spPr>
          <a:xfrm>
            <a:off x="5319360" y="276120"/>
            <a:ext cx="1551960" cy="1551960"/>
          </a:xfrm>
          <a:prstGeom prst="rect">
            <a:avLst/>
          </a:prstGeom>
          <a:ln w="0">
            <a:noFill/>
          </a:ln>
        </p:spPr>
      </p:pic>
      <p:sp>
        <p:nvSpPr>
          <p:cNvPr id="135" name="TextBox 5"/>
          <p:cNvSpPr/>
          <p:nvPr/>
        </p:nvSpPr>
        <p:spPr>
          <a:xfrm>
            <a:off x="0" y="5158800"/>
            <a:ext cx="404640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IN" sz="1800" b="0" strike="noStrike" spc="-1">
                <a:solidFill>
                  <a:srgbClr val="000000"/>
                </a:solidFill>
                <a:latin typeface="Century Gothic"/>
                <a:ea typeface="DejaVu Sans"/>
              </a:rPr>
              <a:t>Under the Guidance of:</a:t>
            </a:r>
            <a:endParaRPr lang="en-US" sz="1800" b="0" strike="noStrike" spc="-1">
              <a:latin typeface="Arial"/>
            </a:endParaRPr>
          </a:p>
          <a:p>
            <a:pPr algn="ctr">
              <a:lnSpc>
                <a:spcPct val="100000"/>
              </a:lnSpc>
              <a:buNone/>
            </a:pPr>
            <a:r>
              <a:rPr lang="en-IN" sz="1800" b="0" strike="noStrike" spc="-1">
                <a:solidFill>
                  <a:srgbClr val="000000"/>
                </a:solidFill>
                <a:latin typeface="Century Gothic"/>
                <a:ea typeface="DejaVu Sans"/>
              </a:rPr>
              <a:t>Dr. Vaibhav Jain</a:t>
            </a:r>
            <a:endParaRPr lang="en-US" sz="1800" b="0" strike="noStrike" spc="-1">
              <a:latin typeface="Arial"/>
            </a:endParaRPr>
          </a:p>
        </p:txBody>
      </p:sp>
      <p:sp>
        <p:nvSpPr>
          <p:cNvPr id="136" name="TextBox 6"/>
          <p:cNvSpPr/>
          <p:nvPr/>
        </p:nvSpPr>
        <p:spPr>
          <a:xfrm>
            <a:off x="7795440" y="4153680"/>
            <a:ext cx="4395960" cy="2009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IN" sz="1800" b="0" strike="noStrike" spc="-1">
                <a:solidFill>
                  <a:srgbClr val="000000"/>
                </a:solidFill>
                <a:latin typeface="Century Gothic"/>
                <a:ea typeface="DejaVu Sans"/>
              </a:rPr>
              <a:t>Group Members:</a:t>
            </a:r>
            <a:endParaRPr lang="en-US" sz="1800" b="0" strike="noStrike" spc="-1">
              <a:latin typeface="Arial"/>
            </a:endParaRPr>
          </a:p>
          <a:p>
            <a:pPr algn="ctr">
              <a:lnSpc>
                <a:spcPct val="100000"/>
              </a:lnSpc>
              <a:buNone/>
            </a:pPr>
            <a:r>
              <a:rPr lang="en-IN" sz="1800" b="0" strike="noStrike" spc="-1">
                <a:solidFill>
                  <a:srgbClr val="000000"/>
                </a:solidFill>
                <a:latin typeface="Century Gothic"/>
                <a:ea typeface="DejaVu Sans"/>
              </a:rPr>
              <a:t>Abhishek Aggarwal (35114808220)</a:t>
            </a:r>
            <a:endParaRPr lang="en-US" sz="1800" b="0" strike="noStrike" spc="-1">
              <a:latin typeface="Arial"/>
            </a:endParaRPr>
          </a:p>
          <a:p>
            <a:pPr algn="ctr">
              <a:lnSpc>
                <a:spcPct val="100000"/>
              </a:lnSpc>
              <a:buNone/>
            </a:pPr>
            <a:r>
              <a:rPr lang="en-IN" sz="1800" b="0" strike="noStrike" spc="-1">
                <a:solidFill>
                  <a:srgbClr val="000000"/>
                </a:solidFill>
                <a:latin typeface="Century Gothic"/>
                <a:ea typeface="DejaVu Sans"/>
              </a:rPr>
              <a:t>Arunav Sharma (75214808220)</a:t>
            </a:r>
            <a:endParaRPr lang="en-US" sz="1800" b="0" strike="noStrike" spc="-1">
              <a:latin typeface="Arial"/>
            </a:endParaRPr>
          </a:p>
          <a:p>
            <a:pPr algn="ctr">
              <a:lnSpc>
                <a:spcPct val="100000"/>
              </a:lnSpc>
              <a:buNone/>
            </a:pPr>
            <a:r>
              <a:rPr lang="en-IN" sz="1800" b="0" strike="noStrike" spc="-1">
                <a:solidFill>
                  <a:srgbClr val="000000"/>
                </a:solidFill>
                <a:latin typeface="Century Gothic"/>
                <a:ea typeface="DejaVu Sans"/>
              </a:rPr>
              <a:t>Pawan Kumar (00514808220)</a:t>
            </a:r>
            <a:endParaRPr lang="en-US" sz="1800" b="0" strike="noStrike" spc="-1">
              <a:latin typeface="Arial"/>
            </a:endParaRPr>
          </a:p>
          <a:p>
            <a:pPr algn="ctr">
              <a:lnSpc>
                <a:spcPct val="100000"/>
              </a:lnSpc>
              <a:buNone/>
            </a:pPr>
            <a:r>
              <a:rPr lang="en-IN" sz="1800" b="0" strike="noStrike" spc="-1">
                <a:solidFill>
                  <a:srgbClr val="000000"/>
                </a:solidFill>
                <a:latin typeface="Century Gothic"/>
                <a:ea typeface="DejaVu Sans"/>
              </a:rPr>
              <a:t>Amit Singh Bisht (00114808220)</a:t>
            </a:r>
            <a:endParaRPr lang="en-US" sz="1800" b="0" strike="noStrike" spc="-1">
              <a:latin typeface="Arial"/>
            </a:endParaRPr>
          </a:p>
          <a:p>
            <a:pPr algn="ctr">
              <a:lnSpc>
                <a:spcPct val="100000"/>
              </a:lnSpc>
              <a:buNone/>
            </a:pPr>
            <a:r>
              <a:rPr lang="en-IN" sz="1800" b="0" strike="noStrike" spc="-1">
                <a:solidFill>
                  <a:srgbClr val="000000"/>
                </a:solidFill>
                <a:latin typeface="Century Gothic"/>
                <a:ea typeface="DejaVu Sans"/>
              </a:rPr>
              <a:t>Rishabh Jain (20114811119)</a:t>
            </a:r>
            <a:endParaRPr lang="en-US" sz="1800" b="0" strike="noStrike" spc="-1">
              <a:latin typeface="Arial"/>
            </a:endParaRPr>
          </a:p>
          <a:p>
            <a:pPr algn="ctr">
              <a:lnSpc>
                <a:spcPct val="100000"/>
              </a:lnSpc>
              <a:buNone/>
            </a:pPr>
            <a:r>
              <a:rPr lang="en-IN" sz="1800" b="0" strike="noStrike" spc="-1">
                <a:solidFill>
                  <a:srgbClr val="000000"/>
                </a:solidFill>
                <a:latin typeface="Century Gothic"/>
                <a:ea typeface="DejaVu Sans"/>
              </a:rPr>
              <a:t>Narendra Singh (00414808220)</a:t>
            </a:r>
            <a:endParaRPr lang="en-US" sz="1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p15="http://schemas.microsoft.com/office/powerpoint/2012/main"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TextBox 2"/>
          <p:cNvSpPr/>
          <p:nvPr/>
        </p:nvSpPr>
        <p:spPr>
          <a:xfrm>
            <a:off x="196560" y="222480"/>
            <a:ext cx="6107040" cy="5792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800" b="1" strike="noStrike" spc="-1">
                <a:solidFill>
                  <a:srgbClr val="000000"/>
                </a:solidFill>
                <a:latin typeface="Century Gothic"/>
                <a:ea typeface="DejaVu Sans"/>
              </a:rPr>
              <a:t>Auxiliary components:-</a:t>
            </a:r>
            <a:endParaRPr lang="en-US" sz="1800" b="0" strike="noStrike" spc="-1">
              <a:latin typeface="Arial"/>
            </a:endParaRPr>
          </a:p>
          <a:p>
            <a:pPr>
              <a:lnSpc>
                <a:spcPct val="100000"/>
              </a:lnSpc>
              <a:buNone/>
            </a:pP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1. fans for evaporator and condenser</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2. hand shut valves</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3. solenoid valves</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4. filter drier </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5. sight glass</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6. receiver tank</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7. regulator for fans </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9. refrigerant </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10. insulation </a:t>
            </a:r>
            <a:endParaRPr lang="en-US" sz="1800" b="0" strike="noStrike" spc="-1">
              <a:latin typeface="Arial"/>
            </a:endParaRPr>
          </a:p>
          <a:p>
            <a:pPr marL="96480" indent="-6480">
              <a:lnSpc>
                <a:spcPct val="100000"/>
              </a:lnSpc>
              <a:buNone/>
              <a:tabLst>
                <a:tab pos="0" algn="l"/>
              </a:tabLst>
            </a:pPr>
            <a:endParaRPr lang="en-US" sz="1800" b="0" strike="noStrike" spc="-1">
              <a:latin typeface="Arial"/>
            </a:endParaRPr>
          </a:p>
        </p:txBody>
      </p:sp>
      <p:pic>
        <p:nvPicPr>
          <p:cNvPr id="167" name="Picture 3"/>
          <p:cNvPicPr/>
          <p:nvPr/>
        </p:nvPicPr>
        <p:blipFill>
          <a:blip r:embed="rId2"/>
          <a:stretch/>
        </p:blipFill>
        <p:spPr>
          <a:xfrm>
            <a:off x="4129200" y="222480"/>
            <a:ext cx="2456640" cy="2176920"/>
          </a:xfrm>
          <a:prstGeom prst="rect">
            <a:avLst/>
          </a:prstGeom>
          <a:ln w="0">
            <a:noFill/>
          </a:ln>
        </p:spPr>
      </p:pic>
      <p:pic>
        <p:nvPicPr>
          <p:cNvPr id="168" name="Picture 4"/>
          <p:cNvPicPr/>
          <p:nvPr/>
        </p:nvPicPr>
        <p:blipFill>
          <a:blip r:embed="rId3"/>
          <a:stretch/>
        </p:blipFill>
        <p:spPr>
          <a:xfrm>
            <a:off x="6796080" y="222480"/>
            <a:ext cx="2742480" cy="2176920"/>
          </a:xfrm>
          <a:prstGeom prst="rect">
            <a:avLst/>
          </a:prstGeom>
          <a:ln w="0">
            <a:noFill/>
          </a:ln>
        </p:spPr>
      </p:pic>
      <p:pic>
        <p:nvPicPr>
          <p:cNvPr id="169" name="Picture 5"/>
          <p:cNvPicPr/>
          <p:nvPr/>
        </p:nvPicPr>
        <p:blipFill>
          <a:blip r:embed="rId4"/>
          <a:stretch/>
        </p:blipFill>
        <p:spPr>
          <a:xfrm>
            <a:off x="2652840" y="2400120"/>
            <a:ext cx="2832840" cy="2176920"/>
          </a:xfrm>
          <a:prstGeom prst="rect">
            <a:avLst/>
          </a:prstGeom>
          <a:ln w="0">
            <a:noFill/>
          </a:ln>
        </p:spPr>
      </p:pic>
      <p:pic>
        <p:nvPicPr>
          <p:cNvPr id="170" name="Picture 6"/>
          <p:cNvPicPr/>
          <p:nvPr/>
        </p:nvPicPr>
        <p:blipFill>
          <a:blip r:embed="rId5"/>
          <a:stretch/>
        </p:blipFill>
        <p:spPr>
          <a:xfrm>
            <a:off x="5593320" y="2400120"/>
            <a:ext cx="3179520" cy="2338560"/>
          </a:xfrm>
          <a:prstGeom prst="rect">
            <a:avLst/>
          </a:prstGeom>
          <a:ln w="0">
            <a:noFill/>
          </a:ln>
        </p:spPr>
      </p:pic>
      <p:pic>
        <p:nvPicPr>
          <p:cNvPr id="171" name="Picture 7"/>
          <p:cNvPicPr/>
          <p:nvPr/>
        </p:nvPicPr>
        <p:blipFill>
          <a:blip r:embed="rId6"/>
          <a:stretch/>
        </p:blipFill>
        <p:spPr>
          <a:xfrm>
            <a:off x="9748800" y="222480"/>
            <a:ext cx="2021400" cy="2176920"/>
          </a:xfrm>
          <a:prstGeom prst="rect">
            <a:avLst/>
          </a:prstGeom>
          <a:ln w="0">
            <a:noFill/>
          </a:ln>
        </p:spPr>
      </p:pic>
      <p:pic>
        <p:nvPicPr>
          <p:cNvPr id="172" name="Picture 8"/>
          <p:cNvPicPr/>
          <p:nvPr/>
        </p:nvPicPr>
        <p:blipFill>
          <a:blip r:embed="rId7"/>
          <a:stretch/>
        </p:blipFill>
        <p:spPr>
          <a:xfrm>
            <a:off x="8876880" y="2434680"/>
            <a:ext cx="2893680" cy="230436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Box 2"/>
          <p:cNvSpPr/>
          <p:nvPr/>
        </p:nvSpPr>
        <p:spPr>
          <a:xfrm>
            <a:off x="267840" y="351000"/>
            <a:ext cx="4246200" cy="6060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800" b="1" strike="noStrike" spc="-1">
                <a:solidFill>
                  <a:srgbClr val="000000"/>
                </a:solidFill>
                <a:latin typeface="Century Gothic"/>
                <a:ea typeface="DejaVu Sans"/>
              </a:rPr>
              <a:t> Instrumentation</a:t>
            </a:r>
            <a:r>
              <a:rPr lang="en-US" sz="1800" b="0" strike="noStrike" spc="-1">
                <a:solidFill>
                  <a:srgbClr val="000000"/>
                </a:solidFill>
                <a:latin typeface="Century Gothic"/>
                <a:ea typeface="DejaVu Sans"/>
              </a:rPr>
              <a:t>:-</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1. temperature sensors</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2. pressure transducers </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3. mass flow sensors </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4. energy flow meter</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5. data aquisition system</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6. overload protection switch</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7. main supply on/off</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8. fuse holder </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9. all display units</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10. analog pressure gauges</a:t>
            </a:r>
            <a:endParaRPr lang="en-US" sz="1800" b="0" strike="noStrike" spc="-1">
              <a:latin typeface="Arial"/>
            </a:endParaRPr>
          </a:p>
          <a:p>
            <a:pPr marL="96480" indent="-6480">
              <a:lnSpc>
                <a:spcPct val="100000"/>
              </a:lnSpc>
              <a:buNone/>
              <a:tabLst>
                <a:tab pos="0" algn="l"/>
              </a:tabLst>
            </a:pPr>
            <a:endParaRPr lang="en-US" sz="1800" b="0" strike="noStrike" spc="-1">
              <a:latin typeface="Arial"/>
            </a:endParaRPr>
          </a:p>
        </p:txBody>
      </p:sp>
      <p:pic>
        <p:nvPicPr>
          <p:cNvPr id="174" name="Picture 3"/>
          <p:cNvPicPr/>
          <p:nvPr/>
        </p:nvPicPr>
        <p:blipFill>
          <a:blip r:embed="rId2"/>
          <a:stretch/>
        </p:blipFill>
        <p:spPr>
          <a:xfrm>
            <a:off x="3029040" y="423000"/>
            <a:ext cx="1990080" cy="2119320"/>
          </a:xfrm>
          <a:prstGeom prst="rect">
            <a:avLst/>
          </a:prstGeom>
          <a:ln w="0">
            <a:noFill/>
          </a:ln>
        </p:spPr>
      </p:pic>
      <p:pic>
        <p:nvPicPr>
          <p:cNvPr id="175" name="Picture 4"/>
          <p:cNvPicPr/>
          <p:nvPr/>
        </p:nvPicPr>
        <p:blipFill>
          <a:blip r:embed="rId3"/>
          <a:stretch/>
        </p:blipFill>
        <p:spPr>
          <a:xfrm>
            <a:off x="3571920" y="2568960"/>
            <a:ext cx="3323520" cy="1647000"/>
          </a:xfrm>
          <a:prstGeom prst="rect">
            <a:avLst/>
          </a:prstGeom>
          <a:ln w="0">
            <a:noFill/>
          </a:ln>
        </p:spPr>
      </p:pic>
      <p:pic>
        <p:nvPicPr>
          <p:cNvPr id="176" name="Picture 5"/>
          <p:cNvPicPr/>
          <p:nvPr/>
        </p:nvPicPr>
        <p:blipFill>
          <a:blip r:embed="rId4"/>
          <a:stretch/>
        </p:blipFill>
        <p:spPr>
          <a:xfrm>
            <a:off x="3288600" y="4400280"/>
            <a:ext cx="3351960" cy="1399320"/>
          </a:xfrm>
          <a:prstGeom prst="rect">
            <a:avLst/>
          </a:prstGeom>
          <a:ln w="0">
            <a:noFill/>
          </a:ln>
        </p:spPr>
      </p:pic>
      <p:pic>
        <p:nvPicPr>
          <p:cNvPr id="177" name="Picture 6"/>
          <p:cNvPicPr/>
          <p:nvPr/>
        </p:nvPicPr>
        <p:blipFill>
          <a:blip r:embed="rId5"/>
          <a:stretch/>
        </p:blipFill>
        <p:spPr>
          <a:xfrm>
            <a:off x="5181480" y="423000"/>
            <a:ext cx="1990080" cy="2119320"/>
          </a:xfrm>
          <a:prstGeom prst="rect">
            <a:avLst/>
          </a:prstGeom>
          <a:ln w="0">
            <a:noFill/>
          </a:ln>
        </p:spPr>
      </p:pic>
      <p:pic>
        <p:nvPicPr>
          <p:cNvPr id="178" name="Picture 7"/>
          <p:cNvPicPr/>
          <p:nvPr/>
        </p:nvPicPr>
        <p:blipFill>
          <a:blip r:embed="rId6"/>
          <a:stretch/>
        </p:blipFill>
        <p:spPr>
          <a:xfrm>
            <a:off x="7466400" y="321120"/>
            <a:ext cx="2475720" cy="2247120"/>
          </a:xfrm>
          <a:prstGeom prst="rect">
            <a:avLst/>
          </a:prstGeom>
          <a:ln w="0">
            <a:noFill/>
          </a:ln>
        </p:spPr>
      </p:pic>
      <p:pic>
        <p:nvPicPr>
          <p:cNvPr id="179" name="Picture 8"/>
          <p:cNvPicPr/>
          <p:nvPr/>
        </p:nvPicPr>
        <p:blipFill>
          <a:blip r:embed="rId7"/>
          <a:stretch/>
        </p:blipFill>
        <p:spPr>
          <a:xfrm>
            <a:off x="6972480" y="2718360"/>
            <a:ext cx="3045960" cy="1912320"/>
          </a:xfrm>
          <a:prstGeom prst="rect">
            <a:avLst/>
          </a:prstGeom>
          <a:ln w="0">
            <a:noFill/>
          </a:ln>
        </p:spPr>
      </p:pic>
      <p:pic>
        <p:nvPicPr>
          <p:cNvPr id="180" name="Picture 9"/>
          <p:cNvPicPr/>
          <p:nvPr/>
        </p:nvPicPr>
        <p:blipFill>
          <a:blip r:embed="rId8"/>
          <a:stretch/>
        </p:blipFill>
        <p:spPr>
          <a:xfrm rot="16200000">
            <a:off x="9297360" y="1774440"/>
            <a:ext cx="3776040" cy="1475640"/>
          </a:xfrm>
          <a:prstGeom prst="rect">
            <a:avLst/>
          </a:prstGeom>
          <a:ln w="0">
            <a:noFill/>
          </a:ln>
        </p:spPr>
      </p:pic>
      <p:pic>
        <p:nvPicPr>
          <p:cNvPr id="181" name="Picture 10"/>
          <p:cNvPicPr/>
          <p:nvPr/>
        </p:nvPicPr>
        <p:blipFill>
          <a:blip r:embed="rId9"/>
          <a:stretch/>
        </p:blipFill>
        <p:spPr>
          <a:xfrm rot="5400000">
            <a:off x="7692840" y="4060800"/>
            <a:ext cx="1912320" cy="335196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ext Box 1"/>
          <p:cNvSpPr/>
          <p:nvPr/>
        </p:nvSpPr>
        <p:spPr>
          <a:xfrm>
            <a:off x="4119120" y="303480"/>
            <a:ext cx="4105440" cy="6994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4000" b="1" u="sng" strike="noStrike" spc="-1">
                <a:solidFill>
                  <a:srgbClr val="000000"/>
                </a:solidFill>
                <a:uFillTx/>
                <a:latin typeface="Gill Sans MT"/>
                <a:ea typeface="DejaVu Sans"/>
              </a:rPr>
              <a:t>LINE DIAGRAM</a:t>
            </a:r>
            <a:endParaRPr lang="en-US" sz="4000" b="0" strike="noStrike" spc="-1">
              <a:latin typeface="Arial"/>
            </a:endParaRPr>
          </a:p>
        </p:txBody>
      </p:sp>
      <p:pic>
        <p:nvPicPr>
          <p:cNvPr id="183" name="Picture 3"/>
          <p:cNvPicPr/>
          <p:nvPr/>
        </p:nvPicPr>
        <p:blipFill>
          <a:blip r:embed="rId2"/>
          <a:stretch/>
        </p:blipFill>
        <p:spPr>
          <a:xfrm>
            <a:off x="2150280" y="1010160"/>
            <a:ext cx="8043120" cy="5847120"/>
          </a:xfrm>
          <a:prstGeom prst="rect">
            <a:avLst/>
          </a:prstGeom>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Text Box 4"/>
          <p:cNvSpPr/>
          <p:nvPr/>
        </p:nvSpPr>
        <p:spPr>
          <a:xfrm>
            <a:off x="1946160" y="242640"/>
            <a:ext cx="7853760" cy="699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4000" b="1" u="sng" strike="noStrike" spc="-1">
                <a:solidFill>
                  <a:srgbClr val="000000"/>
                </a:solidFill>
                <a:uFillTx/>
                <a:latin typeface="Gill Sans MT"/>
                <a:ea typeface="DejaVu Sans"/>
              </a:rPr>
              <a:t>Results &amp; Discussions</a:t>
            </a:r>
            <a:endParaRPr lang="en-US" sz="4000" b="0" strike="noStrike" spc="-1">
              <a:latin typeface="Arial"/>
            </a:endParaRPr>
          </a:p>
        </p:txBody>
      </p:sp>
      <p:sp>
        <p:nvSpPr>
          <p:cNvPr id="185" name="Text Box 5"/>
          <p:cNvSpPr/>
          <p:nvPr/>
        </p:nvSpPr>
        <p:spPr>
          <a:xfrm>
            <a:off x="1575360" y="1072440"/>
            <a:ext cx="8268480" cy="3643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Gill Sans MT"/>
                <a:ea typeface="DejaVu Sans"/>
              </a:rPr>
              <a:t>While working on the experimental setup some of these configrations were observed:-</a:t>
            </a:r>
            <a:endParaRPr lang="en-US" sz="1800" b="0" strike="noStrike" spc="-1">
              <a:latin typeface="Arial"/>
            </a:endParaRPr>
          </a:p>
        </p:txBody>
      </p:sp>
      <p:graphicFrame>
        <p:nvGraphicFramePr>
          <p:cNvPr id="186" name="Table 10"/>
          <p:cNvGraphicFramePr/>
          <p:nvPr/>
        </p:nvGraphicFramePr>
        <p:xfrm>
          <a:off x="1104840" y="1765440"/>
          <a:ext cx="10158480" cy="3860280"/>
        </p:xfrm>
        <a:graphic>
          <a:graphicData uri="http://schemas.openxmlformats.org/drawingml/2006/table">
            <a:tbl>
              <a:tblPr/>
              <a:tblGrid>
                <a:gridCol w="1789920">
                  <a:extLst>
                    <a:ext uri="{9D8B030D-6E8A-4147-A177-3AD203B41FA5}">
                      <a16:colId xmlns:a16="http://schemas.microsoft.com/office/drawing/2014/main" val="20000"/>
                    </a:ext>
                  </a:extLst>
                </a:gridCol>
                <a:gridCol w="627840">
                  <a:extLst>
                    <a:ext uri="{9D8B030D-6E8A-4147-A177-3AD203B41FA5}">
                      <a16:colId xmlns:a16="http://schemas.microsoft.com/office/drawing/2014/main" val="20001"/>
                    </a:ext>
                  </a:extLst>
                </a:gridCol>
                <a:gridCol w="629280">
                  <a:extLst>
                    <a:ext uri="{9D8B030D-6E8A-4147-A177-3AD203B41FA5}">
                      <a16:colId xmlns:a16="http://schemas.microsoft.com/office/drawing/2014/main" val="20002"/>
                    </a:ext>
                  </a:extLst>
                </a:gridCol>
                <a:gridCol w="688680">
                  <a:extLst>
                    <a:ext uri="{9D8B030D-6E8A-4147-A177-3AD203B41FA5}">
                      <a16:colId xmlns:a16="http://schemas.microsoft.com/office/drawing/2014/main" val="20003"/>
                    </a:ext>
                  </a:extLst>
                </a:gridCol>
                <a:gridCol w="1578960">
                  <a:extLst>
                    <a:ext uri="{9D8B030D-6E8A-4147-A177-3AD203B41FA5}">
                      <a16:colId xmlns:a16="http://schemas.microsoft.com/office/drawing/2014/main" val="20004"/>
                    </a:ext>
                  </a:extLst>
                </a:gridCol>
                <a:gridCol w="1925640">
                  <a:extLst>
                    <a:ext uri="{9D8B030D-6E8A-4147-A177-3AD203B41FA5}">
                      <a16:colId xmlns:a16="http://schemas.microsoft.com/office/drawing/2014/main" val="20005"/>
                    </a:ext>
                  </a:extLst>
                </a:gridCol>
                <a:gridCol w="1473480">
                  <a:extLst>
                    <a:ext uri="{9D8B030D-6E8A-4147-A177-3AD203B41FA5}">
                      <a16:colId xmlns:a16="http://schemas.microsoft.com/office/drawing/2014/main" val="20006"/>
                    </a:ext>
                  </a:extLst>
                </a:gridCol>
                <a:gridCol w="1444680">
                  <a:extLst>
                    <a:ext uri="{9D8B030D-6E8A-4147-A177-3AD203B41FA5}">
                      <a16:colId xmlns:a16="http://schemas.microsoft.com/office/drawing/2014/main" val="20007"/>
                    </a:ext>
                  </a:extLst>
                </a:gridCol>
              </a:tblGrid>
              <a:tr h="640440">
                <a:tc>
                  <a:txBody>
                    <a:bodyPr/>
                    <a:lstStyle/>
                    <a:p>
                      <a:pPr>
                        <a:lnSpc>
                          <a:spcPct val="100000"/>
                        </a:lnSpc>
                        <a:buNone/>
                      </a:pPr>
                      <a:r>
                        <a:rPr lang="en-US" sz="1800" b="1" strike="noStrike" spc="-1">
                          <a:solidFill>
                            <a:srgbClr val="FFFFFF"/>
                          </a:solidFill>
                          <a:latin typeface="Gill Sans MT"/>
                        </a:rPr>
                        <a:t>Configrations</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800" b="1" strike="noStrike" spc="-1">
                          <a:solidFill>
                            <a:srgbClr val="FFFFFF"/>
                          </a:solidFill>
                          <a:latin typeface="Gill Sans MT"/>
                        </a:rPr>
                        <a:t>SV1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800" b="1" strike="noStrike" spc="-1">
                          <a:solidFill>
                            <a:srgbClr val="FFFFFF"/>
                          </a:solidFill>
                          <a:latin typeface="Gill Sans MT"/>
                        </a:rPr>
                        <a:t>SV2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800" b="1" strike="noStrike" spc="-1">
                          <a:solidFill>
                            <a:srgbClr val="FFFFFF"/>
                          </a:solidFill>
                          <a:latin typeface="Gill Sans MT"/>
                        </a:rPr>
                        <a:t>SV3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800" b="1" strike="noStrike" spc="-1">
                          <a:solidFill>
                            <a:srgbClr val="FFFFFF"/>
                          </a:solidFill>
                          <a:latin typeface="Gill Sans MT"/>
                        </a:rPr>
                        <a:t>EV1(06X9 ft)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800" b="1" strike="noStrike" spc="-1">
                          <a:solidFill>
                            <a:srgbClr val="FFFFFF"/>
                          </a:solidFill>
                          <a:latin typeface="Gill Sans MT"/>
                        </a:rPr>
                        <a:t>EV2(055X760 mm)</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800" b="1" strike="noStrike" spc="-1">
                          <a:solidFill>
                            <a:srgbClr val="FFFFFF"/>
                          </a:solidFill>
                          <a:latin typeface="Gill Sans MT"/>
                        </a:rPr>
                        <a:t>SC1(600mm)</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800" b="1" strike="noStrike" spc="-1">
                          <a:solidFill>
                            <a:srgbClr val="FFFFFF"/>
                          </a:solidFill>
                          <a:latin typeface="Gill Sans MT"/>
                        </a:rPr>
                        <a:t>SC2(350mm)</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extLst>
                  <a:ext uri="{0D108BD9-81ED-4DB2-BD59-A6C34878D82A}">
                    <a16:rowId xmlns:a16="http://schemas.microsoft.com/office/drawing/2014/main" val="10000"/>
                  </a:ext>
                </a:extLst>
              </a:tr>
              <a:tr h="402480">
                <a:tc>
                  <a:txBody>
                    <a:bodyPr/>
                    <a:lstStyle/>
                    <a:p>
                      <a:pPr>
                        <a:lnSpc>
                          <a:spcPct val="100000"/>
                        </a:lnSpc>
                        <a:buNone/>
                      </a:pPr>
                      <a:r>
                        <a:rPr lang="en-US" sz="1800" b="0" strike="noStrike" spc="-1">
                          <a:solidFill>
                            <a:srgbClr val="000000"/>
                          </a:solidFill>
                          <a:latin typeface="Gill Sans MT"/>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extLst>
                  <a:ext uri="{0D108BD9-81ED-4DB2-BD59-A6C34878D82A}">
                    <a16:rowId xmlns:a16="http://schemas.microsoft.com/office/drawing/2014/main" val="10001"/>
                  </a:ext>
                </a:extLst>
              </a:tr>
              <a:tr h="402480">
                <a:tc>
                  <a:txBody>
                    <a:bodyPr/>
                    <a:lstStyle/>
                    <a:p>
                      <a:pPr>
                        <a:lnSpc>
                          <a:spcPct val="100000"/>
                        </a:lnSpc>
                        <a:buNone/>
                      </a:pPr>
                      <a:r>
                        <a:rPr lang="en-US" sz="1800" b="0" strike="noStrike" spc="-1">
                          <a:solidFill>
                            <a:srgbClr val="000000"/>
                          </a:solidFill>
                          <a:latin typeface="Gill Sans MT"/>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extLst>
                  <a:ext uri="{0D108BD9-81ED-4DB2-BD59-A6C34878D82A}">
                    <a16:rowId xmlns:a16="http://schemas.microsoft.com/office/drawing/2014/main" val="10002"/>
                  </a:ext>
                </a:extLst>
              </a:tr>
              <a:tr h="402480">
                <a:tc>
                  <a:txBody>
                    <a:bodyPr/>
                    <a:lstStyle/>
                    <a:p>
                      <a:pPr>
                        <a:lnSpc>
                          <a:spcPct val="100000"/>
                        </a:lnSpc>
                        <a:buNone/>
                      </a:pPr>
                      <a:r>
                        <a:rPr lang="en-US" sz="1800" b="0" strike="noStrike" spc="-1">
                          <a:solidFill>
                            <a:srgbClr val="000000"/>
                          </a:solidFill>
                          <a:latin typeface="Gill Sans MT"/>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extLst>
                  <a:ext uri="{0D108BD9-81ED-4DB2-BD59-A6C34878D82A}">
                    <a16:rowId xmlns:a16="http://schemas.microsoft.com/office/drawing/2014/main" val="10003"/>
                  </a:ext>
                </a:extLst>
              </a:tr>
              <a:tr h="402480">
                <a:tc>
                  <a:txBody>
                    <a:bodyPr/>
                    <a:lstStyle/>
                    <a:p>
                      <a:pPr>
                        <a:lnSpc>
                          <a:spcPct val="100000"/>
                        </a:lnSpc>
                        <a:buNone/>
                      </a:pPr>
                      <a:r>
                        <a:rPr lang="en-US" sz="1800" b="0" strike="noStrike" spc="-1">
                          <a:solidFill>
                            <a:srgbClr val="000000"/>
                          </a:solidFill>
                          <a:latin typeface="Gill Sans MT"/>
                        </a:rPr>
                        <a:t>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extLst>
                  <a:ext uri="{0D108BD9-81ED-4DB2-BD59-A6C34878D82A}">
                    <a16:rowId xmlns:a16="http://schemas.microsoft.com/office/drawing/2014/main" val="10004"/>
                  </a:ext>
                </a:extLst>
              </a:tr>
              <a:tr h="402480">
                <a:tc>
                  <a:txBody>
                    <a:bodyPr/>
                    <a:lstStyle/>
                    <a:p>
                      <a:pPr>
                        <a:lnSpc>
                          <a:spcPct val="100000"/>
                        </a:lnSpc>
                        <a:buNone/>
                      </a:pPr>
                      <a:r>
                        <a:rPr lang="en-US" sz="1800" b="0" strike="noStrike" spc="-1">
                          <a:solidFill>
                            <a:srgbClr val="000000"/>
                          </a:solidFill>
                          <a:latin typeface="Gill Sans MT"/>
                        </a:rPr>
                        <a:t>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extLst>
                  <a:ext uri="{0D108BD9-81ED-4DB2-BD59-A6C34878D82A}">
                    <a16:rowId xmlns:a16="http://schemas.microsoft.com/office/drawing/2014/main" val="10005"/>
                  </a:ext>
                </a:extLst>
              </a:tr>
              <a:tr h="402480">
                <a:tc>
                  <a:txBody>
                    <a:bodyPr/>
                    <a:lstStyle/>
                    <a:p>
                      <a:pPr>
                        <a:lnSpc>
                          <a:spcPct val="100000"/>
                        </a:lnSpc>
                        <a:buNone/>
                      </a:pPr>
                      <a:r>
                        <a:rPr lang="en-US" sz="1800" b="0" strike="noStrike" spc="-1">
                          <a:solidFill>
                            <a:srgbClr val="000000"/>
                          </a:solidFill>
                          <a:latin typeface="Gill Sans MT"/>
                        </a:rPr>
                        <a:t>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extLst>
                  <a:ext uri="{0D108BD9-81ED-4DB2-BD59-A6C34878D82A}">
                    <a16:rowId xmlns:a16="http://schemas.microsoft.com/office/drawing/2014/main" val="10006"/>
                  </a:ext>
                </a:extLst>
              </a:tr>
              <a:tr h="402480">
                <a:tc>
                  <a:txBody>
                    <a:bodyPr/>
                    <a:lstStyle/>
                    <a:p>
                      <a:pPr>
                        <a:lnSpc>
                          <a:spcPct val="100000"/>
                        </a:lnSpc>
                        <a:buNone/>
                      </a:pPr>
                      <a:r>
                        <a:rPr lang="en-US" sz="1800" b="0" strike="noStrike" spc="-1">
                          <a:solidFill>
                            <a:srgbClr val="000000"/>
                          </a:solidFill>
                          <a:latin typeface="Gill Sans MT"/>
                        </a:rPr>
                        <a:t>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extLst>
                  <a:ext uri="{0D108BD9-81ED-4DB2-BD59-A6C34878D82A}">
                    <a16:rowId xmlns:a16="http://schemas.microsoft.com/office/drawing/2014/main" val="10007"/>
                  </a:ext>
                </a:extLst>
              </a:tr>
              <a:tr h="402480">
                <a:tc>
                  <a:txBody>
                    <a:bodyPr/>
                    <a:lstStyle/>
                    <a:p>
                      <a:pPr>
                        <a:lnSpc>
                          <a:spcPct val="100000"/>
                        </a:lnSpc>
                        <a:buNone/>
                      </a:pPr>
                      <a:r>
                        <a:rPr lang="en-US" sz="1800" b="0" strike="noStrike" spc="-1">
                          <a:solidFill>
                            <a:srgbClr val="000000"/>
                          </a:solidFill>
                          <a:latin typeface="Gill Sans MT"/>
                        </a:rPr>
                        <a:t>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OFF</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ON</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ext Box 6"/>
          <p:cNvSpPr/>
          <p:nvPr/>
        </p:nvSpPr>
        <p:spPr>
          <a:xfrm>
            <a:off x="1533600" y="213480"/>
            <a:ext cx="9518760" cy="516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800" b="0" strike="noStrike" spc="-1">
                <a:solidFill>
                  <a:srgbClr val="000000"/>
                </a:solidFill>
                <a:latin typeface="Gill Sans MT"/>
                <a:ea typeface="DejaVu Sans"/>
              </a:rPr>
              <a:t>THERMODYNAMIC PARAMETERS OF EXPERIMENTAL SETUP</a:t>
            </a:r>
            <a:endParaRPr lang="en-US" sz="2800" b="0" strike="noStrike" spc="-1">
              <a:latin typeface="Arial"/>
            </a:endParaRPr>
          </a:p>
        </p:txBody>
      </p:sp>
      <p:sp>
        <p:nvSpPr>
          <p:cNvPr id="188" name="Text Box 7"/>
          <p:cNvSpPr/>
          <p:nvPr/>
        </p:nvSpPr>
        <p:spPr>
          <a:xfrm>
            <a:off x="1876320" y="735480"/>
            <a:ext cx="8439120" cy="6386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Gill Sans MT"/>
                <a:ea typeface="DejaVu Sans"/>
              </a:rPr>
              <a:t>Following thermodynamic parameters are required to find the C.O.P of the expermiental</a:t>
            </a:r>
            <a:endParaRPr lang="en-US" sz="1800" b="0" strike="noStrike" spc="-1">
              <a:latin typeface="Arial"/>
            </a:endParaRPr>
          </a:p>
          <a:p>
            <a:pPr>
              <a:lnSpc>
                <a:spcPct val="100000"/>
              </a:lnSpc>
              <a:buNone/>
            </a:pPr>
            <a:r>
              <a:rPr lang="en-US" sz="1800" b="0" strike="noStrike" spc="-1">
                <a:solidFill>
                  <a:srgbClr val="000000"/>
                </a:solidFill>
                <a:latin typeface="Gill Sans MT"/>
                <a:ea typeface="DejaVu Sans"/>
              </a:rPr>
              <a:t>setup at various configrations</a:t>
            </a:r>
            <a:endParaRPr lang="en-US" sz="1800" b="0" strike="noStrike" spc="-1">
              <a:latin typeface="Arial"/>
            </a:endParaRPr>
          </a:p>
        </p:txBody>
      </p:sp>
      <p:graphicFrame>
        <p:nvGraphicFramePr>
          <p:cNvPr id="189" name="Table 2"/>
          <p:cNvGraphicFramePr/>
          <p:nvPr>
            <p:extLst>
              <p:ext uri="{D42A27DB-BD31-4B8C-83A1-F6EECF244321}">
                <p14:modId xmlns:p14="http://schemas.microsoft.com/office/powerpoint/2010/main" val="1504661704"/>
              </p:ext>
            </p:extLst>
          </p:nvPr>
        </p:nvGraphicFramePr>
        <p:xfrm>
          <a:off x="19080" y="1902600"/>
          <a:ext cx="12208680" cy="2466120"/>
        </p:xfrm>
        <a:graphic>
          <a:graphicData uri="http://schemas.openxmlformats.org/drawingml/2006/table">
            <a:tbl>
              <a:tblPr/>
              <a:tblGrid>
                <a:gridCol w="1165680">
                  <a:extLst>
                    <a:ext uri="{9D8B030D-6E8A-4147-A177-3AD203B41FA5}">
                      <a16:colId xmlns:a16="http://schemas.microsoft.com/office/drawing/2014/main" val="20000"/>
                    </a:ext>
                  </a:extLst>
                </a:gridCol>
                <a:gridCol w="666720">
                  <a:extLst>
                    <a:ext uri="{9D8B030D-6E8A-4147-A177-3AD203B41FA5}">
                      <a16:colId xmlns:a16="http://schemas.microsoft.com/office/drawing/2014/main" val="20001"/>
                    </a:ext>
                  </a:extLst>
                </a:gridCol>
                <a:gridCol w="689400">
                  <a:extLst>
                    <a:ext uri="{9D8B030D-6E8A-4147-A177-3AD203B41FA5}">
                      <a16:colId xmlns:a16="http://schemas.microsoft.com/office/drawing/2014/main" val="20002"/>
                    </a:ext>
                  </a:extLst>
                </a:gridCol>
                <a:gridCol w="765720">
                  <a:extLst>
                    <a:ext uri="{9D8B030D-6E8A-4147-A177-3AD203B41FA5}">
                      <a16:colId xmlns:a16="http://schemas.microsoft.com/office/drawing/2014/main" val="20003"/>
                    </a:ext>
                  </a:extLst>
                </a:gridCol>
                <a:gridCol w="786600">
                  <a:extLst>
                    <a:ext uri="{9D8B030D-6E8A-4147-A177-3AD203B41FA5}">
                      <a16:colId xmlns:a16="http://schemas.microsoft.com/office/drawing/2014/main" val="20004"/>
                    </a:ext>
                  </a:extLst>
                </a:gridCol>
                <a:gridCol w="570960">
                  <a:extLst>
                    <a:ext uri="{9D8B030D-6E8A-4147-A177-3AD203B41FA5}">
                      <a16:colId xmlns:a16="http://schemas.microsoft.com/office/drawing/2014/main" val="20005"/>
                    </a:ext>
                  </a:extLst>
                </a:gridCol>
                <a:gridCol w="591840">
                  <a:extLst>
                    <a:ext uri="{9D8B030D-6E8A-4147-A177-3AD203B41FA5}">
                      <a16:colId xmlns:a16="http://schemas.microsoft.com/office/drawing/2014/main" val="20006"/>
                    </a:ext>
                  </a:extLst>
                </a:gridCol>
                <a:gridCol w="690840">
                  <a:extLst>
                    <a:ext uri="{9D8B030D-6E8A-4147-A177-3AD203B41FA5}">
                      <a16:colId xmlns:a16="http://schemas.microsoft.com/office/drawing/2014/main" val="20007"/>
                    </a:ext>
                  </a:extLst>
                </a:gridCol>
                <a:gridCol w="773280">
                  <a:extLst>
                    <a:ext uri="{9D8B030D-6E8A-4147-A177-3AD203B41FA5}">
                      <a16:colId xmlns:a16="http://schemas.microsoft.com/office/drawing/2014/main" val="20008"/>
                    </a:ext>
                  </a:extLst>
                </a:gridCol>
                <a:gridCol w="771840">
                  <a:extLst>
                    <a:ext uri="{9D8B030D-6E8A-4147-A177-3AD203B41FA5}">
                      <a16:colId xmlns:a16="http://schemas.microsoft.com/office/drawing/2014/main" val="20009"/>
                    </a:ext>
                  </a:extLst>
                </a:gridCol>
                <a:gridCol w="563040">
                  <a:extLst>
                    <a:ext uri="{9D8B030D-6E8A-4147-A177-3AD203B41FA5}">
                      <a16:colId xmlns:a16="http://schemas.microsoft.com/office/drawing/2014/main" val="20010"/>
                    </a:ext>
                  </a:extLst>
                </a:gridCol>
                <a:gridCol w="712800">
                  <a:extLst>
                    <a:ext uri="{9D8B030D-6E8A-4147-A177-3AD203B41FA5}">
                      <a16:colId xmlns:a16="http://schemas.microsoft.com/office/drawing/2014/main" val="20011"/>
                    </a:ext>
                  </a:extLst>
                </a:gridCol>
                <a:gridCol w="667080">
                  <a:extLst>
                    <a:ext uri="{9D8B030D-6E8A-4147-A177-3AD203B41FA5}">
                      <a16:colId xmlns:a16="http://schemas.microsoft.com/office/drawing/2014/main" val="20012"/>
                    </a:ext>
                  </a:extLst>
                </a:gridCol>
                <a:gridCol w="787680">
                  <a:extLst>
                    <a:ext uri="{9D8B030D-6E8A-4147-A177-3AD203B41FA5}">
                      <a16:colId xmlns:a16="http://schemas.microsoft.com/office/drawing/2014/main" val="20013"/>
                    </a:ext>
                  </a:extLst>
                </a:gridCol>
                <a:gridCol w="773280">
                  <a:extLst>
                    <a:ext uri="{9D8B030D-6E8A-4147-A177-3AD203B41FA5}">
                      <a16:colId xmlns:a16="http://schemas.microsoft.com/office/drawing/2014/main" val="20014"/>
                    </a:ext>
                  </a:extLst>
                </a:gridCol>
                <a:gridCol w="516240">
                  <a:extLst>
                    <a:ext uri="{9D8B030D-6E8A-4147-A177-3AD203B41FA5}">
                      <a16:colId xmlns:a16="http://schemas.microsoft.com/office/drawing/2014/main" val="20015"/>
                    </a:ext>
                  </a:extLst>
                </a:gridCol>
                <a:gridCol w="715680">
                  <a:extLst>
                    <a:ext uri="{9D8B030D-6E8A-4147-A177-3AD203B41FA5}">
                      <a16:colId xmlns:a16="http://schemas.microsoft.com/office/drawing/2014/main" val="20016"/>
                    </a:ext>
                  </a:extLst>
                </a:gridCol>
              </a:tblGrid>
              <a:tr h="518040">
                <a:tc>
                  <a:txBody>
                    <a:bodyPr/>
                    <a:lstStyle/>
                    <a:p>
                      <a:pPr>
                        <a:lnSpc>
                          <a:spcPct val="100000"/>
                        </a:lnSpc>
                        <a:buNone/>
                      </a:pPr>
                      <a:r>
                        <a:rPr lang="en-US" sz="1400" b="1" strike="noStrike" spc="-1">
                          <a:solidFill>
                            <a:srgbClr val="FFFFFF"/>
                          </a:solidFill>
                          <a:latin typeface="Gill Sans MT"/>
                        </a:rPr>
                        <a:t>Confi-</a:t>
                      </a:r>
                      <a:endParaRPr lang="en-US" sz="1400" b="0" strike="noStrike" spc="-1">
                        <a:latin typeface="Arial"/>
                      </a:endParaRPr>
                    </a:p>
                    <a:p>
                      <a:pPr>
                        <a:lnSpc>
                          <a:spcPct val="100000"/>
                        </a:lnSpc>
                        <a:buNone/>
                      </a:pPr>
                      <a:r>
                        <a:rPr lang="en-US" sz="1400" b="1" strike="noStrike" spc="-1">
                          <a:solidFill>
                            <a:srgbClr val="FFFFFF"/>
                          </a:solidFill>
                          <a:latin typeface="Gill Sans MT"/>
                        </a:rPr>
                        <a:t>grations</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400" b="1" strike="noStrike" spc="-1">
                          <a:solidFill>
                            <a:srgbClr val="FFFFFF"/>
                          </a:solidFill>
                          <a:latin typeface="Gill Sans MT"/>
                        </a:rPr>
                        <a:t>Te</a:t>
                      </a:r>
                      <a:endParaRPr lang="en-US" sz="1400" b="0" strike="noStrike" spc="-1">
                        <a:latin typeface="Arial"/>
                      </a:endParaRPr>
                    </a:p>
                    <a:p>
                      <a:pPr>
                        <a:lnSpc>
                          <a:spcPct val="100000"/>
                        </a:lnSpc>
                        <a:buNone/>
                      </a:pPr>
                      <a:r>
                        <a:rPr lang="en-US" sz="1400" b="1" strike="noStrike" spc="-1">
                          <a:solidFill>
                            <a:srgbClr val="FFFFFF"/>
                          </a:solidFill>
                          <a:latin typeface="Gill Sans MT"/>
                        </a:rPr>
                        <a:t>(in)</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400" b="1" strike="noStrike" spc="-1">
                          <a:solidFill>
                            <a:srgbClr val="FFFFFF"/>
                          </a:solidFill>
                          <a:latin typeface="Gill Sans MT"/>
                        </a:rPr>
                        <a:t>Pe</a:t>
                      </a:r>
                      <a:endParaRPr lang="en-US" sz="1400" b="0" strike="noStrike" spc="-1">
                        <a:latin typeface="Arial"/>
                      </a:endParaRPr>
                    </a:p>
                    <a:p>
                      <a:pPr>
                        <a:lnSpc>
                          <a:spcPct val="100000"/>
                        </a:lnSpc>
                        <a:buNone/>
                      </a:pPr>
                      <a:r>
                        <a:rPr lang="en-US" sz="1400" b="1" strike="noStrike" spc="-1">
                          <a:solidFill>
                            <a:srgbClr val="FFFFFF"/>
                          </a:solidFill>
                          <a:latin typeface="Gill Sans MT"/>
                        </a:rPr>
                        <a:t>(in)</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400" b="1" strike="noStrike" spc="-1">
                          <a:solidFill>
                            <a:srgbClr val="FFFFFF"/>
                          </a:solidFill>
                          <a:latin typeface="Gill Sans MT"/>
                        </a:rPr>
                        <a:t>Te</a:t>
                      </a:r>
                      <a:endParaRPr lang="en-US" sz="1400" b="0" strike="noStrike" spc="-1">
                        <a:latin typeface="Arial"/>
                      </a:endParaRPr>
                    </a:p>
                    <a:p>
                      <a:pPr>
                        <a:lnSpc>
                          <a:spcPct val="100000"/>
                        </a:lnSpc>
                        <a:buNone/>
                      </a:pPr>
                      <a:r>
                        <a:rPr lang="en-US" sz="1400" b="1" strike="noStrike" spc="-1">
                          <a:solidFill>
                            <a:srgbClr val="FFFFFF"/>
                          </a:solidFill>
                          <a:latin typeface="Gill Sans MT"/>
                        </a:rPr>
                        <a:t>(out)</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400" b="1" strike="noStrike" spc="-1">
                          <a:solidFill>
                            <a:srgbClr val="FFFFFF"/>
                          </a:solidFill>
                          <a:latin typeface="Gill Sans MT"/>
                        </a:rPr>
                        <a:t>Pe</a:t>
                      </a:r>
                      <a:endParaRPr lang="en-US" sz="1400" b="0" strike="noStrike" spc="-1">
                        <a:latin typeface="Arial"/>
                      </a:endParaRPr>
                    </a:p>
                    <a:p>
                      <a:pPr>
                        <a:lnSpc>
                          <a:spcPct val="100000"/>
                        </a:lnSpc>
                        <a:buNone/>
                      </a:pPr>
                      <a:r>
                        <a:rPr lang="en-US" sz="1400" b="1" strike="noStrike" spc="-1">
                          <a:solidFill>
                            <a:srgbClr val="FFFFFF"/>
                          </a:solidFill>
                          <a:latin typeface="Gill Sans MT"/>
                        </a:rPr>
                        <a:t>(out)</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400" b="1" strike="noStrike" spc="-1">
                          <a:solidFill>
                            <a:srgbClr val="FFFFFF"/>
                          </a:solidFill>
                          <a:latin typeface="Gill Sans MT"/>
                        </a:rPr>
                        <a:t>h1</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400" b="1" strike="noStrike" spc="-1">
                          <a:solidFill>
                            <a:srgbClr val="FFFFFF"/>
                          </a:solidFill>
                          <a:latin typeface="Gill Sans MT"/>
                        </a:rPr>
                        <a:t>Tc</a:t>
                      </a:r>
                      <a:endParaRPr lang="en-US" sz="1400" b="0" strike="noStrike" spc="-1">
                        <a:latin typeface="Arial"/>
                      </a:endParaRPr>
                    </a:p>
                    <a:p>
                      <a:pPr>
                        <a:lnSpc>
                          <a:spcPct val="100000"/>
                        </a:lnSpc>
                        <a:buNone/>
                      </a:pPr>
                      <a:r>
                        <a:rPr lang="en-US" sz="1400" b="1" strike="noStrike" spc="-1">
                          <a:solidFill>
                            <a:srgbClr val="FFFFFF"/>
                          </a:solidFill>
                          <a:latin typeface="Gill Sans MT"/>
                        </a:rPr>
                        <a:t>(in)</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400" b="1" strike="noStrike" spc="-1">
                          <a:solidFill>
                            <a:srgbClr val="FFFFFF"/>
                          </a:solidFill>
                          <a:latin typeface="Gill Sans MT"/>
                        </a:rPr>
                        <a:t>Pc</a:t>
                      </a:r>
                      <a:endParaRPr lang="en-US" sz="1400" b="0" strike="noStrike" spc="-1">
                        <a:latin typeface="Arial"/>
                      </a:endParaRPr>
                    </a:p>
                    <a:p>
                      <a:pPr>
                        <a:lnSpc>
                          <a:spcPct val="100000"/>
                        </a:lnSpc>
                        <a:buNone/>
                      </a:pPr>
                      <a:r>
                        <a:rPr lang="en-US" sz="1400" b="1" strike="noStrike" spc="-1">
                          <a:solidFill>
                            <a:srgbClr val="FFFFFF"/>
                          </a:solidFill>
                          <a:latin typeface="Gill Sans MT"/>
                        </a:rPr>
                        <a:t>(in)</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400" b="1" strike="noStrike" spc="-1">
                          <a:solidFill>
                            <a:srgbClr val="FFFFFF"/>
                          </a:solidFill>
                          <a:latin typeface="Gill Sans MT"/>
                        </a:rPr>
                        <a:t>Tc</a:t>
                      </a:r>
                      <a:endParaRPr lang="en-US" sz="1400" b="0" strike="noStrike" spc="-1">
                        <a:latin typeface="Arial"/>
                      </a:endParaRPr>
                    </a:p>
                    <a:p>
                      <a:pPr>
                        <a:lnSpc>
                          <a:spcPct val="100000"/>
                        </a:lnSpc>
                        <a:buNone/>
                      </a:pPr>
                      <a:r>
                        <a:rPr lang="en-US" sz="1400" b="1" strike="noStrike" spc="-1">
                          <a:solidFill>
                            <a:srgbClr val="FFFFFF"/>
                          </a:solidFill>
                          <a:latin typeface="Gill Sans MT"/>
                        </a:rPr>
                        <a:t>(out)</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400" b="1" strike="noStrike" spc="-1">
                          <a:solidFill>
                            <a:srgbClr val="FFFFFF"/>
                          </a:solidFill>
                          <a:latin typeface="Gill Sans MT"/>
                        </a:rPr>
                        <a:t>Pc</a:t>
                      </a:r>
                      <a:endParaRPr lang="en-US" sz="1400" b="0" strike="noStrike" spc="-1">
                        <a:latin typeface="Arial"/>
                      </a:endParaRPr>
                    </a:p>
                    <a:p>
                      <a:pPr>
                        <a:lnSpc>
                          <a:spcPct val="100000"/>
                        </a:lnSpc>
                        <a:buNone/>
                      </a:pPr>
                      <a:r>
                        <a:rPr lang="en-US" sz="1400" b="1" strike="noStrike" spc="-1">
                          <a:solidFill>
                            <a:srgbClr val="FFFFFF"/>
                          </a:solidFill>
                          <a:latin typeface="Gill Sans MT"/>
                        </a:rPr>
                        <a:t>(out)</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400" b="1" strike="noStrike" spc="-1">
                          <a:solidFill>
                            <a:srgbClr val="FFFFFF"/>
                          </a:solidFill>
                          <a:latin typeface="Gill Sans MT"/>
                        </a:rPr>
                        <a:t>h2</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400" b="1" strike="noStrike" spc="-1">
                          <a:solidFill>
                            <a:srgbClr val="FFFFFF"/>
                          </a:solidFill>
                          <a:latin typeface="Gill Sans MT"/>
                        </a:rPr>
                        <a:t>Ts</a:t>
                      </a:r>
                      <a:endParaRPr lang="en-US" sz="1400" b="0" strike="noStrike" spc="-1">
                        <a:latin typeface="Arial"/>
                      </a:endParaRPr>
                    </a:p>
                    <a:p>
                      <a:pPr>
                        <a:lnSpc>
                          <a:spcPct val="100000"/>
                        </a:lnSpc>
                        <a:buNone/>
                      </a:pPr>
                      <a:r>
                        <a:rPr lang="en-US" sz="1400" b="1" strike="noStrike" spc="-1">
                          <a:solidFill>
                            <a:srgbClr val="FFFFFF"/>
                          </a:solidFill>
                          <a:latin typeface="Gill Sans MT"/>
                        </a:rPr>
                        <a:t>(in)</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400" b="1" strike="noStrike" spc="-1">
                          <a:solidFill>
                            <a:srgbClr val="FFFFFF"/>
                          </a:solidFill>
                          <a:latin typeface="Gill Sans MT"/>
                        </a:rPr>
                        <a:t>Ps</a:t>
                      </a:r>
                      <a:endParaRPr lang="en-US" sz="1400" b="0" strike="noStrike" spc="-1">
                        <a:latin typeface="Arial"/>
                      </a:endParaRPr>
                    </a:p>
                    <a:p>
                      <a:pPr>
                        <a:lnSpc>
                          <a:spcPct val="100000"/>
                        </a:lnSpc>
                        <a:buNone/>
                      </a:pPr>
                      <a:r>
                        <a:rPr lang="en-US" sz="1400" b="1" strike="noStrike" spc="-1">
                          <a:solidFill>
                            <a:srgbClr val="FFFFFF"/>
                          </a:solidFill>
                          <a:latin typeface="Gill Sans MT"/>
                        </a:rPr>
                        <a:t>(in)</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400" b="1" strike="noStrike" spc="-1">
                          <a:solidFill>
                            <a:srgbClr val="FFFFFF"/>
                          </a:solidFill>
                          <a:latin typeface="Gill Sans MT"/>
                        </a:rPr>
                        <a:t>Ts</a:t>
                      </a:r>
                      <a:endParaRPr lang="en-US" sz="1400" b="0" strike="noStrike" spc="-1">
                        <a:latin typeface="Arial"/>
                      </a:endParaRPr>
                    </a:p>
                    <a:p>
                      <a:pPr>
                        <a:lnSpc>
                          <a:spcPct val="100000"/>
                        </a:lnSpc>
                        <a:buNone/>
                      </a:pPr>
                      <a:r>
                        <a:rPr lang="en-US" sz="1400" b="1" strike="noStrike" spc="-1">
                          <a:solidFill>
                            <a:srgbClr val="FFFFFF"/>
                          </a:solidFill>
                          <a:latin typeface="Gill Sans MT"/>
                        </a:rPr>
                        <a:t>(out)</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400" b="1" strike="noStrike" spc="-1">
                          <a:solidFill>
                            <a:srgbClr val="FFFFFF"/>
                          </a:solidFill>
                          <a:latin typeface="Gill Sans MT"/>
                        </a:rPr>
                        <a:t>Ps</a:t>
                      </a:r>
                      <a:endParaRPr lang="en-US" sz="1400" b="0" strike="noStrike" spc="-1">
                        <a:latin typeface="Arial"/>
                      </a:endParaRPr>
                    </a:p>
                    <a:p>
                      <a:pPr>
                        <a:lnSpc>
                          <a:spcPct val="100000"/>
                        </a:lnSpc>
                        <a:buNone/>
                      </a:pPr>
                      <a:r>
                        <a:rPr lang="en-US" sz="1400" b="1" strike="noStrike" spc="-1">
                          <a:solidFill>
                            <a:srgbClr val="FFFFFF"/>
                          </a:solidFill>
                          <a:latin typeface="Gill Sans MT"/>
                        </a:rPr>
                        <a:t>(out)</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400" b="1" strike="noStrike" spc="-1">
                          <a:solidFill>
                            <a:srgbClr val="FFFFFF"/>
                          </a:solidFill>
                          <a:latin typeface="Gill Sans MT"/>
                        </a:rPr>
                        <a:t>h3</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tc>
                  <a:txBody>
                    <a:bodyPr/>
                    <a:lstStyle/>
                    <a:p>
                      <a:pPr>
                        <a:lnSpc>
                          <a:spcPct val="100000"/>
                        </a:lnSpc>
                        <a:buNone/>
                      </a:pPr>
                      <a:r>
                        <a:rPr lang="en-US" sz="1400" b="1" strike="noStrike" spc="-1">
                          <a:solidFill>
                            <a:srgbClr val="FFFFFF"/>
                          </a:solidFill>
                          <a:latin typeface="Gill Sans MT"/>
                        </a:rPr>
                        <a:t>C.O.P</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B71E42"/>
                    </a:solidFill>
                  </a:tcPr>
                </a:tc>
                <a:extLst>
                  <a:ext uri="{0D108BD9-81ED-4DB2-BD59-A6C34878D82A}">
                    <a16:rowId xmlns:a16="http://schemas.microsoft.com/office/drawing/2014/main" val="10000"/>
                  </a:ext>
                </a:extLst>
              </a:tr>
              <a:tr h="380880">
                <a:tc>
                  <a:txBody>
                    <a:bodyPr/>
                    <a:lstStyle/>
                    <a:p>
                      <a:pPr>
                        <a:lnSpc>
                          <a:spcPct val="100000"/>
                        </a:lnSpc>
                        <a:buNone/>
                      </a:pPr>
                      <a:r>
                        <a:rPr lang="en-US" sz="1800" b="0" strike="noStrike" spc="-1">
                          <a:solidFill>
                            <a:srgbClr val="000000"/>
                          </a:solidFill>
                          <a:latin typeface="Gill Sans MT"/>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38</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2.4</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35</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1.6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36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34</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1.6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65</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12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12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38</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9.2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41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11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2.838</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E5CCCE"/>
                    </a:solidFill>
                  </a:tcPr>
                </a:tc>
                <a:extLst>
                  <a:ext uri="{0D108BD9-81ED-4DB2-BD59-A6C34878D82A}">
                    <a16:rowId xmlns:a16="http://schemas.microsoft.com/office/drawing/2014/main" val="10001"/>
                  </a:ext>
                </a:extLst>
              </a:tr>
              <a:tr h="380880">
                <a:tc>
                  <a:txBody>
                    <a:bodyPr/>
                    <a:lstStyle/>
                    <a:p>
                      <a:pPr>
                        <a:lnSpc>
                          <a:spcPct val="100000"/>
                        </a:lnSpc>
                        <a:buNone/>
                      </a:pPr>
                      <a:r>
                        <a:rPr lang="en-US" sz="1800" b="0" strike="noStrike" spc="-1">
                          <a:solidFill>
                            <a:srgbClr val="000000"/>
                          </a:solidFill>
                          <a:latin typeface="Gill Sans MT"/>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14.9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5.76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21.4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3.24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14.7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1.21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93.6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15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5.4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53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15.5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48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15.8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dirty="0">
                          <a:solidFill>
                            <a:srgbClr val="000000"/>
                          </a:solidFill>
                          <a:latin typeface="Gill Sans MT"/>
                        </a:rPr>
                        <a:t>3.12</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extLst>
                  <a:ext uri="{0D108BD9-81ED-4DB2-BD59-A6C34878D82A}">
                    <a16:rowId xmlns:a16="http://schemas.microsoft.com/office/drawing/2014/main" val="10002"/>
                  </a:ext>
                </a:extLst>
              </a:tr>
              <a:tr h="380880">
                <a:tc>
                  <a:txBody>
                    <a:bodyPr/>
                    <a:lstStyle/>
                    <a:p>
                      <a:pPr>
                        <a:lnSpc>
                          <a:spcPct val="100000"/>
                        </a:lnSpc>
                        <a:buNone/>
                      </a:pPr>
                      <a:r>
                        <a:rPr lang="en-US" sz="1800" b="0" strike="noStrike" spc="-1">
                          <a:solidFill>
                            <a:srgbClr val="000000"/>
                          </a:solidFill>
                          <a:latin typeface="Gill Sans MT"/>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24.8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7.91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25.9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4.11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41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14.6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4.13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63.9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16.9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51.7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14.7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50.7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16.7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a:solidFill>
                            <a:srgbClr val="000000"/>
                          </a:solidFill>
                          <a:latin typeface="Gill Sans MT"/>
                        </a:rPr>
                        <a:t>.9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tc>
                  <a:txBody>
                    <a:bodyPr/>
                    <a:lstStyle/>
                    <a:p>
                      <a:pPr>
                        <a:lnSpc>
                          <a:spcPct val="100000"/>
                        </a:lnSpc>
                        <a:buNone/>
                      </a:pPr>
                      <a:r>
                        <a:rPr lang="en-US" sz="1800" b="0" strike="noStrike" spc="-1" dirty="0">
                          <a:solidFill>
                            <a:srgbClr val="000000"/>
                          </a:solidFill>
                          <a:latin typeface="Gill Sans MT"/>
                        </a:rPr>
                        <a:t>3.45</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5CCCE"/>
                    </a:solidFill>
                  </a:tcPr>
                </a:tc>
                <a:extLst>
                  <a:ext uri="{0D108BD9-81ED-4DB2-BD59-A6C34878D82A}">
                    <a16:rowId xmlns:a16="http://schemas.microsoft.com/office/drawing/2014/main" val="10003"/>
                  </a:ext>
                </a:extLst>
              </a:tr>
              <a:tr h="805320">
                <a:tc>
                  <a:txBody>
                    <a:bodyPr/>
                    <a:lstStyle/>
                    <a:p>
                      <a:pPr>
                        <a:lnSpc>
                          <a:spcPct val="100000"/>
                        </a:lnSpc>
                        <a:buNone/>
                      </a:pPr>
                      <a:r>
                        <a:rPr lang="en-US" sz="1800" b="0" strike="noStrike" spc="-1">
                          <a:solidFill>
                            <a:srgbClr val="000000"/>
                          </a:solidFill>
                          <a:latin typeface="Gill Sans MT"/>
                        </a:rPr>
                        <a:t>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25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8.1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24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4.1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183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22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91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18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51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14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4.1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67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17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a:solidFill>
                            <a:srgbClr val="000000"/>
                          </a:solidFill>
                          <a:latin typeface="Gill Sans MT"/>
                        </a:rPr>
                        <a:t>27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tc>
                  <a:txBody>
                    <a:bodyPr/>
                    <a:lstStyle/>
                    <a:p>
                      <a:pPr>
                        <a:lnSpc>
                          <a:spcPct val="100000"/>
                        </a:lnSpc>
                        <a:buNone/>
                      </a:pPr>
                      <a:r>
                        <a:rPr lang="en-US" sz="1800" b="0" strike="noStrike" spc="-1" dirty="0">
                          <a:solidFill>
                            <a:srgbClr val="000000"/>
                          </a:solidFill>
                          <a:latin typeface="Gill Sans MT"/>
                        </a:rPr>
                        <a:t>2.323</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2E7E8"/>
                    </a:solidFill>
                  </a:tcPr>
                </a:tc>
                <a:extLst>
                  <a:ext uri="{0D108BD9-81ED-4DB2-BD59-A6C34878D82A}">
                    <a16:rowId xmlns:a16="http://schemas.microsoft.com/office/drawing/2014/main" val="10004"/>
                  </a:ext>
                </a:extLst>
              </a:tr>
            </a:tbl>
          </a:graphicData>
        </a:graphic>
      </p:graphicFrame>
      <p:sp>
        <p:nvSpPr>
          <p:cNvPr id="190" name="TextBox 3"/>
          <p:cNvSpPr/>
          <p:nvPr/>
        </p:nvSpPr>
        <p:spPr>
          <a:xfrm>
            <a:off x="-36000" y="3936960"/>
            <a:ext cx="12709800" cy="36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dirty="0">
                <a:solidFill>
                  <a:srgbClr val="000000"/>
                </a:solidFill>
                <a:latin typeface="Gill Sans MT"/>
                <a:ea typeface="DejaVu Sans"/>
              </a:rPr>
              <a:t> 5               10        5        26        2.9        207.85   28   6        99          16         57.8   -9        1.1      83       </a:t>
            </a:r>
            <a:r>
              <a:rPr lang="en-US" sz="1800" b="0" strike="noStrike" spc="-1">
                <a:solidFill>
                  <a:srgbClr val="000000"/>
                </a:solidFill>
                <a:latin typeface="Gill Sans MT"/>
                <a:ea typeface="DejaVu Sans"/>
              </a:rPr>
              <a:t>15          61.8   2.5</a:t>
            </a:r>
            <a:endParaRPr lang="en-US" sz="18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Rectangle 190"/>
          <p:cNvSpPr/>
          <p:nvPr/>
        </p:nvSpPr>
        <p:spPr>
          <a:xfrm>
            <a:off x="1828800" y="284760"/>
            <a:ext cx="7566120" cy="85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2000" b="1" strike="noStrike" spc="-1">
                <a:latin typeface="Arial"/>
              </a:rPr>
              <a:t>GRAPHICAL REPRESENTATION OF VARIOUS PARAMETERS</a:t>
            </a:r>
            <a:endParaRPr lang="en-US" sz="2000" b="0" strike="noStrike" spc="-1">
              <a:latin typeface="Arial"/>
            </a:endParaRPr>
          </a:p>
        </p:txBody>
      </p:sp>
      <p:pic>
        <p:nvPicPr>
          <p:cNvPr id="192" name="Picture 191"/>
          <p:cNvPicPr/>
          <p:nvPr/>
        </p:nvPicPr>
        <p:blipFill>
          <a:blip r:embed="rId2"/>
          <a:stretch/>
        </p:blipFill>
        <p:spPr>
          <a:xfrm>
            <a:off x="3200400" y="1600560"/>
            <a:ext cx="4580640" cy="2742480"/>
          </a:xfrm>
          <a:prstGeom prst="rect">
            <a:avLst/>
          </a:prstGeom>
          <a:ln w="0">
            <a:noFill/>
          </a:ln>
        </p:spPr>
      </p:pic>
      <p:sp>
        <p:nvSpPr>
          <p:cNvPr id="193" name="Rectangle 192"/>
          <p:cNvSpPr/>
          <p:nvPr/>
        </p:nvSpPr>
        <p:spPr>
          <a:xfrm>
            <a:off x="2286000" y="978840"/>
            <a:ext cx="8438760" cy="62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solidFill>
                  <a:srgbClr val="000000"/>
                </a:solidFill>
                <a:latin typeface="Gill Sans MT"/>
              </a:rPr>
              <a:t>1</a:t>
            </a:r>
            <a:r>
              <a:rPr lang="en-US" sz="1800" b="0" strike="noStrike" spc="-1">
                <a:solidFill>
                  <a:srgbClr val="000000"/>
                </a:solidFill>
                <a:latin typeface="Times New Roman"/>
                <a:ea typeface="Times New Roman"/>
              </a:rPr>
              <a:t>›</a:t>
            </a:r>
            <a:r>
              <a:rPr lang="en-US" sz="1800" b="0" strike="noStrike" spc="-1">
                <a:solidFill>
                  <a:srgbClr val="000000"/>
                </a:solidFill>
                <a:latin typeface="Gill Sans MT"/>
                <a:ea typeface="Times New Roman"/>
              </a:rPr>
              <a:t> Compressor work of Subcooler  cycle at difference configuration</a:t>
            </a:r>
            <a:endParaRPr lang="en-US" sz="1800" b="0" strike="noStrike" spc="-1">
              <a:latin typeface="Arial"/>
            </a:endParaRPr>
          </a:p>
        </p:txBody>
      </p:sp>
      <p:sp>
        <p:nvSpPr>
          <p:cNvPr id="194" name="Rectangle 193"/>
          <p:cNvSpPr/>
          <p:nvPr/>
        </p:nvSpPr>
        <p:spPr>
          <a:xfrm>
            <a:off x="2743200" y="4600800"/>
            <a:ext cx="5943240" cy="1113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latin typeface="Arial"/>
              </a:rPr>
              <a:t>This particular graph shows the trend how subcooler compressor work varies when the experimental setup is used on various configuration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Rectangle 194"/>
          <p:cNvSpPr/>
          <p:nvPr/>
        </p:nvSpPr>
        <p:spPr>
          <a:xfrm>
            <a:off x="2286000" y="457200"/>
            <a:ext cx="8438760" cy="62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solidFill>
                  <a:srgbClr val="000000"/>
                </a:solidFill>
                <a:latin typeface="Gill Sans MT"/>
              </a:rPr>
              <a:t>2</a:t>
            </a:r>
            <a:r>
              <a:rPr lang="en-US" sz="1800" b="0" strike="noStrike" spc="-1">
                <a:solidFill>
                  <a:srgbClr val="000000"/>
                </a:solidFill>
                <a:latin typeface="Times New Roman"/>
                <a:ea typeface="Times New Roman"/>
              </a:rPr>
              <a:t>›</a:t>
            </a:r>
            <a:r>
              <a:rPr lang="en-US" sz="1800" b="0" strike="noStrike" spc="-1">
                <a:solidFill>
                  <a:srgbClr val="000000"/>
                </a:solidFill>
                <a:latin typeface="Gill Sans MT"/>
                <a:ea typeface="Times New Roman"/>
              </a:rPr>
              <a:t>Compresser work change with respect to change in load on evaporator</a:t>
            </a:r>
            <a:endParaRPr lang="en-US" sz="1800" b="0" strike="noStrike" spc="-1">
              <a:latin typeface="Arial"/>
            </a:endParaRPr>
          </a:p>
        </p:txBody>
      </p:sp>
      <p:pic>
        <p:nvPicPr>
          <p:cNvPr id="196" name="Picture 195"/>
          <p:cNvPicPr/>
          <p:nvPr/>
        </p:nvPicPr>
        <p:blipFill>
          <a:blip r:embed="rId2"/>
          <a:stretch/>
        </p:blipFill>
        <p:spPr>
          <a:xfrm>
            <a:off x="3657600" y="1362600"/>
            <a:ext cx="4571280" cy="2751840"/>
          </a:xfrm>
          <a:prstGeom prst="rect">
            <a:avLst/>
          </a:prstGeom>
          <a:ln w="0">
            <a:noFill/>
          </a:ln>
        </p:spPr>
      </p:pic>
      <p:sp>
        <p:nvSpPr>
          <p:cNvPr id="197" name="Rectangle 196"/>
          <p:cNvSpPr/>
          <p:nvPr/>
        </p:nvSpPr>
        <p:spPr>
          <a:xfrm>
            <a:off x="2286000" y="4407840"/>
            <a:ext cx="8438760" cy="62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solidFill>
                  <a:srgbClr val="000000"/>
                </a:solidFill>
                <a:latin typeface="Gill Sans MT"/>
              </a:rPr>
              <a:t>This particular graph shows the variation in the compressor work of main cycle when the load on evaporator varies </a:t>
            </a:r>
            <a:endParaRPr lang="en-US"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tangle 197"/>
          <p:cNvSpPr/>
          <p:nvPr/>
        </p:nvSpPr>
        <p:spPr>
          <a:xfrm>
            <a:off x="3803040" y="567720"/>
            <a:ext cx="5112000" cy="346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latin typeface="Arial"/>
              </a:rPr>
              <a:t>3</a:t>
            </a:r>
            <a:r>
              <a:rPr lang="en-US" sz="1800" b="0" strike="noStrike" spc="-1">
                <a:latin typeface="Times New Roman"/>
                <a:ea typeface="Times New Roman"/>
              </a:rPr>
              <a:t>›</a:t>
            </a:r>
            <a:r>
              <a:rPr lang="en-US" sz="1800" b="0" strike="noStrike" spc="-1">
                <a:latin typeface="Arial"/>
                <a:ea typeface="Times New Roman"/>
              </a:rPr>
              <a:t> Amount of heat absorbed by evaporator</a:t>
            </a:r>
            <a:endParaRPr lang="en-US" sz="1800" b="0" strike="noStrike" spc="-1">
              <a:latin typeface="Arial"/>
            </a:endParaRPr>
          </a:p>
        </p:txBody>
      </p:sp>
      <p:pic>
        <p:nvPicPr>
          <p:cNvPr id="199" name="Picture 198"/>
          <p:cNvPicPr/>
          <p:nvPr/>
        </p:nvPicPr>
        <p:blipFill>
          <a:blip r:embed="rId2"/>
          <a:stretch/>
        </p:blipFill>
        <p:spPr>
          <a:xfrm>
            <a:off x="3657600" y="1591200"/>
            <a:ext cx="4571280" cy="2751840"/>
          </a:xfrm>
          <a:prstGeom prst="rect">
            <a:avLst/>
          </a:prstGeom>
          <a:ln w="0">
            <a:noFill/>
          </a:ln>
        </p:spPr>
      </p:pic>
      <p:sp>
        <p:nvSpPr>
          <p:cNvPr id="200" name="Rectangle 199"/>
          <p:cNvSpPr/>
          <p:nvPr/>
        </p:nvSpPr>
        <p:spPr>
          <a:xfrm>
            <a:off x="3657600" y="4655520"/>
            <a:ext cx="5112000" cy="601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latin typeface="Arial"/>
              </a:rPr>
              <a:t>This graph shows the amount of heat absorb by evaporator at various configuration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Rectangle 200"/>
          <p:cNvSpPr/>
          <p:nvPr/>
        </p:nvSpPr>
        <p:spPr>
          <a:xfrm>
            <a:off x="4690080" y="914400"/>
            <a:ext cx="4453560" cy="346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latin typeface="Arial"/>
              </a:rPr>
              <a:t>4</a:t>
            </a:r>
            <a:r>
              <a:rPr lang="en-US" sz="1800" b="0" strike="noStrike" spc="-1">
                <a:latin typeface="Times New Roman"/>
                <a:ea typeface="Times New Roman"/>
              </a:rPr>
              <a:t>›</a:t>
            </a:r>
            <a:r>
              <a:rPr lang="en-US" sz="1800" b="0" strike="noStrike" spc="-1">
                <a:latin typeface="Arial"/>
                <a:ea typeface="Times New Roman"/>
              </a:rPr>
              <a:t> Variation of COP</a:t>
            </a:r>
            <a:endParaRPr lang="en-US" sz="1800" b="0" strike="noStrike" spc="-1">
              <a:latin typeface="Arial"/>
            </a:endParaRPr>
          </a:p>
        </p:txBody>
      </p:sp>
      <p:sp>
        <p:nvSpPr>
          <p:cNvPr id="202" name="Rectangle 201"/>
          <p:cNvSpPr/>
          <p:nvPr/>
        </p:nvSpPr>
        <p:spPr>
          <a:xfrm>
            <a:off x="3886200" y="5029200"/>
            <a:ext cx="5028840" cy="85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latin typeface="Arial"/>
              </a:rPr>
              <a:t>This graph represent variation of COP at various configuration of experimental setup</a:t>
            </a:r>
          </a:p>
        </p:txBody>
      </p:sp>
      <p:pic>
        <p:nvPicPr>
          <p:cNvPr id="203" name="Picture 202"/>
          <p:cNvPicPr/>
          <p:nvPr/>
        </p:nvPicPr>
        <p:blipFill>
          <a:blip r:embed="rId2"/>
          <a:stretch/>
        </p:blipFill>
        <p:spPr>
          <a:xfrm>
            <a:off x="3856320" y="1819800"/>
            <a:ext cx="4580640" cy="2751840"/>
          </a:xfrm>
          <a:prstGeom prst="rect">
            <a:avLst/>
          </a:prstGeom>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extBox 2"/>
          <p:cNvSpPr/>
          <p:nvPr/>
        </p:nvSpPr>
        <p:spPr>
          <a:xfrm>
            <a:off x="3367800" y="251640"/>
            <a:ext cx="6662160" cy="1095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800" b="0" strike="noStrike" spc="-1">
                <a:solidFill>
                  <a:srgbClr val="000000"/>
                </a:solidFill>
                <a:latin typeface="Century Gothic"/>
                <a:ea typeface="DejaVu Sans"/>
              </a:rPr>
              <a:t>Project timeline</a:t>
            </a:r>
            <a:endParaRPr lang="en-US" sz="4800" b="0" strike="noStrike" spc="-1">
              <a:latin typeface="Arial"/>
            </a:endParaRPr>
          </a:p>
          <a:p>
            <a:pPr>
              <a:lnSpc>
                <a:spcPct val="100000"/>
              </a:lnSpc>
              <a:buNone/>
            </a:pPr>
            <a:endParaRPr lang="en-US" sz="1800" b="0" strike="noStrike" spc="-1">
              <a:latin typeface="Arial"/>
            </a:endParaRPr>
          </a:p>
        </p:txBody>
      </p:sp>
      <p:pic>
        <p:nvPicPr>
          <p:cNvPr id="205" name="Picture 2"/>
          <p:cNvPicPr/>
          <p:nvPr/>
        </p:nvPicPr>
        <p:blipFill>
          <a:blip r:embed="rId2"/>
          <a:stretch/>
        </p:blipFill>
        <p:spPr>
          <a:xfrm>
            <a:off x="600" y="395573"/>
            <a:ext cx="12191400" cy="6719040"/>
          </a:xfrm>
          <a:prstGeom prst="rect">
            <a:avLst/>
          </a:prstGeom>
          <a:ln w="0">
            <a:noFill/>
          </a:ln>
        </p:spPr>
      </p:pic>
      <p:sp>
        <p:nvSpPr>
          <p:cNvPr id="2" name="TextBox 1">
            <a:extLst>
              <a:ext uri="{FF2B5EF4-FFF2-40B4-BE49-F238E27FC236}">
                <a16:creationId xmlns:a16="http://schemas.microsoft.com/office/drawing/2014/main" id="{15D4AA86-C7FD-E913-F9C0-13254161BCD4}"/>
              </a:ext>
            </a:extLst>
          </p:cNvPr>
          <p:cNvSpPr txBox="1"/>
          <p:nvPr/>
        </p:nvSpPr>
        <p:spPr>
          <a:xfrm>
            <a:off x="9914132" y="3630521"/>
            <a:ext cx="1532801" cy="400110"/>
          </a:xfrm>
          <a:prstGeom prst="rect">
            <a:avLst/>
          </a:prstGeom>
          <a:noFill/>
        </p:spPr>
        <p:txBody>
          <a:bodyPr wrap="square" rtlCol="0">
            <a:spAutoFit/>
          </a:bodyPr>
          <a:lstStyle/>
          <a:p>
            <a:r>
              <a:rPr lang="en-US" sz="2000" b="1" dirty="0">
                <a:solidFill>
                  <a:srgbClr val="FFC000"/>
                </a:solidFill>
                <a:effectLst>
                  <a:outerShdw blurRad="38100" dist="38100" dir="2700000" algn="tl">
                    <a:srgbClr val="000000">
                      <a:alpha val="43137"/>
                    </a:srgbClr>
                  </a:outerShdw>
                </a:effectLst>
              </a:rPr>
              <a:t>MAY 31</a:t>
            </a:r>
            <a:endParaRPr lang="en-IN" sz="2000" b="1" dirty="0">
              <a:solidFill>
                <a:srgbClr val="FFC000"/>
              </a:solidFill>
              <a:effectLst>
                <a:outerShdw blurRad="38100" dist="38100" dir="2700000" algn="tl">
                  <a:srgbClr val="000000">
                    <a:alpha val="43137"/>
                  </a:srgbClr>
                </a:outerShdw>
              </a:effectLst>
            </a:endParaRPr>
          </a:p>
        </p:txBody>
      </p:sp>
    </p:spTree>
  </p:cSld>
  <p:clrMapOvr>
    <a:masterClrMapping/>
  </p:clrMapOvr>
  <mc:AlternateContent xmlns:mc="http://schemas.openxmlformats.org/markup-compatibility/2006" xmlns:p14="http://schemas.microsoft.com/office/powerpoint/2010/main">
    <mc:Choice Requires="p14">
      <p:transition spd="slow" p14:dur="3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Box 1"/>
          <p:cNvSpPr/>
          <p:nvPr/>
        </p:nvSpPr>
        <p:spPr>
          <a:xfrm>
            <a:off x="3082680" y="348480"/>
            <a:ext cx="9108000" cy="820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4800" b="0" u="sng" strike="noStrike" spc="-1">
                <a:solidFill>
                  <a:srgbClr val="000000"/>
                </a:solidFill>
                <a:uFillTx/>
                <a:latin typeface="Century Gothic"/>
                <a:ea typeface="DejaVu Sans"/>
              </a:rPr>
              <a:t>OBJECTIVES</a:t>
            </a:r>
            <a:endParaRPr lang="en-US" sz="4800" b="0" strike="noStrike" spc="-1">
              <a:latin typeface="Arial"/>
            </a:endParaRPr>
          </a:p>
        </p:txBody>
      </p:sp>
      <p:sp>
        <p:nvSpPr>
          <p:cNvPr id="138" name="TextBox 2"/>
          <p:cNvSpPr/>
          <p:nvPr/>
        </p:nvSpPr>
        <p:spPr>
          <a:xfrm>
            <a:off x="214560" y="1179360"/>
            <a:ext cx="12516840" cy="2558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800" b="0" strike="noStrike" spc="-1">
                <a:solidFill>
                  <a:srgbClr val="000000"/>
                </a:solidFill>
                <a:latin typeface="Century Gothic"/>
                <a:ea typeface="DejaVu Sans"/>
              </a:rPr>
              <a:t>Thermodynamic study of IVCRS</a:t>
            </a:r>
            <a:endParaRPr lang="en-US" sz="1800" b="0" strike="noStrike" spc="-1">
              <a:latin typeface="Arial"/>
            </a:endParaRPr>
          </a:p>
          <a:p>
            <a:pPr>
              <a:lnSpc>
                <a:spcPct val="100000"/>
              </a:lnSpc>
              <a:buNone/>
            </a:pP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entury Gothic"/>
                <a:ea typeface="DejaVu Sans"/>
              </a:rPr>
              <a:t>Development of experimental facility</a:t>
            </a:r>
            <a:endParaRPr lang="en-US" sz="1800" b="0" strike="noStrike" spc="-1">
              <a:latin typeface="Arial"/>
            </a:endParaRPr>
          </a:p>
          <a:p>
            <a:pPr>
              <a:lnSpc>
                <a:spcPct val="100000"/>
              </a:lnSpc>
              <a:buNone/>
            </a:pP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entury Gothic"/>
                <a:ea typeface="DejaVu Sans"/>
              </a:rPr>
              <a:t>Experimentation of IVCRS</a:t>
            </a:r>
            <a:endParaRPr lang="en-US" sz="1800" b="0" strike="noStrike" spc="-1">
              <a:latin typeface="Arial"/>
            </a:endParaRPr>
          </a:p>
          <a:p>
            <a:pPr>
              <a:lnSpc>
                <a:spcPct val="100000"/>
              </a:lnSpc>
              <a:buNone/>
            </a:pPr>
            <a:endParaRPr lang="en-US" sz="1800" b="0" strike="noStrike" spc="-1">
              <a:latin typeface="Arial"/>
            </a:endParaRPr>
          </a:p>
          <a:p>
            <a:pPr marL="285840" indent="-285840">
              <a:lnSpc>
                <a:spcPct val="100000"/>
              </a:lnSpc>
              <a:buClr>
                <a:srgbClr val="000000"/>
              </a:buClr>
              <a:buFont typeface="Arial"/>
              <a:buChar char="•"/>
            </a:pPr>
            <a:r>
              <a:rPr lang="en-US" sz="1800" b="0" strike="noStrike" spc="-1">
                <a:solidFill>
                  <a:srgbClr val="000000"/>
                </a:solidFill>
                <a:latin typeface="Century Gothic"/>
                <a:ea typeface="DejaVu Sans"/>
              </a:rPr>
              <a:t>Validation of actual COP of the experimental setup</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endParaRPr lang="en-US" sz="1800" b="0" strike="noStrike" spc="-1">
              <a:latin typeface="Arial"/>
            </a:endParaRPr>
          </a:p>
        </p:txBody>
      </p:sp>
      <p:pic>
        <p:nvPicPr>
          <p:cNvPr id="139" name="Picture 2" descr="Performance Analysis of Vapor Compression Refrigeration System Using R-600a  and R-134a | SpringerLink"/>
          <p:cNvPicPr/>
          <p:nvPr/>
        </p:nvPicPr>
        <p:blipFill>
          <a:blip r:embed="rId2"/>
          <a:stretch/>
        </p:blipFill>
        <p:spPr>
          <a:xfrm>
            <a:off x="8668800" y="3698280"/>
            <a:ext cx="3018240" cy="2853720"/>
          </a:xfrm>
          <a:prstGeom prst="rect">
            <a:avLst/>
          </a:prstGeom>
          <a:ln w="0">
            <a:noFill/>
          </a:ln>
        </p:spPr>
      </p:pic>
      <p:pic>
        <p:nvPicPr>
          <p:cNvPr id="140" name="Picture 4" descr="Theoretical thermodynamic performance assessment of various  environment-friendly novel refrigerants used in refrigeration systems -  Sharmas Vali Shaik, TP Ashok Babu, 2020"/>
          <p:cNvPicPr/>
          <p:nvPr/>
        </p:nvPicPr>
        <p:blipFill>
          <a:blip r:embed="rId3"/>
          <a:stretch/>
        </p:blipFill>
        <p:spPr>
          <a:xfrm>
            <a:off x="338400" y="3763080"/>
            <a:ext cx="3184200" cy="2766240"/>
          </a:xfrm>
          <a:prstGeom prst="rect">
            <a:avLst/>
          </a:prstGeom>
          <a:ln w="0">
            <a:noFill/>
          </a:ln>
        </p:spPr>
      </p:pic>
      <p:pic>
        <p:nvPicPr>
          <p:cNvPr id="141" name="Picture 6" descr="Vapor-compression refrigeration - Wikipedia"/>
          <p:cNvPicPr/>
          <p:nvPr/>
        </p:nvPicPr>
        <p:blipFill>
          <a:blip r:embed="rId4"/>
          <a:stretch/>
        </p:blipFill>
        <p:spPr>
          <a:xfrm>
            <a:off x="4510800" y="3782520"/>
            <a:ext cx="3458520" cy="27662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125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 name="Content Placeholder 7" descr="thank-you-2"/>
          <p:cNvPicPr/>
          <p:nvPr/>
        </p:nvPicPr>
        <p:blipFill>
          <a:blip r:embed="rId2"/>
          <a:stretch/>
        </p:blipFill>
        <p:spPr>
          <a:xfrm>
            <a:off x="0" y="-360"/>
            <a:ext cx="12191040" cy="6857640"/>
          </a:xfrm>
          <a:prstGeom prst="rect">
            <a:avLst/>
          </a:prstGeom>
          <a:ln w="9525">
            <a:noFill/>
          </a:ln>
        </p:spPr>
      </p:pic>
    </p:spTree>
  </p:cSld>
  <p:clrMapOvr>
    <a:masterClrMapping/>
  </p:clrMapOvr>
  <mc:AlternateContent xmlns:mc="http://schemas.openxmlformats.org/markup-compatibility/2006" xmlns:p14="http://schemas.microsoft.com/office/powerpoint/2010/main">
    <mc:Choice Requires="p14">
      <p:transition spd="slow" p14:dur="16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Box 10"/>
          <p:cNvSpPr/>
          <p:nvPr/>
        </p:nvSpPr>
        <p:spPr>
          <a:xfrm>
            <a:off x="1516320" y="277920"/>
            <a:ext cx="8272080" cy="943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IN" sz="2800" b="0" u="sng" strike="noStrike" spc="-1">
                <a:solidFill>
                  <a:srgbClr val="000000"/>
                </a:solidFill>
                <a:uFillTx/>
                <a:latin typeface="Arial"/>
                <a:ea typeface="DejaVu Sans"/>
              </a:rPr>
              <a:t>Integrated Vapour Compression Refrigeration System Cycle  </a:t>
            </a:r>
            <a:endParaRPr lang="en-US" sz="2800" b="0" strike="noStrike" spc="-1">
              <a:latin typeface="Arial"/>
            </a:endParaRPr>
          </a:p>
        </p:txBody>
      </p:sp>
      <p:sp>
        <p:nvSpPr>
          <p:cNvPr id="143" name="TextBox 2"/>
          <p:cNvSpPr/>
          <p:nvPr/>
        </p:nvSpPr>
        <p:spPr>
          <a:xfrm>
            <a:off x="382320" y="1153080"/>
            <a:ext cx="8272080" cy="4838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96480" indent="-6480" algn="just">
              <a:lnSpc>
                <a:spcPct val="150000"/>
              </a:lnSpc>
              <a:spcAft>
                <a:spcPts val="1029"/>
              </a:spcAft>
              <a:buNone/>
              <a:tabLst>
                <a:tab pos="0" algn="l"/>
              </a:tabLst>
            </a:pPr>
            <a:r>
              <a:rPr lang="en-IN" sz="1800" b="0" strike="noStrike" spc="-1">
                <a:solidFill>
                  <a:srgbClr val="000000"/>
                </a:solidFill>
                <a:latin typeface="Times New Roman"/>
                <a:ea typeface="Cambria"/>
              </a:rPr>
              <a:t>There are Various methods of increasing the efficiency of </a:t>
            </a:r>
            <a:r>
              <a:rPr lang="en-IN" sz="2000" b="0" strike="noStrike" spc="-1">
                <a:solidFill>
                  <a:srgbClr val="000000"/>
                </a:solidFill>
                <a:latin typeface="Times New Roman"/>
                <a:ea typeface="Cambria"/>
              </a:rPr>
              <a:t>VCRS </a:t>
            </a:r>
            <a:r>
              <a:rPr lang="en-IN" sz="1800" b="0" strike="noStrike" spc="-1">
                <a:solidFill>
                  <a:srgbClr val="000000"/>
                </a:solidFill>
                <a:latin typeface="Times New Roman"/>
                <a:ea typeface="Cambria"/>
              </a:rPr>
              <a:t>which includes subcooling. It could be of various types but here we discuss about the IVCRS which is core of our study. The major component of an integrated mechanical subcooling vapour compression Refrigeration system includes two reciprocating compressors, two expansion valves, condenser, evaporator, receiver and a subcooler. The system consists of two simple cycle coupled to each other in such a way that they are combined they give better results in terms of power saving and increased refrigeration effect. The bigger cycle is known as the main cycle and the smaller cycle is known as the sub cooler cycle. The two cycle have a common condenser and components of all the two cycle are connected in a closed loop</a:t>
            </a:r>
            <a:endParaRPr lang="en-US" sz="1800" b="0" strike="noStrike" spc="-1">
              <a:latin typeface="Arial"/>
            </a:endParaRPr>
          </a:p>
          <a:p>
            <a:pPr marL="96480" indent="-6480" algn="just">
              <a:lnSpc>
                <a:spcPct val="150000"/>
              </a:lnSpc>
              <a:spcAft>
                <a:spcPts val="1029"/>
              </a:spcAft>
              <a:buNone/>
              <a:tabLst>
                <a:tab pos="0" algn="l"/>
              </a:tabLst>
            </a:pPr>
            <a:endParaRPr lang="en-US" sz="2000" b="0" strike="noStrike" spc="-1">
              <a:latin typeface="Arial"/>
            </a:endParaRPr>
          </a:p>
        </p:txBody>
      </p:sp>
      <p:pic>
        <p:nvPicPr>
          <p:cNvPr id="144" name="Picture 3"/>
          <p:cNvPicPr/>
          <p:nvPr/>
        </p:nvPicPr>
        <p:blipFill>
          <a:blip r:embed="rId2"/>
          <a:stretch/>
        </p:blipFill>
        <p:spPr>
          <a:xfrm>
            <a:off x="7943760" y="1685880"/>
            <a:ext cx="3839760" cy="32709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p15="http://schemas.microsoft.com/office/powerpoint/2012/main" xmlns="">
      <p:transition spd="med">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extBox 2"/>
          <p:cNvSpPr/>
          <p:nvPr/>
        </p:nvSpPr>
        <p:spPr>
          <a:xfrm>
            <a:off x="332280" y="479520"/>
            <a:ext cx="5206680" cy="4386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800" b="0" u="sng" strike="noStrike" spc="-1">
                <a:solidFill>
                  <a:srgbClr val="000000"/>
                </a:solidFill>
                <a:uFillTx/>
                <a:latin typeface="Century Gothic"/>
                <a:ea typeface="DejaVu Sans"/>
              </a:rPr>
              <a:t>MECHANICAL SUBCOOLING</a:t>
            </a:r>
            <a:endParaRPr lang="en-US" sz="2800" b="0" strike="noStrike" spc="-1">
              <a:latin typeface="Arial"/>
            </a:endParaRPr>
          </a:p>
          <a:p>
            <a:pPr>
              <a:lnSpc>
                <a:spcPct val="100000"/>
              </a:lnSpc>
              <a:buNone/>
            </a:pPr>
            <a:endParaRPr lang="en-US" sz="1800" b="0" strike="noStrike" spc="-1">
              <a:latin typeface="Arial"/>
            </a:endParaRPr>
          </a:p>
          <a:p>
            <a:pPr>
              <a:lnSpc>
                <a:spcPct val="100000"/>
              </a:lnSpc>
              <a:buNone/>
            </a:pPr>
            <a:r>
              <a:rPr lang="en-US" sz="1800" b="0" strike="noStrike" spc="-1">
                <a:solidFill>
                  <a:srgbClr val="000000"/>
                </a:solidFill>
                <a:latin typeface="Century Gothic"/>
                <a:ea typeface="DejaVu Sans"/>
              </a:rPr>
              <a:t>Using a mechanical sub-cooling loop is a way to improve cooling capacity and possibly save energy</a:t>
            </a:r>
            <a:r>
              <a:rPr lang="en-US" sz="1800" b="0" u="sng" strike="noStrike" spc="-1">
                <a:solidFill>
                  <a:srgbClr val="000000"/>
                </a:solidFill>
                <a:uFillTx/>
                <a:latin typeface="Century Gothic"/>
                <a:ea typeface="DejaVu Sans"/>
              </a:rPr>
              <a:t>. Integrated mechanical subcooling </a:t>
            </a:r>
            <a:r>
              <a:rPr lang="en-US" sz="1800" b="0" strike="noStrike" spc="-1">
                <a:solidFill>
                  <a:srgbClr val="000000"/>
                </a:solidFill>
                <a:latin typeface="Century Gothic"/>
                <a:ea typeface="DejaVu Sans"/>
              </a:rPr>
              <a:t>is one of the types of subcooling and the other is dedicated mechanical . </a:t>
            </a:r>
            <a:endParaRPr lang="en-US" sz="1800" b="0" strike="noStrike" spc="-1">
              <a:latin typeface="Arial"/>
            </a:endParaRPr>
          </a:p>
          <a:p>
            <a:pPr>
              <a:lnSpc>
                <a:spcPct val="100000"/>
              </a:lnSpc>
              <a:buNone/>
            </a:pPr>
            <a:endParaRPr lang="en-US" sz="1800" b="0" strike="noStrike" spc="-1">
              <a:latin typeface="Arial"/>
            </a:endParaRPr>
          </a:p>
          <a:p>
            <a:pPr>
              <a:lnSpc>
                <a:spcPct val="100000"/>
              </a:lnSpc>
              <a:buNone/>
            </a:pPr>
            <a:r>
              <a:rPr lang="en-IN" sz="2400" b="0" u="sng" strike="noStrike" spc="-1">
                <a:solidFill>
                  <a:srgbClr val="000000"/>
                </a:solidFill>
                <a:uFillTx/>
                <a:latin typeface="Century Gothic"/>
                <a:ea typeface="DejaVu Sans"/>
              </a:rPr>
              <a:t>INTEGRATED </a:t>
            </a:r>
            <a:r>
              <a:rPr lang="en-IN" sz="2800" b="0" u="sng" strike="noStrike" spc="-1">
                <a:solidFill>
                  <a:srgbClr val="000000"/>
                </a:solidFill>
                <a:uFillTx/>
                <a:latin typeface="Century Gothic"/>
                <a:ea typeface="DejaVu Sans"/>
              </a:rPr>
              <a:t>SUBCOOLING</a:t>
            </a:r>
            <a:endParaRPr lang="en-US" sz="2800" b="0" strike="noStrike" spc="-1">
              <a:latin typeface="Arial"/>
            </a:endParaRPr>
          </a:p>
          <a:p>
            <a:pPr>
              <a:lnSpc>
                <a:spcPct val="100000"/>
              </a:lnSpc>
              <a:buNone/>
            </a:pPr>
            <a:r>
              <a:rPr lang="en-US" sz="2800" b="0" strike="noStrike" spc="-1">
                <a:solidFill>
                  <a:srgbClr val="000000"/>
                </a:solidFill>
                <a:latin typeface="NexusSerif"/>
                <a:ea typeface="DejaVu Sans"/>
              </a:rPr>
              <a:t> </a:t>
            </a:r>
            <a:r>
              <a:rPr lang="en-US" sz="1800" b="0" strike="noStrike" spc="-1">
                <a:solidFill>
                  <a:srgbClr val="000000"/>
                </a:solidFill>
                <a:latin typeface="Century Gothic"/>
                <a:ea typeface="DejaVu Sans"/>
              </a:rPr>
              <a:t>In an integrated mechanical-subcooling vapor-compression refrigeration system, the subcooling is performed by utilizing a small integrated vapor-compression refrigeration cycle, known as the subcooler cycle. </a:t>
            </a:r>
            <a:endParaRPr lang="en-US" sz="1800" b="0" strike="noStrike" spc="-1">
              <a:latin typeface="Arial"/>
            </a:endParaRPr>
          </a:p>
        </p:txBody>
      </p:sp>
      <p:pic>
        <p:nvPicPr>
          <p:cNvPr id="146" name="Picture 2" descr="Schematic representation of the dedicated mechanical subcooling cycle |  Download Scientific Diagram"/>
          <p:cNvPicPr/>
          <p:nvPr/>
        </p:nvPicPr>
        <p:blipFill>
          <a:blip r:embed="rId2"/>
          <a:stretch/>
        </p:blipFill>
        <p:spPr>
          <a:xfrm>
            <a:off x="6095880" y="457200"/>
            <a:ext cx="3985560" cy="3042720"/>
          </a:xfrm>
          <a:prstGeom prst="rect">
            <a:avLst/>
          </a:prstGeom>
          <a:ln w="0">
            <a:noFill/>
          </a:ln>
        </p:spPr>
      </p:pic>
      <p:pic>
        <p:nvPicPr>
          <p:cNvPr id="147" name="Picture 4" descr="Energies | Free Full-Text | Thermodynamic Analysis of a CO2 Refrigeration  Cycle with Integrated Mechanical Subcooling"/>
          <p:cNvPicPr/>
          <p:nvPr/>
        </p:nvPicPr>
        <p:blipFill>
          <a:blip r:embed="rId3"/>
          <a:stretch/>
        </p:blipFill>
        <p:spPr>
          <a:xfrm>
            <a:off x="6095880" y="3797280"/>
            <a:ext cx="3985560" cy="2338560"/>
          </a:xfrm>
          <a:prstGeom prst="rect">
            <a:avLst/>
          </a:prstGeom>
          <a:ln w="0">
            <a:noFill/>
          </a:ln>
        </p:spPr>
      </p:pic>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Box 2"/>
          <p:cNvSpPr/>
          <p:nvPr/>
        </p:nvSpPr>
        <p:spPr>
          <a:xfrm>
            <a:off x="259920" y="1590480"/>
            <a:ext cx="3979080" cy="3655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Century Gothic"/>
                <a:ea typeface="DejaVu Sans"/>
              </a:rPr>
              <a:t>The major components of an integrated mechanical subcooling vapor-compression refrigeration system includes two </a:t>
            </a:r>
            <a:r>
              <a:rPr lang="en-US" sz="1800" b="0" u="sng" strike="noStrike" spc="-1">
                <a:solidFill>
                  <a:srgbClr val="000000"/>
                </a:solidFill>
                <a:uFillTx/>
                <a:latin typeface="Century Gothic"/>
                <a:ea typeface="DejaVu Sans"/>
              </a:rPr>
              <a:t>reciprocating compressors</a:t>
            </a:r>
            <a:r>
              <a:rPr lang="en-US" sz="1800" b="0" strike="noStrike" spc="-1">
                <a:solidFill>
                  <a:srgbClr val="000000"/>
                </a:solidFill>
                <a:latin typeface="Century Gothic"/>
                <a:ea typeface="DejaVu Sans"/>
              </a:rPr>
              <a:t>, </a:t>
            </a:r>
            <a:r>
              <a:rPr lang="en-US" sz="1800" b="0" u="sng" strike="noStrike" spc="-1">
                <a:solidFill>
                  <a:srgbClr val="000000"/>
                </a:solidFill>
                <a:uFillTx/>
                <a:latin typeface="Century Gothic"/>
                <a:ea typeface="DejaVu Sans"/>
              </a:rPr>
              <a:t>two expansion valves</a:t>
            </a:r>
            <a:r>
              <a:rPr lang="en-US" sz="1800" b="0" strike="noStrike" spc="-1">
                <a:solidFill>
                  <a:srgbClr val="000000"/>
                </a:solidFill>
                <a:latin typeface="Century Gothic"/>
                <a:ea typeface="DejaVu Sans"/>
              </a:rPr>
              <a:t>, </a:t>
            </a:r>
            <a:r>
              <a:rPr lang="en-US" sz="1800" b="0" u="sng" strike="noStrike" spc="-1">
                <a:solidFill>
                  <a:srgbClr val="000000"/>
                </a:solidFill>
                <a:uFillTx/>
                <a:latin typeface="Century Gothic"/>
                <a:ea typeface="DejaVu Sans"/>
              </a:rPr>
              <a:t>condenser</a:t>
            </a:r>
            <a:r>
              <a:rPr lang="en-US" sz="1800" b="0" strike="noStrike" spc="-1">
                <a:solidFill>
                  <a:srgbClr val="000000"/>
                </a:solidFill>
                <a:latin typeface="Century Gothic"/>
                <a:ea typeface="DejaVu Sans"/>
              </a:rPr>
              <a:t>, </a:t>
            </a:r>
            <a:r>
              <a:rPr lang="en-US" sz="1800" b="0" u="sng" strike="noStrike" spc="-1">
                <a:solidFill>
                  <a:srgbClr val="000000"/>
                </a:solidFill>
                <a:uFillTx/>
                <a:latin typeface="Century Gothic"/>
                <a:ea typeface="DejaVu Sans"/>
              </a:rPr>
              <a:t>evaporator</a:t>
            </a:r>
            <a:r>
              <a:rPr lang="en-US" sz="1800" b="0" strike="noStrike" spc="-1">
                <a:solidFill>
                  <a:srgbClr val="000000"/>
                </a:solidFill>
                <a:latin typeface="Century Gothic"/>
                <a:ea typeface="DejaVu Sans"/>
              </a:rPr>
              <a:t>,</a:t>
            </a:r>
            <a:r>
              <a:rPr lang="en-US" sz="1800" b="0" u="sng" strike="noStrike" spc="-1">
                <a:solidFill>
                  <a:srgbClr val="000000"/>
                </a:solidFill>
                <a:uFillTx/>
                <a:latin typeface="Century Gothic"/>
                <a:ea typeface="DejaVu Sans"/>
              </a:rPr>
              <a:t> receiver </a:t>
            </a:r>
            <a:r>
              <a:rPr lang="en-US" sz="1800" b="0" strike="noStrike" spc="-1">
                <a:solidFill>
                  <a:srgbClr val="000000"/>
                </a:solidFill>
                <a:latin typeface="Century Gothic"/>
                <a:ea typeface="DejaVu Sans"/>
              </a:rPr>
              <a:t>and a </a:t>
            </a:r>
            <a:r>
              <a:rPr lang="en-US" sz="1800" b="0" u="sng" strike="noStrike" spc="-1">
                <a:solidFill>
                  <a:srgbClr val="000000"/>
                </a:solidFill>
                <a:uFillTx/>
                <a:latin typeface="Century Gothic"/>
                <a:ea typeface="DejaVu Sans"/>
              </a:rPr>
              <a:t>subcooler</a:t>
            </a:r>
            <a:r>
              <a:rPr lang="en-US" sz="1800" b="0" strike="noStrike" spc="-1">
                <a:solidFill>
                  <a:srgbClr val="000000"/>
                </a:solidFill>
                <a:latin typeface="Century Gothic"/>
                <a:ea typeface="DejaVu Sans"/>
              </a:rPr>
              <a:t>. The system consists of two simple cycles coupled to each other via a subcooler as shown in Fig. 1, while its pressure enthalpy diagram is shown in Fig. 2.</a:t>
            </a:r>
            <a:endParaRPr lang="en-US" sz="1800" b="0" strike="noStrike" spc="-1">
              <a:latin typeface="Arial"/>
            </a:endParaRPr>
          </a:p>
        </p:txBody>
      </p:sp>
      <p:sp>
        <p:nvSpPr>
          <p:cNvPr id="149" name="TextBox 4"/>
          <p:cNvSpPr/>
          <p:nvPr/>
        </p:nvSpPr>
        <p:spPr>
          <a:xfrm>
            <a:off x="1254960" y="126000"/>
            <a:ext cx="9680760" cy="1064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200" b="0" u="sng" strike="noStrike" spc="-1">
                <a:solidFill>
                  <a:srgbClr val="000000"/>
                </a:solidFill>
                <a:uFillTx/>
                <a:latin typeface="Century Gothic"/>
                <a:ea typeface="DejaVu Sans"/>
              </a:rPr>
              <a:t>Cycle description of an integrated mechanical-</a:t>
            </a:r>
            <a:endParaRPr lang="en-US" sz="3200" b="0" strike="noStrike" spc="-1">
              <a:latin typeface="Arial"/>
            </a:endParaRPr>
          </a:p>
          <a:p>
            <a:pPr>
              <a:lnSpc>
                <a:spcPct val="100000"/>
              </a:lnSpc>
              <a:buNone/>
            </a:pPr>
            <a:r>
              <a:rPr lang="en-US" sz="3200" b="0" strike="noStrike" spc="-1">
                <a:solidFill>
                  <a:srgbClr val="000000"/>
                </a:solidFill>
                <a:latin typeface="Century Gothic"/>
                <a:ea typeface="DejaVu Sans"/>
              </a:rPr>
              <a:t>             </a:t>
            </a:r>
            <a:r>
              <a:rPr lang="en-US" sz="3200" b="0" u="sng" strike="noStrike" spc="-1">
                <a:solidFill>
                  <a:srgbClr val="000000"/>
                </a:solidFill>
                <a:uFillTx/>
                <a:latin typeface="Century Gothic"/>
                <a:ea typeface="DejaVu Sans"/>
              </a:rPr>
              <a:t>subcooling refrigeration system</a:t>
            </a:r>
            <a:endParaRPr lang="en-US" sz="3200" b="0" strike="noStrike" spc="-1">
              <a:latin typeface="Arial"/>
            </a:endParaRPr>
          </a:p>
        </p:txBody>
      </p:sp>
      <p:pic>
        <p:nvPicPr>
          <p:cNvPr id="150" name="Picture 6"/>
          <p:cNvPicPr/>
          <p:nvPr/>
        </p:nvPicPr>
        <p:blipFill>
          <a:blip r:embed="rId2"/>
          <a:stretch/>
        </p:blipFill>
        <p:spPr>
          <a:xfrm>
            <a:off x="4665960" y="2050560"/>
            <a:ext cx="3454920" cy="3584520"/>
          </a:xfrm>
          <a:prstGeom prst="rect">
            <a:avLst/>
          </a:prstGeom>
          <a:ln w="0">
            <a:noFill/>
          </a:ln>
        </p:spPr>
      </p:pic>
      <p:pic>
        <p:nvPicPr>
          <p:cNvPr id="151" name="Picture 8"/>
          <p:cNvPicPr/>
          <p:nvPr/>
        </p:nvPicPr>
        <p:blipFill>
          <a:blip r:embed="rId3"/>
          <a:stretch/>
        </p:blipFill>
        <p:spPr>
          <a:xfrm>
            <a:off x="8547840" y="2597400"/>
            <a:ext cx="3454920" cy="25984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p15="http://schemas.microsoft.com/office/powerpoint/2012/main" xmlns="">
      <p:transition spd="slow">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Box 226"/>
          <p:cNvSpPr/>
          <p:nvPr/>
        </p:nvSpPr>
        <p:spPr>
          <a:xfrm>
            <a:off x="1564200" y="1058400"/>
            <a:ext cx="10093680" cy="5510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buNone/>
            </a:pPr>
            <a:r>
              <a:rPr lang="en-US" sz="2800" b="0" u="sng" strike="noStrike" spc="-1">
                <a:solidFill>
                  <a:srgbClr val="000000"/>
                </a:solidFill>
                <a:uFillTx/>
                <a:latin typeface="Century Gothic"/>
                <a:ea typeface="Microsoft YaHei"/>
              </a:rPr>
              <a:t>Literature review on dedicated sub cooling</a:t>
            </a:r>
            <a:endParaRPr lang="en-US" sz="2800" b="0" strike="noStrike" spc="-1">
              <a:latin typeface="Arial"/>
            </a:endParaRPr>
          </a:p>
          <a:p>
            <a:pPr>
              <a:lnSpc>
                <a:spcPct val="100000"/>
              </a:lnSpc>
              <a:buNone/>
            </a:pPr>
            <a:endParaRPr lang="en-US" sz="1800" b="0" strike="noStrike" spc="-1">
              <a:latin typeface="Arial"/>
            </a:endParaRPr>
          </a:p>
          <a:p>
            <a:pPr>
              <a:lnSpc>
                <a:spcPct val="150000"/>
              </a:lnSpc>
              <a:buNone/>
            </a:pPr>
            <a:r>
              <a:rPr lang="en-US" sz="1600" b="0" strike="noStrike" spc="-1">
                <a:solidFill>
                  <a:srgbClr val="000000"/>
                </a:solidFill>
                <a:latin typeface="Times New Roman"/>
                <a:ea typeface="Times New Roman"/>
              </a:rPr>
              <a:t>●</a:t>
            </a:r>
            <a:r>
              <a:rPr lang="en-US" sz="1600" b="0" strike="noStrike" spc="-1">
                <a:solidFill>
                  <a:srgbClr val="000000"/>
                </a:solidFill>
                <a:latin typeface="Century Gothic"/>
                <a:ea typeface="Microsoft YaHei"/>
              </a:rPr>
              <a:t>Exergy analysis of dedicated mechanically subcooled vapour compression refrigeration cycle using HFC-R134a, HFO-   R1234ze and R1234y. By: Shyam Agarwal, Akhilesh Arora, and B. B. Arora</a:t>
            </a:r>
            <a:endParaRPr lang="en-US" sz="1600" b="0" strike="noStrike" spc="-1">
              <a:latin typeface="Arial"/>
            </a:endParaRPr>
          </a:p>
          <a:p>
            <a:pPr>
              <a:lnSpc>
                <a:spcPct val="150000"/>
              </a:lnSpc>
              <a:buNone/>
            </a:pPr>
            <a:r>
              <a:rPr lang="en-US" sz="1600" b="0" strike="noStrike" spc="-1">
                <a:solidFill>
                  <a:srgbClr val="000000"/>
                </a:solidFill>
                <a:latin typeface="Times New Roman"/>
                <a:ea typeface="Times New Roman"/>
              </a:rPr>
              <a:t>●</a:t>
            </a:r>
            <a:r>
              <a:rPr lang="en-US" sz="1600" b="0" strike="noStrike" spc="-1">
                <a:solidFill>
                  <a:srgbClr val="000000"/>
                </a:solidFill>
                <a:latin typeface="Times New Roman"/>
                <a:ea typeface="Microsoft YaHei"/>
              </a:rPr>
              <a:t>Experimental energetic analysis of a vapour compression refrigeration system with dedicated mechanical subcooling. By: Bilal A, Qureshi, Muhammad Inam, Mohammed A. Antar and Syed M. Zubair.</a:t>
            </a:r>
            <a:endParaRPr lang="en-US" sz="1600" b="0" strike="noStrike" spc="-1">
              <a:latin typeface="Arial"/>
            </a:endParaRPr>
          </a:p>
          <a:p>
            <a:pPr>
              <a:lnSpc>
                <a:spcPct val="150000"/>
              </a:lnSpc>
              <a:buNone/>
            </a:pPr>
            <a:r>
              <a:rPr lang="en-US" sz="1600" b="0" strike="noStrike" spc="-1">
                <a:solidFill>
                  <a:srgbClr val="000000"/>
                </a:solidFill>
                <a:latin typeface="Times New Roman"/>
                <a:ea typeface="Times New Roman"/>
              </a:rPr>
              <a:t>●</a:t>
            </a:r>
            <a:r>
              <a:rPr lang="en-US" sz="1600" b="0" strike="noStrike" spc="-1">
                <a:solidFill>
                  <a:srgbClr val="000000"/>
                </a:solidFill>
                <a:latin typeface="Times New Roman"/>
                <a:ea typeface="Microsoft YaHei"/>
              </a:rPr>
              <a:t>Dedicated subcooling design strategies for supermarket applications. By: J.W. Thornton, S.A. Klein, J.W. Mitchell</a:t>
            </a:r>
            <a:endParaRPr lang="en-US" sz="1600" b="0" strike="noStrike" spc="-1">
              <a:latin typeface="Arial"/>
            </a:endParaRPr>
          </a:p>
          <a:p>
            <a:pPr>
              <a:lnSpc>
                <a:spcPct val="150000"/>
              </a:lnSpc>
              <a:buNone/>
            </a:pPr>
            <a:r>
              <a:rPr lang="en-US" sz="1600" b="0" strike="noStrike" spc="-1">
                <a:solidFill>
                  <a:srgbClr val="000000"/>
                </a:solidFill>
                <a:latin typeface="Times New Roman"/>
                <a:ea typeface="Times New Roman"/>
              </a:rPr>
              <a:t>●</a:t>
            </a:r>
            <a:r>
              <a:rPr lang="en-US" sz="1600" b="0" strike="noStrike" spc="-1">
                <a:solidFill>
                  <a:srgbClr val="000000"/>
                </a:solidFill>
                <a:latin typeface="Times New Roman"/>
                <a:ea typeface="Microsoft YaHei"/>
              </a:rPr>
              <a:t>The effect of refrigerant combination on performance of a vapour compression refrigeration system with dedicated mechanical subcooling. By: Bilal Ahmed Qureshi, Syed M. Zubair</a:t>
            </a:r>
            <a:endParaRPr lang="en-US" sz="1600" b="0" strike="noStrike" spc="-1">
              <a:latin typeface="Arial"/>
            </a:endParaRPr>
          </a:p>
          <a:p>
            <a:pPr>
              <a:lnSpc>
                <a:spcPct val="100000"/>
              </a:lnSpc>
              <a:buNone/>
            </a:pPr>
            <a:endParaRPr lang="en-US" sz="1800" b="0" strike="noStrike" spc="-1">
              <a:latin typeface="Arial"/>
            </a:endParaRPr>
          </a:p>
          <a:p>
            <a:pPr>
              <a:lnSpc>
                <a:spcPct val="150000"/>
              </a:lnSpc>
              <a:buNone/>
            </a:pPr>
            <a:endParaRPr lang="en-US" sz="2400" b="0" strike="noStrike" spc="-1">
              <a:latin typeface="Arial"/>
            </a:endParaRPr>
          </a:p>
        </p:txBody>
      </p:sp>
      <p:sp>
        <p:nvSpPr>
          <p:cNvPr id="153" name="TextBox 227"/>
          <p:cNvSpPr/>
          <p:nvPr/>
        </p:nvSpPr>
        <p:spPr>
          <a:xfrm>
            <a:off x="3429000" y="457200"/>
            <a:ext cx="5028480" cy="486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IN" sz="2800" b="0" u="sng" strike="noStrike" spc="-1">
                <a:solidFill>
                  <a:srgbClr val="000000"/>
                </a:solidFill>
                <a:uFillTx/>
                <a:latin typeface="Arial"/>
                <a:ea typeface="DejaVu Sans"/>
              </a:rPr>
              <a:t>Literature Review and Survey </a:t>
            </a:r>
            <a:endParaRPr lang="en-US"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p15="http://schemas.microsoft.com/office/powerpoint/2012/main"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TextBox 228"/>
          <p:cNvSpPr/>
          <p:nvPr/>
        </p:nvSpPr>
        <p:spPr>
          <a:xfrm>
            <a:off x="207360" y="322200"/>
            <a:ext cx="11200680" cy="4320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buNone/>
            </a:pPr>
            <a:r>
              <a:rPr lang="en-IN" sz="2400" b="0" u="sng" strike="noStrike" spc="-1">
                <a:solidFill>
                  <a:srgbClr val="000000"/>
                </a:solidFill>
                <a:uFillTx/>
                <a:latin typeface="Century Gothic"/>
                <a:ea typeface="Microsoft YaHei"/>
              </a:rPr>
              <a:t>Literature review on integrated subcooling</a:t>
            </a:r>
            <a:endParaRPr lang="en-US" sz="2400" b="0" strike="noStrike" spc="-1">
              <a:latin typeface="Arial"/>
            </a:endParaRPr>
          </a:p>
          <a:p>
            <a:pPr>
              <a:lnSpc>
                <a:spcPct val="150000"/>
              </a:lnSpc>
              <a:buNone/>
            </a:pPr>
            <a:r>
              <a:rPr lang="en-US" sz="1600" b="0" strike="noStrike" spc="-1">
                <a:solidFill>
                  <a:srgbClr val="000000"/>
                </a:solidFill>
                <a:latin typeface="Times New Roman"/>
                <a:ea typeface="Times New Roman"/>
              </a:rPr>
              <a:t>●</a:t>
            </a:r>
            <a:r>
              <a:rPr lang="en-US" sz="1600" b="0" strike="noStrike" spc="-1">
                <a:solidFill>
                  <a:srgbClr val="000000"/>
                </a:solidFill>
                <a:latin typeface="Times New Roman"/>
                <a:ea typeface="Microsoft YaHei"/>
              </a:rPr>
              <a:t>Thermodynamic analysis of a vapour compression refrigeration system integrated with a subcooler cycle. By: Ranendra Roy and Bijan Kumar Mandal</a:t>
            </a:r>
            <a:endParaRPr lang="en-US" sz="1600" b="0" strike="noStrike" spc="-1">
              <a:latin typeface="Arial"/>
            </a:endParaRPr>
          </a:p>
          <a:p>
            <a:pPr>
              <a:lnSpc>
                <a:spcPct val="150000"/>
              </a:lnSpc>
              <a:buNone/>
            </a:pPr>
            <a:r>
              <a:rPr lang="en-US" sz="1600" b="0" strike="noStrike" spc="-1">
                <a:solidFill>
                  <a:srgbClr val="000000"/>
                </a:solidFill>
                <a:latin typeface="Times New Roman"/>
                <a:ea typeface="Times New Roman"/>
              </a:rPr>
              <a:t>●</a:t>
            </a:r>
            <a:r>
              <a:rPr lang="en-US" sz="1600" b="0" strike="noStrike" spc="-1">
                <a:solidFill>
                  <a:srgbClr val="000000"/>
                </a:solidFill>
                <a:latin typeface="Times New Roman"/>
                <a:ea typeface="Microsoft YaHei"/>
              </a:rPr>
              <a:t>Design &amp; rating of an integrated mechanical subcooling vapour compression refrigeration system. By: Jameel –ur-Rehman, Syed M. Zubair</a:t>
            </a:r>
            <a:endParaRPr lang="en-US" sz="1600" b="0" strike="noStrike" spc="-1">
              <a:latin typeface="Arial"/>
            </a:endParaRPr>
          </a:p>
          <a:p>
            <a:pPr>
              <a:lnSpc>
                <a:spcPct val="150000"/>
              </a:lnSpc>
              <a:buNone/>
            </a:pPr>
            <a:r>
              <a:rPr lang="en-US" sz="1600" b="0" strike="noStrike" spc="-1">
                <a:solidFill>
                  <a:srgbClr val="000000"/>
                </a:solidFill>
                <a:latin typeface="Times New Roman"/>
                <a:ea typeface="Times New Roman"/>
              </a:rPr>
              <a:t>●</a:t>
            </a:r>
            <a:r>
              <a:rPr lang="en-US" sz="1600" b="0" strike="noStrike" spc="-1">
                <a:solidFill>
                  <a:srgbClr val="000000"/>
                </a:solidFill>
                <a:latin typeface="Times New Roman"/>
                <a:ea typeface="Microsoft YaHei"/>
              </a:rPr>
              <a:t>The impact of fouling on performance of a vapour compression refrigeration system integrated mechanical subcooling system. By: Bilal Ahmed Qureshi, Syed M. Zubair</a:t>
            </a:r>
            <a:endParaRPr lang="en-US" sz="1600" b="0" strike="noStrike" spc="-1">
              <a:latin typeface="Arial"/>
            </a:endParaRPr>
          </a:p>
          <a:p>
            <a:pPr>
              <a:lnSpc>
                <a:spcPct val="150000"/>
              </a:lnSpc>
              <a:buNone/>
            </a:pPr>
            <a:r>
              <a:rPr lang="en-US" sz="1600" b="0" strike="noStrike" spc="-1">
                <a:solidFill>
                  <a:srgbClr val="000000"/>
                </a:solidFill>
                <a:latin typeface="Times New Roman"/>
                <a:ea typeface="Times New Roman"/>
              </a:rPr>
              <a:t>●</a:t>
            </a:r>
            <a:r>
              <a:rPr lang="en-US" sz="1600" b="0" strike="noStrike" spc="-1">
                <a:solidFill>
                  <a:srgbClr val="000000"/>
                </a:solidFill>
                <a:latin typeface="Times New Roman"/>
                <a:ea typeface="Microsoft YaHei"/>
              </a:rPr>
              <a:t>Thermoeconomic and feasibility analysis of novel transcritical vapour compression-absorption integrated refrigeration system. By: Vaibhav Jain and D. Colorado</a:t>
            </a:r>
            <a:endParaRPr lang="en-US" sz="1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p15="http://schemas.microsoft.com/office/powerpoint/2012/main" xmlns="">
      <p:transition spd="slow">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Box 229"/>
          <p:cNvSpPr/>
          <p:nvPr/>
        </p:nvSpPr>
        <p:spPr>
          <a:xfrm>
            <a:off x="1590120" y="228600"/>
            <a:ext cx="9610560" cy="1090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87120" indent="-6480" algn="ctr">
              <a:lnSpc>
                <a:spcPct val="108000"/>
              </a:lnSpc>
              <a:spcAft>
                <a:spcPts val="91"/>
              </a:spcAft>
              <a:buNone/>
              <a:tabLst>
                <a:tab pos="0" algn="l"/>
              </a:tabLst>
            </a:pPr>
            <a:r>
              <a:rPr lang="en-US" sz="3200" b="0" u="sng" strike="noStrike" spc="-1">
                <a:solidFill>
                  <a:srgbClr val="000000"/>
                </a:solidFill>
                <a:uFillTx/>
                <a:latin typeface="Century Gothic"/>
                <a:ea typeface="Times New Roman"/>
              </a:rPr>
              <a:t>METHODOLOGY </a:t>
            </a:r>
            <a:r>
              <a:rPr lang="en-US" sz="3200" b="0" u="sng" strike="noStrike" spc="-1">
                <a:solidFill>
                  <a:srgbClr val="000000"/>
                </a:solidFill>
                <a:uFillTx/>
                <a:latin typeface="Century Gothic"/>
                <a:ea typeface="Microsoft YaHei"/>
              </a:rPr>
              <a:t>Fabrication of experimental setup</a:t>
            </a:r>
            <a:endParaRPr lang="en-US" sz="3200" b="0" strike="noStrike" spc="-1">
              <a:latin typeface="Arial"/>
            </a:endParaRPr>
          </a:p>
          <a:p>
            <a:pPr marL="87120" indent="-6480" algn="ctr">
              <a:lnSpc>
                <a:spcPct val="108000"/>
              </a:lnSpc>
              <a:spcAft>
                <a:spcPts val="91"/>
              </a:spcAft>
              <a:buNone/>
              <a:tabLst>
                <a:tab pos="0" algn="l"/>
              </a:tabLst>
            </a:pPr>
            <a:endParaRPr lang="en-US" sz="3200" b="0" strike="noStrike" spc="-1">
              <a:latin typeface="Arial"/>
            </a:endParaRPr>
          </a:p>
        </p:txBody>
      </p:sp>
      <p:sp>
        <p:nvSpPr>
          <p:cNvPr id="156" name="TextBox 230"/>
          <p:cNvSpPr/>
          <p:nvPr/>
        </p:nvSpPr>
        <p:spPr>
          <a:xfrm>
            <a:off x="273960" y="1488960"/>
            <a:ext cx="11643480" cy="5139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buNone/>
            </a:pPr>
            <a:r>
              <a:rPr lang="en-US" sz="1800" b="0" strike="noStrike" spc="-1">
                <a:solidFill>
                  <a:srgbClr val="000000"/>
                </a:solidFill>
                <a:latin typeface="Times New Roman"/>
                <a:ea typeface="Microsoft YaHei"/>
              </a:rPr>
              <a:t>The focus will be on working of Vapour compression Refrigeration system with Integrated Mechanical subcooling. The explanation of Assumptions and relevant thermodynamic equations will be stated.</a:t>
            </a:r>
            <a:endParaRPr lang="en-US" sz="1800" b="0" strike="noStrike" spc="-1">
              <a:latin typeface="Arial"/>
            </a:endParaRPr>
          </a:p>
          <a:p>
            <a:pPr>
              <a:lnSpc>
                <a:spcPct val="100000"/>
              </a:lnSpc>
              <a:buNone/>
            </a:pPr>
            <a:endParaRPr lang="en-US" sz="1800" b="0" strike="noStrike" spc="-1">
              <a:latin typeface="Arial"/>
            </a:endParaRPr>
          </a:p>
          <a:p>
            <a:pPr>
              <a:lnSpc>
                <a:spcPct val="150000"/>
              </a:lnSpc>
              <a:buNone/>
            </a:pPr>
            <a:r>
              <a:rPr lang="en-IN" sz="1800" b="0" strike="noStrike" spc="-1">
                <a:solidFill>
                  <a:srgbClr val="000000"/>
                </a:solidFill>
                <a:latin typeface="Times New Roman"/>
                <a:ea typeface="Cambria"/>
              </a:rPr>
              <a:t>VCRS is a efficient way of refrigeration system used in modern period. There are Various methods of increasing the efficiency of VCRS which includes subcooling. It could be of various types but here we discuss about the IVCRS which is core of our study. </a:t>
            </a:r>
            <a:endParaRPr lang="en-US" sz="1800" b="0" strike="noStrike" spc="-1">
              <a:latin typeface="Arial"/>
            </a:endParaRPr>
          </a:p>
          <a:p>
            <a:pPr>
              <a:lnSpc>
                <a:spcPct val="150000"/>
              </a:lnSpc>
              <a:buNone/>
            </a:pPr>
            <a:endParaRPr lang="en-US" sz="1800" b="0" strike="noStrike" spc="-1">
              <a:latin typeface="Arial"/>
            </a:endParaRPr>
          </a:p>
        </p:txBody>
      </p:sp>
      <p:pic>
        <p:nvPicPr>
          <p:cNvPr id="157" name="Picture 1"/>
          <p:cNvPicPr/>
          <p:nvPr/>
        </p:nvPicPr>
        <p:blipFill>
          <a:blip r:embed="rId2"/>
          <a:stretch/>
        </p:blipFill>
        <p:spPr>
          <a:xfrm>
            <a:off x="4031280" y="3543480"/>
            <a:ext cx="4457160" cy="33141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p15="http://schemas.microsoft.com/office/powerpoint/2012/main" xmlns="">
      <p:transition spd="slow">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extBox 231"/>
          <p:cNvSpPr/>
          <p:nvPr/>
        </p:nvSpPr>
        <p:spPr>
          <a:xfrm>
            <a:off x="2514600" y="0"/>
            <a:ext cx="7095960" cy="1090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buNone/>
            </a:pPr>
            <a:r>
              <a:rPr lang="en-US" sz="3200" b="0" u="sng" strike="noStrike" spc="-1">
                <a:solidFill>
                  <a:srgbClr val="000000"/>
                </a:solidFill>
                <a:uFillTx/>
                <a:latin typeface="Century Gothic"/>
                <a:ea typeface="Microsoft YaHei"/>
              </a:rPr>
              <a:t>Fabrication of experimental setup</a:t>
            </a:r>
            <a:endParaRPr lang="en-US" sz="3200" b="0" strike="noStrike" spc="-1">
              <a:latin typeface="Arial"/>
            </a:endParaRPr>
          </a:p>
        </p:txBody>
      </p:sp>
      <p:sp>
        <p:nvSpPr>
          <p:cNvPr id="159" name="TextBox 232"/>
          <p:cNvSpPr/>
          <p:nvPr/>
        </p:nvSpPr>
        <p:spPr>
          <a:xfrm>
            <a:off x="339480" y="628920"/>
            <a:ext cx="8385480" cy="1771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buNone/>
            </a:pPr>
            <a:r>
              <a:rPr lang="en-US" sz="1800" b="0" strike="noStrike" spc="-1">
                <a:solidFill>
                  <a:srgbClr val="000000"/>
                </a:solidFill>
                <a:latin typeface="Century Gothic"/>
                <a:ea typeface="DejaVu Sans"/>
              </a:rPr>
              <a:t>The present setup consists of 3 major categories of components</a:t>
            </a:r>
            <a:endParaRPr lang="en-US" sz="1800" b="0" strike="noStrike" spc="-1">
              <a:latin typeface="Arial"/>
            </a:endParaRPr>
          </a:p>
          <a:p>
            <a:pPr>
              <a:lnSpc>
                <a:spcPct val="150000"/>
              </a:lnSpc>
              <a:buNone/>
            </a:pPr>
            <a:r>
              <a:rPr lang="en-US" sz="1800" b="0" strike="noStrike" spc="-1">
                <a:solidFill>
                  <a:srgbClr val="000000"/>
                </a:solidFill>
                <a:latin typeface="Century Gothic"/>
                <a:ea typeface="DejaVu Sans"/>
              </a:rPr>
              <a:t>1. Main components</a:t>
            </a:r>
            <a:endParaRPr lang="en-US" sz="1800" b="0" strike="noStrike" spc="-1">
              <a:latin typeface="Arial"/>
            </a:endParaRPr>
          </a:p>
          <a:p>
            <a:pPr>
              <a:lnSpc>
                <a:spcPct val="150000"/>
              </a:lnSpc>
              <a:buNone/>
            </a:pPr>
            <a:r>
              <a:rPr lang="en-US" sz="1800" b="0" strike="noStrike" spc="-1">
                <a:solidFill>
                  <a:srgbClr val="000000"/>
                </a:solidFill>
                <a:latin typeface="Century Gothic"/>
                <a:ea typeface="DejaVu Sans"/>
              </a:rPr>
              <a:t>2. Auxiliary components</a:t>
            </a:r>
            <a:endParaRPr lang="en-US" sz="1800" b="0" strike="noStrike" spc="-1">
              <a:latin typeface="Arial"/>
            </a:endParaRPr>
          </a:p>
          <a:p>
            <a:pPr>
              <a:lnSpc>
                <a:spcPct val="150000"/>
              </a:lnSpc>
              <a:buNone/>
            </a:pPr>
            <a:r>
              <a:rPr lang="en-US" sz="1800" b="0" strike="noStrike" spc="-1">
                <a:solidFill>
                  <a:srgbClr val="000000"/>
                </a:solidFill>
                <a:latin typeface="Century Gothic"/>
                <a:ea typeface="DejaVu Sans"/>
              </a:rPr>
              <a:t>3. Instrumentation</a:t>
            </a:r>
            <a:endParaRPr lang="en-US" sz="1800" b="0" strike="noStrike" spc="-1">
              <a:latin typeface="Arial"/>
            </a:endParaRPr>
          </a:p>
        </p:txBody>
      </p:sp>
      <p:sp>
        <p:nvSpPr>
          <p:cNvPr id="160" name="TextBox 2"/>
          <p:cNvSpPr/>
          <p:nvPr/>
        </p:nvSpPr>
        <p:spPr>
          <a:xfrm>
            <a:off x="339480" y="2401200"/>
            <a:ext cx="7032240" cy="4296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75840" indent="-285840" algn="just">
              <a:lnSpc>
                <a:spcPct val="150000"/>
              </a:lnSpc>
              <a:spcAft>
                <a:spcPts val="1029"/>
              </a:spcAft>
              <a:buClr>
                <a:srgbClr val="000000"/>
              </a:buClr>
              <a:buFont typeface="Arial"/>
              <a:buChar char="•"/>
            </a:pPr>
            <a:r>
              <a:rPr lang="en-US" sz="1800" b="1" strike="noStrike" spc="-1">
                <a:solidFill>
                  <a:srgbClr val="000000"/>
                </a:solidFill>
                <a:latin typeface="Century Gothic"/>
                <a:ea typeface="DejaVu Sans"/>
              </a:rPr>
              <a:t>Main components:- </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1. Evaporator</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2. Compressor</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3. Condenser</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4. Subcooler</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5. throttling device</a:t>
            </a:r>
            <a:endParaRPr lang="en-US" sz="1800" b="0" strike="noStrike" spc="-1">
              <a:latin typeface="Arial"/>
            </a:endParaRPr>
          </a:p>
          <a:p>
            <a:pPr marL="96480" indent="-6480" algn="just">
              <a:lnSpc>
                <a:spcPct val="150000"/>
              </a:lnSpc>
              <a:spcAft>
                <a:spcPts val="1029"/>
              </a:spcAft>
              <a:buNone/>
              <a:tabLst>
                <a:tab pos="0" algn="l"/>
              </a:tabLst>
            </a:pPr>
            <a:r>
              <a:rPr lang="en-IN" sz="1800" b="0" strike="noStrike" spc="-1">
                <a:solidFill>
                  <a:srgbClr val="000000"/>
                </a:solidFill>
                <a:latin typeface="Cambria"/>
                <a:ea typeface="Cambria"/>
              </a:rPr>
              <a:t>6. capillary </a:t>
            </a:r>
            <a:endParaRPr lang="en-US" sz="1800" b="0" strike="noStrike" spc="-1">
              <a:latin typeface="Arial"/>
            </a:endParaRPr>
          </a:p>
          <a:p>
            <a:pPr marL="96480" indent="-6480">
              <a:lnSpc>
                <a:spcPct val="150000"/>
              </a:lnSpc>
              <a:buNone/>
              <a:tabLst>
                <a:tab pos="0" algn="l"/>
              </a:tabLst>
            </a:pPr>
            <a:endParaRPr lang="en-US" sz="1800" b="0" strike="noStrike" spc="-1">
              <a:latin typeface="Arial"/>
            </a:endParaRPr>
          </a:p>
        </p:txBody>
      </p:sp>
      <p:pic>
        <p:nvPicPr>
          <p:cNvPr id="161" name="Picture 3"/>
          <p:cNvPicPr/>
          <p:nvPr/>
        </p:nvPicPr>
        <p:blipFill>
          <a:blip r:embed="rId2"/>
          <a:stretch/>
        </p:blipFill>
        <p:spPr>
          <a:xfrm>
            <a:off x="4681440" y="1257840"/>
            <a:ext cx="2018520" cy="1771560"/>
          </a:xfrm>
          <a:prstGeom prst="rect">
            <a:avLst/>
          </a:prstGeom>
          <a:ln w="0">
            <a:noFill/>
          </a:ln>
        </p:spPr>
      </p:pic>
      <p:pic>
        <p:nvPicPr>
          <p:cNvPr id="162" name="Picture 4"/>
          <p:cNvPicPr/>
          <p:nvPr/>
        </p:nvPicPr>
        <p:blipFill>
          <a:blip r:embed="rId3"/>
          <a:stretch/>
        </p:blipFill>
        <p:spPr>
          <a:xfrm>
            <a:off x="6882840" y="1257840"/>
            <a:ext cx="2260440" cy="1771560"/>
          </a:xfrm>
          <a:prstGeom prst="rect">
            <a:avLst/>
          </a:prstGeom>
          <a:ln w="0">
            <a:noFill/>
          </a:ln>
        </p:spPr>
      </p:pic>
      <p:pic>
        <p:nvPicPr>
          <p:cNvPr id="163" name="Picture 5"/>
          <p:cNvPicPr/>
          <p:nvPr/>
        </p:nvPicPr>
        <p:blipFill>
          <a:blip r:embed="rId4"/>
          <a:stretch/>
        </p:blipFill>
        <p:spPr>
          <a:xfrm>
            <a:off x="3371760" y="3054240"/>
            <a:ext cx="3510360" cy="1771560"/>
          </a:xfrm>
          <a:prstGeom prst="rect">
            <a:avLst/>
          </a:prstGeom>
          <a:ln w="0">
            <a:noFill/>
          </a:ln>
        </p:spPr>
      </p:pic>
      <p:pic>
        <p:nvPicPr>
          <p:cNvPr id="164" name="Picture 6"/>
          <p:cNvPicPr/>
          <p:nvPr/>
        </p:nvPicPr>
        <p:blipFill>
          <a:blip r:embed="rId5"/>
          <a:stretch/>
        </p:blipFill>
        <p:spPr>
          <a:xfrm>
            <a:off x="6882840" y="3090960"/>
            <a:ext cx="4969080" cy="1624680"/>
          </a:xfrm>
          <a:prstGeom prst="rect">
            <a:avLst/>
          </a:prstGeom>
          <a:ln w="0">
            <a:noFill/>
          </a:ln>
        </p:spPr>
      </p:pic>
      <p:pic>
        <p:nvPicPr>
          <p:cNvPr id="165" name="Picture 7"/>
          <p:cNvPicPr/>
          <p:nvPr/>
        </p:nvPicPr>
        <p:blipFill>
          <a:blip r:embed="rId6"/>
          <a:stretch/>
        </p:blipFill>
        <p:spPr>
          <a:xfrm>
            <a:off x="9214200" y="1086840"/>
            <a:ext cx="2637720" cy="20073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p15="http://schemas.microsoft.com/office/powerpoint/2012/main" xmlns="">
      <p:transition spd="slow">
        <p:blinds dir="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38</TotalTime>
  <Words>1208</Words>
  <Application>Microsoft Office PowerPoint</Application>
  <PresentationFormat>Widescreen</PresentationFormat>
  <Paragraphs>270</Paragraphs>
  <Slides>20</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20</vt:i4>
      </vt:variant>
    </vt:vector>
  </HeadingPairs>
  <TitlesOfParts>
    <vt:vector size="32" baseType="lpstr">
      <vt:lpstr>Arial</vt:lpstr>
      <vt:lpstr>Cambria</vt:lpstr>
      <vt:lpstr>Century Gothic</vt:lpstr>
      <vt:lpstr>Gill Sans MT</vt:lpstr>
      <vt:lpstr>NexusSerif</vt:lpstr>
      <vt:lpstr>Palatino Linotype</vt:lpstr>
      <vt:lpstr>Symbol</vt:lpstr>
      <vt:lpstr>Times New Roman</vt:lpstr>
      <vt:lpstr>Wingdings</vt:lpstr>
      <vt:lpstr>Office Theme</vt:lpstr>
      <vt:lpstr>Office Theme</vt:lpstr>
      <vt:lpstr>Office Theme</vt:lpstr>
      <vt:lpstr>MAJOR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dc:title>
  <dc:subject/>
  <dc:creator>Arunav Sharma</dc:creator>
  <dc:description/>
  <cp:lastModifiedBy>rishabh jain</cp:lastModifiedBy>
  <cp:revision>37</cp:revision>
  <dcterms:created xsi:type="dcterms:W3CDTF">2022-09-08T07:43:00Z</dcterms:created>
  <dcterms:modified xsi:type="dcterms:W3CDTF">2023-05-31T05:06:39Z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888D82B3C807428D8CF1804C3846F67D</vt:lpwstr>
  </property>
  <property fmtid="{D5CDD505-2E9C-101B-9397-08002B2CF9AE}" pid="3" name="KSOProductBuildVer">
    <vt:lpwstr>1033-11.2.0.11219</vt:lpwstr>
  </property>
  <property fmtid="{D5CDD505-2E9C-101B-9397-08002B2CF9AE}" pid="4" name="PresentationFormat">
    <vt:lpwstr>Widescreen</vt:lpwstr>
  </property>
  <property fmtid="{D5CDD505-2E9C-101B-9397-08002B2CF9AE}" pid="5" name="Slides">
    <vt:i4>17</vt:i4>
  </property>
</Properties>
</file>