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63" r:id="rId2"/>
    <p:sldId id="256" r:id="rId3"/>
    <p:sldId id="258" r:id="rId4"/>
    <p:sldId id="259" r:id="rId5"/>
    <p:sldId id="261" r:id="rId6"/>
    <p:sldId id="284" r:id="rId7"/>
    <p:sldId id="262" r:id="rId8"/>
    <p:sldId id="272" r:id="rId9"/>
    <p:sldId id="273" r:id="rId10"/>
    <p:sldId id="277" r:id="rId11"/>
    <p:sldId id="280" r:id="rId12"/>
    <p:sldId id="264" r:id="rId13"/>
    <p:sldId id="265" r:id="rId14"/>
    <p:sldId id="282" r:id="rId15"/>
    <p:sldId id="283"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7" autoAdjust="0"/>
  </p:normalViewPr>
  <p:slideViewPr>
    <p:cSldViewPr>
      <p:cViewPr varScale="1">
        <p:scale>
          <a:sx n="69" d="100"/>
          <a:sy n="69" d="100"/>
        </p:scale>
        <p:origin x="14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FC8A4-9D6D-4AB3-A797-8DFED8A87AE5}" type="datetimeFigureOut">
              <a:rPr lang="en-US" smtClean="0"/>
              <a:pPr/>
              <a:t>11/30/2017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18E04-2BAB-43EA-94FF-8DBA159911C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318E04-2BAB-43EA-94FF-8DBA159911C6}"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4C2BCC79-9A17-4331-826E-4F9901D3E755}" type="datetimeFigureOut">
              <a:rPr lang="en-US" smtClean="0"/>
              <a:pPr/>
              <a:t>11/30/2017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664A43DE-83B1-48A0-93E2-179FDCA4F46A}"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2BCC79-9A17-4331-826E-4F9901D3E755}" type="datetimeFigureOut">
              <a:rPr lang="en-US" smtClean="0"/>
              <a:pPr/>
              <a:t>11/30/2017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A43DE-83B1-48A0-93E2-179FDCA4F4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2BCC79-9A17-4331-826E-4F9901D3E755}" type="datetimeFigureOut">
              <a:rPr lang="en-US" smtClean="0"/>
              <a:pPr/>
              <a:t>11/30/2017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A43DE-83B1-48A0-93E2-179FDCA4F46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2BCC79-9A17-4331-826E-4F9901D3E755}" type="datetimeFigureOut">
              <a:rPr lang="en-US" smtClean="0"/>
              <a:pPr/>
              <a:t>11/30/2017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A43DE-83B1-48A0-93E2-179FDCA4F46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2BCC79-9A17-4331-826E-4F9901D3E755}" type="datetimeFigureOut">
              <a:rPr lang="en-US" smtClean="0"/>
              <a:pPr/>
              <a:t>11/30/2017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A43DE-83B1-48A0-93E2-179FDCA4F46A}"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2BCC79-9A17-4331-826E-4F9901D3E755}" type="datetimeFigureOut">
              <a:rPr lang="en-US" smtClean="0"/>
              <a:pPr/>
              <a:t>11/30/2017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A43DE-83B1-48A0-93E2-179FDCA4F4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2BCC79-9A17-4331-826E-4F9901D3E755}" type="datetimeFigureOut">
              <a:rPr lang="en-US" smtClean="0"/>
              <a:pPr/>
              <a:t>11/30/2017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4A43DE-83B1-48A0-93E2-179FDCA4F46A}"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2BCC79-9A17-4331-826E-4F9901D3E755}" type="datetimeFigureOut">
              <a:rPr lang="en-US" smtClean="0"/>
              <a:pPr/>
              <a:t>11/30/2017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4A43DE-83B1-48A0-93E2-179FDCA4F4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BCC79-9A17-4331-826E-4F9901D3E755}" type="datetimeFigureOut">
              <a:rPr lang="en-US" smtClean="0"/>
              <a:pPr/>
              <a:t>11/30/2017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4A43DE-83B1-48A0-93E2-179FDCA4F4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2BCC79-9A17-4331-826E-4F9901D3E755}" type="datetimeFigureOut">
              <a:rPr lang="en-US" smtClean="0"/>
              <a:pPr/>
              <a:t>11/30/2017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A43DE-83B1-48A0-93E2-179FDCA4F4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4C2BCC79-9A17-4331-826E-4F9901D3E755}" type="datetimeFigureOut">
              <a:rPr lang="en-US" smtClean="0"/>
              <a:pPr/>
              <a:t>11/30/2017</a:t>
            </a:fld>
            <a:endParaRPr lang="en-IN"/>
          </a:p>
        </p:txBody>
      </p:sp>
      <p:sp>
        <p:nvSpPr>
          <p:cNvPr id="6" name="Footer Placeholder 5"/>
          <p:cNvSpPr>
            <a:spLocks noGrp="1"/>
          </p:cNvSpPr>
          <p:nvPr>
            <p:ph type="ftr" sz="quarter" idx="11"/>
          </p:nvPr>
        </p:nvSpPr>
        <p:spPr>
          <a:xfrm>
            <a:off x="914400" y="55499"/>
            <a:ext cx="5562600" cy="365125"/>
          </a:xfrm>
        </p:spPr>
        <p:txBody>
          <a:bodyPr/>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p>
            <a:fld id="{664A43DE-83B1-48A0-93E2-179FDCA4F4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C2BCC79-9A17-4331-826E-4F9901D3E755}" type="datetimeFigureOut">
              <a:rPr lang="en-US" smtClean="0"/>
              <a:pPr/>
              <a:t>11/30/2017</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64A43DE-83B1-48A0-93E2-179FDCA4F46A}"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archsoa.techtarget.com/definition/software" TargetMode="External"/><Relationship Id="rId2" Type="http://schemas.openxmlformats.org/officeDocument/2006/relationships/hyperlink" Target="http://searchnetworking.techtarget.com/definition/hardwar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428604"/>
            <a:ext cx="8156448" cy="777240"/>
          </a:xfrm>
        </p:spPr>
        <p:txBody>
          <a:bodyPr>
            <a:normAutofit fontScale="90000"/>
          </a:bodyPr>
          <a:lstStyle/>
          <a:p>
            <a:r>
              <a:rPr lang="en-IN" sz="8000" dirty="0" smtClean="0"/>
              <a:t>GPS BASED BORDER ALERT SYSTEM FOR FISHERMEN</a:t>
            </a:r>
            <a:endParaRPr lang="en-IN"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1000108"/>
            <a:ext cx="7972452" cy="1000132"/>
          </a:xfrm>
        </p:spPr>
        <p:txBody>
          <a:bodyPr>
            <a:normAutofit/>
          </a:bodyPr>
          <a:lstStyle/>
          <a:p>
            <a:r>
              <a:rPr lang="en-US" sz="2400" dirty="0" smtClean="0"/>
              <a:t>  L293D Motor Driver.</a:t>
            </a:r>
            <a:endParaRPr lang="en-US" sz="2400" dirty="0"/>
          </a:p>
        </p:txBody>
      </p:sp>
      <p:sp>
        <p:nvSpPr>
          <p:cNvPr id="7" name="TextBox 6"/>
          <p:cNvSpPr txBox="1"/>
          <p:nvPr/>
        </p:nvSpPr>
        <p:spPr>
          <a:xfrm>
            <a:off x="609600" y="405825"/>
            <a:ext cx="3581400" cy="584775"/>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3200" b="1" dirty="0" smtClean="0">
                <a:ln>
                  <a:prstDash val="solid"/>
                </a:ln>
                <a:solidFill>
                  <a:srgbClr val="99FFCC"/>
                </a:solidFill>
                <a:effectLst>
                  <a:outerShdw blurRad="88000" dist="50800" dir="5040000" algn="tl">
                    <a:schemeClr val="accent4">
                      <a:tint val="80000"/>
                      <a:satMod val="250000"/>
                      <a:alpha val="45000"/>
                    </a:schemeClr>
                  </a:outerShdw>
                </a:effectLst>
              </a:rPr>
              <a:t>    Motor Driver :</a:t>
            </a:r>
            <a:endParaRPr lang="en-US" sz="3200" b="1" dirty="0">
              <a:ln>
                <a:prstDash val="solid"/>
              </a:ln>
              <a:solidFill>
                <a:srgbClr val="99FFCC"/>
              </a:solidFill>
              <a:effectLst>
                <a:outerShdw blurRad="88000" dist="50800" dir="5040000" algn="tl">
                  <a:schemeClr val="accent4">
                    <a:tint val="80000"/>
                    <a:satMod val="250000"/>
                    <a:alpha val="45000"/>
                  </a:schemeClr>
                </a:outerShdw>
              </a:effectLst>
            </a:endParaRPr>
          </a:p>
        </p:txBody>
      </p:sp>
      <p:sp>
        <p:nvSpPr>
          <p:cNvPr id="8" name="TextBox 7"/>
          <p:cNvSpPr txBox="1"/>
          <p:nvPr/>
        </p:nvSpPr>
        <p:spPr>
          <a:xfrm>
            <a:off x="428596" y="1785926"/>
            <a:ext cx="4800600" cy="584775"/>
          </a:xfrm>
          <a:prstGeom prst="rect">
            <a:avLst/>
          </a:prstGeom>
          <a:noFill/>
        </p:spPr>
        <p:txBody>
          <a:bodyPr wrap="square" rtlCol="0">
            <a:spAutoFit/>
          </a:bodyPr>
          <a:lstStyle/>
          <a:p>
            <a:r>
              <a:rPr lang="en-US" sz="3200" dirty="0" smtClean="0">
                <a:ln w="10541" cmpd="sng">
                  <a:solidFill>
                    <a:srgbClr val="7D7D7D">
                      <a:tint val="100000"/>
                      <a:shade val="100000"/>
                      <a:satMod val="110000"/>
                    </a:srgbClr>
                  </a:solidFill>
                  <a:prstDash val="solid"/>
                </a:ln>
                <a:solidFill>
                  <a:schemeClr val="accent6">
                    <a:lumMod val="60000"/>
                    <a:lumOff val="40000"/>
                  </a:schemeClr>
                </a:solidFill>
              </a:rPr>
              <a:t>      Bluetooth  Module</a:t>
            </a:r>
            <a:endParaRPr lang="en-US" sz="3200" dirty="0">
              <a:ln w="10541" cmpd="sng">
                <a:solidFill>
                  <a:srgbClr val="7D7D7D">
                    <a:tint val="100000"/>
                    <a:shade val="100000"/>
                    <a:satMod val="110000"/>
                  </a:srgbClr>
                </a:solidFill>
                <a:prstDash val="solid"/>
              </a:ln>
              <a:solidFill>
                <a:schemeClr val="accent6">
                  <a:lumMod val="60000"/>
                  <a:lumOff val="40000"/>
                </a:schemeClr>
              </a:solidFill>
            </a:endParaRPr>
          </a:p>
        </p:txBody>
      </p:sp>
      <p:sp>
        <p:nvSpPr>
          <p:cNvPr id="9" name="TextBox 8"/>
          <p:cNvSpPr txBox="1"/>
          <p:nvPr/>
        </p:nvSpPr>
        <p:spPr>
          <a:xfrm>
            <a:off x="571472" y="2357430"/>
            <a:ext cx="8072494" cy="1938992"/>
          </a:xfrm>
          <a:prstGeom prst="rect">
            <a:avLst/>
          </a:prstGeom>
          <a:noFill/>
        </p:spPr>
        <p:txBody>
          <a:bodyPr wrap="square" rtlCol="0">
            <a:spAutoFit/>
          </a:bodyPr>
          <a:lstStyle/>
          <a:p>
            <a:pPr>
              <a:buFont typeface="Arial" pitchFamily="34" charset="0"/>
              <a:buChar char="•"/>
            </a:pPr>
            <a:r>
              <a:rPr lang="en-US" sz="2400" dirty="0" smtClean="0"/>
              <a:t>  Bluetooth module is basically a part of serial communication.</a:t>
            </a:r>
          </a:p>
          <a:p>
            <a:endParaRPr lang="en-US" sz="2400" dirty="0" smtClean="0"/>
          </a:p>
          <a:p>
            <a:pPr>
              <a:buFont typeface="Arial" pitchFamily="34" charset="0"/>
              <a:buChar char="•"/>
            </a:pPr>
            <a:r>
              <a:rPr lang="en-US" sz="2400" dirty="0" smtClean="0"/>
              <a:t>   We are  using HC-05 but we can also use   HC-04 and HC-06</a:t>
            </a:r>
          </a:p>
          <a:p>
            <a:pPr>
              <a:buFont typeface="Arial" pitchFamily="34" charset="0"/>
              <a:buChar char="•"/>
            </a:pPr>
            <a:endParaRPr lang="en-US" sz="2400" dirty="0" smtClean="0"/>
          </a:p>
          <a:p>
            <a:pPr>
              <a:buFont typeface="Arial" pitchFamily="34" charset="0"/>
              <a:buChar char="•"/>
            </a:pPr>
            <a:endParaRPr lang="en-US" sz="2400" dirty="0"/>
          </a:p>
        </p:txBody>
      </p:sp>
      <p:sp>
        <p:nvSpPr>
          <p:cNvPr id="10" name="TextBox 9"/>
          <p:cNvSpPr txBox="1"/>
          <p:nvPr/>
        </p:nvSpPr>
        <p:spPr>
          <a:xfrm>
            <a:off x="428596" y="3929066"/>
            <a:ext cx="4876800" cy="584775"/>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3200" b="1" dirty="0" smtClean="0">
                <a:ln>
                  <a:prstDash val="solid"/>
                </a:ln>
                <a:solidFill>
                  <a:schemeClr val="accent6">
                    <a:lumMod val="60000"/>
                    <a:lumOff val="40000"/>
                  </a:schemeClr>
                </a:solidFill>
                <a:effectLst>
                  <a:outerShdw blurRad="88000" dist="50800" dir="5040000" algn="tl">
                    <a:schemeClr val="accent4">
                      <a:tint val="80000"/>
                      <a:satMod val="250000"/>
                      <a:alpha val="45000"/>
                    </a:schemeClr>
                  </a:outerShdw>
                </a:effectLst>
              </a:rPr>
              <a:t>     Motor :</a:t>
            </a:r>
            <a:endParaRPr lang="en-US" sz="3200" b="1" dirty="0">
              <a:ln>
                <a:prstDash val="solid"/>
              </a:ln>
              <a:solidFill>
                <a:schemeClr val="accent6">
                  <a:lumMod val="60000"/>
                  <a:lumOff val="40000"/>
                </a:schemeClr>
              </a:solidFill>
              <a:effectLst>
                <a:outerShdw blurRad="88000" dist="50800" dir="5040000" algn="tl">
                  <a:schemeClr val="accent4">
                    <a:tint val="80000"/>
                    <a:satMod val="250000"/>
                    <a:alpha val="45000"/>
                  </a:schemeClr>
                </a:outerShdw>
              </a:effectLst>
            </a:endParaRPr>
          </a:p>
        </p:txBody>
      </p:sp>
      <p:sp>
        <p:nvSpPr>
          <p:cNvPr id="11" name="Content Placeholder 2"/>
          <p:cNvSpPr txBox="1">
            <a:spLocks/>
          </p:cNvSpPr>
          <p:nvPr/>
        </p:nvSpPr>
        <p:spPr>
          <a:xfrm>
            <a:off x="357158" y="4572008"/>
            <a:ext cx="8229600" cy="2509838"/>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There are 3 types of motor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DC ,Servo, Stepper.</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 used DC motor as it is cost effective ,flexible and simple to be able to move.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3929066"/>
            <a:ext cx="7467600" cy="1947203"/>
          </a:xfrm>
        </p:spPr>
        <p:txBody>
          <a:bodyPr>
            <a:normAutofit/>
          </a:bodyPr>
          <a:lstStyle/>
          <a:p>
            <a:r>
              <a:rPr lang="en-US" sz="2800" dirty="0" smtClean="0"/>
              <a:t> GPS module is a device which receive   signals form the satellite and provide information about longitude.</a:t>
            </a:r>
          </a:p>
          <a:p>
            <a:r>
              <a:rPr lang="en-US" sz="2800" dirty="0" smtClean="0"/>
              <a:t> We are using GPS module Neo 6M</a:t>
            </a:r>
            <a:endParaRPr lang="en-US" sz="2200" dirty="0"/>
          </a:p>
        </p:txBody>
      </p:sp>
      <p:sp>
        <p:nvSpPr>
          <p:cNvPr id="4" name="TextBox 3"/>
          <p:cNvSpPr txBox="1"/>
          <p:nvPr/>
        </p:nvSpPr>
        <p:spPr>
          <a:xfrm>
            <a:off x="428596" y="3000372"/>
            <a:ext cx="3657600" cy="584775"/>
          </a:xfrm>
          <a:prstGeom prst="rect">
            <a:avLst/>
          </a:prstGeom>
          <a:noFill/>
        </p:spPr>
        <p:txBody>
          <a:bodyPr wrap="square" rtlCol="0">
            <a:spAutoFit/>
          </a:bodyPr>
          <a:lstStyle/>
          <a:p>
            <a:r>
              <a:rPr lang="en-US" sz="3200" dirty="0" smtClean="0">
                <a:solidFill>
                  <a:schemeClr val="accent6">
                    <a:lumMod val="60000"/>
                    <a:lumOff val="40000"/>
                  </a:schemeClr>
                </a:solidFill>
              </a:rPr>
              <a:t>      GPS Module :</a:t>
            </a:r>
            <a:endParaRPr lang="en-US" sz="3200" dirty="0">
              <a:solidFill>
                <a:schemeClr val="accent6">
                  <a:lumMod val="60000"/>
                  <a:lumOff val="40000"/>
                </a:schemeClr>
              </a:solidFill>
            </a:endParaRPr>
          </a:p>
        </p:txBody>
      </p:sp>
      <p:sp>
        <p:nvSpPr>
          <p:cNvPr id="5" name="TextBox 4"/>
          <p:cNvSpPr txBox="1"/>
          <p:nvPr/>
        </p:nvSpPr>
        <p:spPr>
          <a:xfrm>
            <a:off x="457200" y="228600"/>
            <a:ext cx="5334000" cy="584775"/>
          </a:xfrm>
          <a:prstGeom prst="rect">
            <a:avLst/>
          </a:prstGeom>
          <a:noFill/>
        </p:spPr>
        <p:txBody>
          <a:bodyPr wrap="square" rtlCol="0">
            <a:spAutoFit/>
          </a:bodyPr>
          <a:lstStyle/>
          <a:p>
            <a:r>
              <a:rPr lang="en-US" sz="3200" dirty="0" smtClean="0">
                <a:solidFill>
                  <a:schemeClr val="accent6">
                    <a:lumMod val="60000"/>
                    <a:lumOff val="40000"/>
                  </a:schemeClr>
                </a:solidFill>
              </a:rPr>
              <a:t>     Andriod App:</a:t>
            </a:r>
            <a:endParaRPr lang="en-US" sz="3200" dirty="0">
              <a:solidFill>
                <a:schemeClr val="accent6">
                  <a:lumMod val="60000"/>
                  <a:lumOff val="40000"/>
                </a:schemeClr>
              </a:solidFill>
            </a:endParaRPr>
          </a:p>
        </p:txBody>
      </p:sp>
      <p:sp>
        <p:nvSpPr>
          <p:cNvPr id="6" name="TextBox 5"/>
          <p:cNvSpPr txBox="1"/>
          <p:nvPr/>
        </p:nvSpPr>
        <p:spPr>
          <a:xfrm>
            <a:off x="785786" y="928670"/>
            <a:ext cx="7696200" cy="2062103"/>
          </a:xfrm>
          <a:prstGeom prst="rect">
            <a:avLst/>
          </a:prstGeom>
          <a:noFill/>
        </p:spPr>
        <p:txBody>
          <a:bodyPr wrap="square" rtlCol="0">
            <a:spAutoFit/>
          </a:bodyPr>
          <a:lstStyle/>
          <a:p>
            <a:pPr>
              <a:buFont typeface="Arial" pitchFamily="34" charset="0"/>
              <a:buChar char="•"/>
            </a:pPr>
            <a:r>
              <a:rPr lang="en-US" sz="3200" dirty="0" smtClean="0"/>
              <a:t> We have created an andriod app to connect our robot to mobile with Bluetooth module.</a:t>
            </a:r>
          </a:p>
          <a:p>
            <a:pPr>
              <a:buFont typeface="Arial" pitchFamily="34" charset="0"/>
              <a:buChar char="•"/>
            </a:pPr>
            <a:endParaRPr lang="en-US" sz="3200" dirty="0" smtClean="0"/>
          </a:p>
          <a:p>
            <a:pPr>
              <a:buFont typeface="Arial" pitchFamily="34" charset="0"/>
              <a:buChar char="•"/>
            </a:pPr>
            <a:r>
              <a:rPr lang="en-US" sz="3200" dirty="0" smtClean="0"/>
              <a:t>The app is build using MIT App Inverter .</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WHAT IS GPS?</a:t>
            </a:r>
            <a:endParaRPr lang="en-US" dirty="0"/>
          </a:p>
        </p:txBody>
      </p:sp>
      <p:sp>
        <p:nvSpPr>
          <p:cNvPr id="3" name="Content Placeholder 2"/>
          <p:cNvSpPr>
            <a:spLocks noGrp="1"/>
          </p:cNvSpPr>
          <p:nvPr>
            <p:ph idx="1"/>
          </p:nvPr>
        </p:nvSpPr>
        <p:spPr>
          <a:xfrm>
            <a:off x="914400" y="1783560"/>
            <a:ext cx="4443418" cy="4572000"/>
          </a:xfrm>
        </p:spPr>
        <p:txBody>
          <a:bodyPr>
            <a:normAutofit/>
          </a:bodyPr>
          <a:lstStyle/>
          <a:p>
            <a:pPr algn="just"/>
            <a:r>
              <a:rPr lang="en-US" sz="2400" dirty="0" smtClean="0"/>
              <a:t>GPS or Global Positioning System is a network of orbiting satellites that send precise details of their position in space back to earth. </a:t>
            </a:r>
          </a:p>
          <a:p>
            <a:r>
              <a:rPr lang="en-US" sz="2400" dirty="0" err="1" smtClean="0"/>
              <a:t>Eg</a:t>
            </a:r>
            <a:r>
              <a:rPr lang="en-US" sz="2400" dirty="0" smtClean="0"/>
              <a:t>. Airlines, shipping companies, trucking firms, and drivers everywhere use the GPS system to track vehicles.</a:t>
            </a:r>
            <a:endParaRPr lang="en-US" sz="2400" dirty="0"/>
          </a:p>
        </p:txBody>
      </p:sp>
      <p:pic>
        <p:nvPicPr>
          <p:cNvPr id="4" name="Picture 3" descr="68747470733a2f2f7261772e6769746875622e636f6d2f6466616e6e696e2f61726475696e6f2d767838722d6770732f6d61737465722f696d672f75626c6f782d6e656f366d2e6a7067.jpg"/>
          <p:cNvPicPr>
            <a:picLocks noChangeAspect="1"/>
          </p:cNvPicPr>
          <p:nvPr/>
        </p:nvPicPr>
        <p:blipFill>
          <a:blip r:embed="rId2"/>
          <a:stretch>
            <a:fillRect/>
          </a:stretch>
        </p:blipFill>
        <p:spPr>
          <a:xfrm>
            <a:off x="5715008" y="1928802"/>
            <a:ext cx="3214678" cy="3929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HOW DOES IT WORK?</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2400" dirty="0" smtClean="0"/>
              <a:t>There are three parts to a GPS system.</a:t>
            </a:r>
          </a:p>
          <a:p>
            <a:pPr>
              <a:buFont typeface="Arial" pitchFamily="34" charset="0"/>
              <a:buChar char="•"/>
            </a:pPr>
            <a:r>
              <a:rPr lang="en-US" sz="2400" dirty="0" smtClean="0"/>
              <a:t> The satellites send out microwave signals.</a:t>
            </a:r>
          </a:p>
          <a:p>
            <a:pPr>
              <a:buFont typeface="Arial" pitchFamily="34" charset="0"/>
              <a:buChar char="•"/>
            </a:pPr>
            <a:r>
              <a:rPr lang="en-US" sz="2400" dirty="0" smtClean="0"/>
              <a:t>The process is based on trilateration process.</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None/>
            </a:pPr>
            <a:endParaRPr lang="en-US" sz="2400" dirty="0" smtClean="0"/>
          </a:p>
          <a:p>
            <a:pPr>
              <a:buNone/>
            </a:pPr>
            <a:r>
              <a:rPr lang="en-US" sz="2400" dirty="0" smtClean="0"/>
              <a:t>      </a:t>
            </a:r>
          </a:p>
          <a:p>
            <a:endParaRPr lang="en-US" dirty="0"/>
          </a:p>
        </p:txBody>
      </p:sp>
      <p:pic>
        <p:nvPicPr>
          <p:cNvPr id="5" name="Picture 4" descr="GPS-Circuit.png"/>
          <p:cNvPicPr>
            <a:picLocks noChangeAspect="1"/>
          </p:cNvPicPr>
          <p:nvPr/>
        </p:nvPicPr>
        <p:blipFill>
          <a:blip r:embed="rId2"/>
          <a:stretch>
            <a:fillRect/>
          </a:stretch>
        </p:blipFill>
        <p:spPr>
          <a:xfrm>
            <a:off x="1714480" y="3286124"/>
            <a:ext cx="5695950" cy="3333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36" y="714356"/>
            <a:ext cx="392909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 of Restricted Area</a:t>
            </a:r>
            <a:endParaRPr lang="en-US" dirty="0"/>
          </a:p>
        </p:txBody>
      </p:sp>
      <p:sp>
        <p:nvSpPr>
          <p:cNvPr id="5" name="Rectangle 4"/>
          <p:cNvSpPr/>
          <p:nvPr/>
        </p:nvSpPr>
        <p:spPr>
          <a:xfrm>
            <a:off x="2857488" y="1714488"/>
            <a:ext cx="335758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from The GPS</a:t>
            </a:r>
            <a:endParaRPr lang="en-US" dirty="0"/>
          </a:p>
        </p:txBody>
      </p:sp>
      <p:sp>
        <p:nvSpPr>
          <p:cNvPr id="6" name="Rectangle 5"/>
          <p:cNvSpPr/>
          <p:nvPr/>
        </p:nvSpPr>
        <p:spPr>
          <a:xfrm>
            <a:off x="2928926" y="2786058"/>
            <a:ext cx="321471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Compare the position</a:t>
            </a:r>
            <a:endParaRPr lang="en-US" dirty="0"/>
          </a:p>
        </p:txBody>
      </p:sp>
      <p:sp>
        <p:nvSpPr>
          <p:cNvPr id="7" name="Diamond 6"/>
          <p:cNvSpPr/>
          <p:nvPr/>
        </p:nvSpPr>
        <p:spPr>
          <a:xfrm>
            <a:off x="3214678" y="3857628"/>
            <a:ext cx="2643206" cy="207170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nearer to restricted Area</a:t>
            </a:r>
            <a:endParaRPr lang="en-US" dirty="0"/>
          </a:p>
        </p:txBody>
      </p:sp>
      <p:cxnSp>
        <p:nvCxnSpPr>
          <p:cNvPr id="9" name="Straight Arrow Connector 8"/>
          <p:cNvCxnSpPr>
            <a:stCxn id="4" idx="2"/>
            <a:endCxn id="5" idx="0"/>
          </p:cNvCxnSpPr>
          <p:nvPr/>
        </p:nvCxnSpPr>
        <p:spPr>
          <a:xfrm rot="5400000">
            <a:off x="4357686" y="153589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5" idx="2"/>
          </p:cNvCxnSpPr>
          <p:nvPr/>
        </p:nvCxnSpPr>
        <p:spPr>
          <a:xfrm rot="5400000">
            <a:off x="4536281" y="2357430"/>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5400000">
            <a:off x="4321967" y="257174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rot="5400000">
            <a:off x="4321967" y="364331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43042" y="0"/>
            <a:ext cx="5786478" cy="707886"/>
          </a:xfrm>
          <a:prstGeom prst="rect">
            <a:avLst/>
          </a:prstGeom>
          <a:noFill/>
        </p:spPr>
        <p:txBody>
          <a:bodyPr wrap="square" rtlCol="0">
            <a:spAutoFit/>
          </a:bodyPr>
          <a:lstStyle/>
          <a:p>
            <a:pPr algn="ctr"/>
            <a:r>
              <a:rPr lang="en-US" sz="4000" u="sng" dirty="0" smtClean="0"/>
              <a:t>FLOWCHART/WORKING</a:t>
            </a:r>
            <a:endParaRPr lang="en-US" sz="4000" u="sng" dirty="0"/>
          </a:p>
        </p:txBody>
      </p:sp>
      <p:cxnSp>
        <p:nvCxnSpPr>
          <p:cNvPr id="43" name="Straight Connector 42"/>
          <p:cNvCxnSpPr/>
          <p:nvPr/>
        </p:nvCxnSpPr>
        <p:spPr>
          <a:xfrm rot="5400000">
            <a:off x="1215208" y="3999710"/>
            <a:ext cx="18573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2143108" y="3071810"/>
            <a:ext cx="714380"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143108" y="4929198"/>
            <a:ext cx="1285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4287042" y="6071412"/>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286248" y="6211669"/>
            <a:ext cx="478016" cy="646331"/>
          </a:xfrm>
          <a:prstGeom prst="rect">
            <a:avLst/>
          </a:prstGeom>
          <a:noFill/>
        </p:spPr>
        <p:txBody>
          <a:bodyPr wrap="none" rtlCol="0">
            <a:spAutoFit/>
          </a:bodyPr>
          <a:lstStyle/>
          <a:p>
            <a:r>
              <a:rPr lang="en-US" sz="3600" dirty="0" smtClean="0"/>
              <a:t>A</a:t>
            </a:r>
            <a:endParaRPr lang="en-US" sz="3600" dirty="0"/>
          </a:p>
        </p:txBody>
      </p:sp>
      <p:cxnSp>
        <p:nvCxnSpPr>
          <p:cNvPr id="147" name="Straight Connector 146"/>
          <p:cNvCxnSpPr/>
          <p:nvPr/>
        </p:nvCxnSpPr>
        <p:spPr>
          <a:xfrm>
            <a:off x="6143636" y="3000372"/>
            <a:ext cx="1285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a:off x="6000760" y="4429132"/>
            <a:ext cx="285752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215206" y="5857892"/>
            <a:ext cx="458780" cy="646331"/>
          </a:xfrm>
          <a:prstGeom prst="rect">
            <a:avLst/>
          </a:prstGeom>
          <a:noFill/>
        </p:spPr>
        <p:txBody>
          <a:bodyPr wrap="none" rtlCol="0">
            <a:spAutoFit/>
          </a:bodyPr>
          <a:lstStyle/>
          <a:p>
            <a:r>
              <a:rPr lang="en-US" sz="3600" dirty="0" smtClean="0"/>
              <a:t>B</a:t>
            </a:r>
            <a:endParaRPr lang="en-US" sz="3600" dirty="0"/>
          </a:p>
        </p:txBody>
      </p:sp>
      <p:sp>
        <p:nvSpPr>
          <p:cNvPr id="153" name="TextBox 152"/>
          <p:cNvSpPr txBox="1"/>
          <p:nvPr/>
        </p:nvSpPr>
        <p:spPr>
          <a:xfrm>
            <a:off x="2643174" y="4572008"/>
            <a:ext cx="468398" cy="369332"/>
          </a:xfrm>
          <a:prstGeom prst="rect">
            <a:avLst/>
          </a:prstGeom>
          <a:noFill/>
        </p:spPr>
        <p:txBody>
          <a:bodyPr wrap="none" rtlCol="0">
            <a:spAutoFit/>
          </a:bodyPr>
          <a:lstStyle/>
          <a:p>
            <a:r>
              <a:rPr lang="en-US" dirty="0" smtClean="0"/>
              <a:t>No</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772400" cy="914400"/>
          </a:xfrm>
        </p:spPr>
        <p:txBody>
          <a:bodyPr/>
          <a:lstStyle/>
          <a:p>
            <a:pPr algn="ctr"/>
            <a:r>
              <a:rPr lang="en-US" u="sng" dirty="0" smtClean="0">
                <a:solidFill>
                  <a:schemeClr val="tx1"/>
                </a:solidFill>
              </a:rPr>
              <a:t>FLOWCHART CONTINUES</a:t>
            </a:r>
            <a:endParaRPr lang="en-US" u="sng" dirty="0">
              <a:solidFill>
                <a:schemeClr val="tx1"/>
              </a:solidFill>
            </a:endParaRPr>
          </a:p>
        </p:txBody>
      </p:sp>
      <p:sp>
        <p:nvSpPr>
          <p:cNvPr id="4" name="TextBox 3"/>
          <p:cNvSpPr txBox="1"/>
          <p:nvPr/>
        </p:nvSpPr>
        <p:spPr>
          <a:xfrm>
            <a:off x="3929058" y="714356"/>
            <a:ext cx="445956" cy="584775"/>
          </a:xfrm>
          <a:prstGeom prst="rect">
            <a:avLst/>
          </a:prstGeom>
          <a:noFill/>
        </p:spPr>
        <p:txBody>
          <a:bodyPr wrap="none" rtlCol="0">
            <a:spAutoFit/>
          </a:bodyPr>
          <a:lstStyle/>
          <a:p>
            <a:r>
              <a:rPr lang="en-US" sz="3200" dirty="0" smtClean="0"/>
              <a:t>A</a:t>
            </a:r>
            <a:endParaRPr lang="en-US" sz="3200" dirty="0"/>
          </a:p>
        </p:txBody>
      </p:sp>
      <p:cxnSp>
        <p:nvCxnSpPr>
          <p:cNvPr id="6" name="Straight Arrow Connector 5"/>
          <p:cNvCxnSpPr/>
          <p:nvPr/>
        </p:nvCxnSpPr>
        <p:spPr>
          <a:xfrm rot="5400000">
            <a:off x="3933390" y="1424404"/>
            <a:ext cx="428628" cy="8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85918" y="1643050"/>
            <a:ext cx="514353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 Sounds keep on Increasing and Engine Sounds Keep reducing by  25%</a:t>
            </a:r>
            <a:endParaRPr lang="en-US" dirty="0"/>
          </a:p>
        </p:txBody>
      </p:sp>
      <p:cxnSp>
        <p:nvCxnSpPr>
          <p:cNvPr id="12" name="Straight Arrow Connector 11"/>
          <p:cNvCxnSpPr/>
          <p:nvPr/>
        </p:nvCxnSpPr>
        <p:spPr>
          <a:xfrm rot="5400000">
            <a:off x="3821901" y="2750339"/>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2786050" y="3071810"/>
            <a:ext cx="2786082" cy="19288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Reaches the restricted area</a:t>
            </a:r>
            <a:endParaRPr lang="en-US" dirty="0"/>
          </a:p>
        </p:txBody>
      </p:sp>
      <p:cxnSp>
        <p:nvCxnSpPr>
          <p:cNvPr id="24" name="Straight Arrow Connector 23"/>
          <p:cNvCxnSpPr/>
          <p:nvPr/>
        </p:nvCxnSpPr>
        <p:spPr>
          <a:xfrm rot="16200000" flipH="1">
            <a:off x="3518290" y="4982777"/>
            <a:ext cx="128588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000232" y="5643578"/>
            <a:ext cx="450059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Gets Off </a:t>
            </a:r>
            <a:endParaRPr lang="en-US" dirty="0"/>
          </a:p>
        </p:txBody>
      </p:sp>
      <p:cxnSp>
        <p:nvCxnSpPr>
          <p:cNvPr id="34" name="Straight Connector 33"/>
          <p:cNvCxnSpPr/>
          <p:nvPr/>
        </p:nvCxnSpPr>
        <p:spPr>
          <a:xfrm rot="5400000">
            <a:off x="5394331" y="3606801"/>
            <a:ext cx="46434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6572264" y="5929330"/>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500958" y="785794"/>
            <a:ext cx="458780" cy="646331"/>
          </a:xfrm>
          <a:prstGeom prst="rect">
            <a:avLst/>
          </a:prstGeom>
          <a:noFill/>
        </p:spPr>
        <p:txBody>
          <a:bodyPr wrap="none" rtlCol="0">
            <a:spAutoFit/>
          </a:bodyPr>
          <a:lstStyle/>
          <a:p>
            <a:r>
              <a:rPr lang="en-US" sz="3600" dirty="0" smtClean="0"/>
              <a:t>B</a:t>
            </a:r>
            <a:endParaRPr lang="en-US" sz="3600" dirty="0"/>
          </a:p>
        </p:txBody>
      </p:sp>
      <p:sp>
        <p:nvSpPr>
          <p:cNvPr id="43" name="TextBox 42"/>
          <p:cNvSpPr txBox="1"/>
          <p:nvPr/>
        </p:nvSpPr>
        <p:spPr>
          <a:xfrm>
            <a:off x="7000892" y="5572140"/>
            <a:ext cx="642942" cy="369332"/>
          </a:xfrm>
          <a:prstGeom prst="rect">
            <a:avLst/>
          </a:prstGeom>
          <a:noFill/>
        </p:spPr>
        <p:txBody>
          <a:bodyPr wrap="square" rtlCol="0">
            <a:spAutoFit/>
          </a:bodyPr>
          <a:lstStyle/>
          <a:p>
            <a:r>
              <a:rPr lang="en-US" dirty="0" smtClean="0"/>
              <a:t>No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FUTURE SCOPE</a:t>
            </a:r>
            <a:endParaRPr lang="en-US" dirty="0"/>
          </a:p>
        </p:txBody>
      </p:sp>
      <p:sp>
        <p:nvSpPr>
          <p:cNvPr id="3" name="Content Placeholder 2"/>
          <p:cNvSpPr>
            <a:spLocks noGrp="1"/>
          </p:cNvSpPr>
          <p:nvPr>
            <p:ph idx="1"/>
          </p:nvPr>
        </p:nvSpPr>
        <p:spPr/>
        <p:txBody>
          <a:bodyPr/>
          <a:lstStyle/>
          <a:p>
            <a:pPr>
              <a:buNone/>
            </a:pPr>
            <a:r>
              <a:rPr lang="en-US" dirty="0" smtClean="0"/>
              <a:t>     The process of directing the fishermen can be enhanced by placing the engine control unit system in the coastal office. They remotely control the engine to restart the boat for the safety of fishermen.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3000"/>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
            </a:r>
            <a:br>
              <a:rPr lang="en-IN" dirty="0" smtClean="0"/>
            </a:br>
            <a:r>
              <a:rPr lang="en-IN" dirty="0"/>
              <a:t/>
            </a:r>
            <a:br>
              <a:rPr lang="en-IN" dirty="0"/>
            </a:br>
            <a:endParaRPr lang="en-IN" dirty="0"/>
          </a:p>
        </p:txBody>
      </p:sp>
      <p:sp>
        <p:nvSpPr>
          <p:cNvPr id="3" name="Subtitle 2"/>
          <p:cNvSpPr>
            <a:spLocks noGrp="1"/>
          </p:cNvSpPr>
          <p:nvPr>
            <p:ph type="subTitle" idx="1"/>
          </p:nvPr>
        </p:nvSpPr>
        <p:spPr>
          <a:xfrm>
            <a:off x="1331640" y="1196752"/>
            <a:ext cx="6400800" cy="2952328"/>
          </a:xfrm>
        </p:spPr>
        <p:txBody>
          <a:bodyPr>
            <a:normAutofit lnSpcReduction="10000"/>
          </a:bodyPr>
          <a:lstStyle/>
          <a:p>
            <a:pPr marL="342900" indent="-342900" algn="just">
              <a:buClr>
                <a:schemeClr val="bg1"/>
              </a:buClr>
              <a:buFont typeface="Wingdings" panose="05000000000000000000" pitchFamily="2" charset="2"/>
              <a:buChar char="Ø"/>
            </a:pPr>
            <a:r>
              <a:rPr lang="en-IN" dirty="0" smtClean="0">
                <a:solidFill>
                  <a:schemeClr val="bg1"/>
                </a:solidFill>
              </a:rPr>
              <a:t>The livelihood of fishermen is such that he crosses the country    border   unknowingly</a:t>
            </a:r>
            <a:r>
              <a:rPr lang="en-IN" dirty="0" smtClean="0">
                <a:solidFill>
                  <a:schemeClr val="bg1"/>
                </a:solidFill>
              </a:rPr>
              <a:t>.</a:t>
            </a:r>
          </a:p>
          <a:p>
            <a:pPr algn="just"/>
            <a:endParaRPr lang="en-IN" dirty="0" smtClean="0">
              <a:solidFill>
                <a:schemeClr val="bg1"/>
              </a:solidFill>
            </a:endParaRPr>
          </a:p>
          <a:p>
            <a:pPr marL="342900" indent="-342900" algn="just">
              <a:buClr>
                <a:schemeClr val="bg1"/>
              </a:buClr>
              <a:buFont typeface="Wingdings" panose="05000000000000000000" pitchFamily="2" charset="2"/>
              <a:buChar char="Ø"/>
            </a:pPr>
            <a:r>
              <a:rPr lang="en-IN" dirty="0" smtClean="0">
                <a:solidFill>
                  <a:schemeClr val="bg1"/>
                </a:solidFill>
              </a:rPr>
              <a:t> </a:t>
            </a:r>
            <a:r>
              <a:rPr lang="en-IN" dirty="0" smtClean="0">
                <a:solidFill>
                  <a:schemeClr val="bg1"/>
                </a:solidFill>
              </a:rPr>
              <a:t>The sea borders between countries are not easily identifiable which  is  the main reason behind the problem</a:t>
            </a:r>
            <a:r>
              <a:rPr lang="en-IN" dirty="0" smtClean="0">
                <a:solidFill>
                  <a:schemeClr val="bg1"/>
                </a:solidFill>
              </a:rPr>
              <a:t>.</a:t>
            </a:r>
          </a:p>
          <a:p>
            <a:pPr algn="just"/>
            <a:endParaRPr lang="en-IN" dirty="0" smtClean="0">
              <a:solidFill>
                <a:schemeClr val="bg1"/>
              </a:solidFill>
            </a:endParaRPr>
          </a:p>
          <a:p>
            <a:pPr marL="342900" indent="-342900" algn="just">
              <a:buClr>
                <a:schemeClr val="bg1"/>
              </a:buClr>
              <a:buFont typeface="Wingdings" panose="05000000000000000000" pitchFamily="2" charset="2"/>
              <a:buChar char="Ø"/>
            </a:pPr>
            <a:r>
              <a:rPr lang="en-IN" dirty="0" smtClean="0">
                <a:solidFill>
                  <a:schemeClr val="bg1"/>
                </a:solidFill>
              </a:rPr>
              <a:t> </a:t>
            </a:r>
            <a:r>
              <a:rPr lang="en-IN" dirty="0" smtClean="0">
                <a:solidFill>
                  <a:schemeClr val="bg1"/>
                </a:solidFill>
              </a:rPr>
              <a:t>In day-to- day life we hear about many Tamil fishermen being caught and put under Srilankan custody and even killed. </a:t>
            </a:r>
            <a:endParaRPr lang="en-IN" dirty="0">
              <a:solidFill>
                <a:schemeClr val="bg1"/>
              </a:solidFill>
            </a:endParaRPr>
          </a:p>
        </p:txBody>
      </p:sp>
      <p:sp>
        <p:nvSpPr>
          <p:cNvPr id="5" name="Rectangle 4"/>
          <p:cNvSpPr/>
          <p:nvPr/>
        </p:nvSpPr>
        <p:spPr>
          <a:xfrm>
            <a:off x="1331640" y="4149080"/>
            <a:ext cx="6215106" cy="1323439"/>
          </a:xfrm>
          <a:prstGeom prst="rect">
            <a:avLst/>
          </a:prstGeom>
        </p:spPr>
        <p:txBody>
          <a:bodyPr wrap="square">
            <a:spAutoFit/>
          </a:bodyPr>
          <a:lstStyle/>
          <a:p>
            <a:pPr marL="342900" indent="-342900" algn="just">
              <a:buFont typeface="Wingdings" panose="05000000000000000000" pitchFamily="2" charset="2"/>
              <a:buChar char="Ø"/>
            </a:pPr>
            <a:r>
              <a:rPr lang="en-IN" sz="2000" dirty="0" smtClean="0">
                <a:solidFill>
                  <a:schemeClr val="tx2">
                    <a:lumMod val="10000"/>
                  </a:schemeClr>
                </a:solidFill>
              </a:rPr>
              <a:t>There </a:t>
            </a:r>
            <a:r>
              <a:rPr lang="en-IN" sz="2000" dirty="0">
                <a:solidFill>
                  <a:schemeClr val="tx2">
                    <a:lumMod val="10000"/>
                  </a:schemeClr>
                </a:solidFill>
              </a:rPr>
              <a:t>is a real necessity in designing a system that can track the vehicle and send the information about the vehicle to the concerned person and alert the fishermen also.</a:t>
            </a:r>
          </a:p>
        </p:txBody>
      </p:sp>
      <p:sp>
        <p:nvSpPr>
          <p:cNvPr id="6" name="TextBox 5"/>
          <p:cNvSpPr txBox="1"/>
          <p:nvPr/>
        </p:nvSpPr>
        <p:spPr>
          <a:xfrm>
            <a:off x="1857356" y="214290"/>
            <a:ext cx="5214974" cy="523220"/>
          </a:xfrm>
          <a:prstGeom prst="rect">
            <a:avLst/>
          </a:prstGeom>
          <a:noFill/>
        </p:spPr>
        <p:txBody>
          <a:bodyPr wrap="square" rtlCol="0">
            <a:spAutoFit/>
          </a:bodyPr>
          <a:lstStyle/>
          <a:p>
            <a:pPr algn="ctr"/>
            <a:r>
              <a:rPr lang="en-US" sz="2800" b="1" u="sng" dirty="0" smtClean="0"/>
              <a:t>INTRODUCTION</a:t>
            </a:r>
            <a:endParaRPr lang="en-US" sz="28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l="-11000" r="-11000"/>
          </a:stretch>
        </a:blipFill>
        <a:effectLst/>
      </p:bgPr>
    </p:bg>
    <p:spTree>
      <p:nvGrpSpPr>
        <p:cNvPr id="1" name=""/>
        <p:cNvGrpSpPr/>
        <p:nvPr/>
      </p:nvGrpSpPr>
      <p:grpSpPr>
        <a:xfrm>
          <a:off x="0" y="0"/>
          <a:ext cx="0" cy="0"/>
          <a:chOff x="0" y="0"/>
          <a:chExt cx="0" cy="0"/>
        </a:xfrm>
      </p:grpSpPr>
      <p:sp>
        <p:nvSpPr>
          <p:cNvPr id="4" name="Rectangle 3"/>
          <p:cNvSpPr/>
          <p:nvPr/>
        </p:nvSpPr>
        <p:spPr>
          <a:xfrm>
            <a:off x="500034" y="230310"/>
            <a:ext cx="7929618" cy="523220"/>
          </a:xfrm>
          <a:prstGeom prst="rect">
            <a:avLst/>
          </a:prstGeom>
        </p:spPr>
        <p:txBody>
          <a:bodyPr wrap="square">
            <a:spAutoFit/>
          </a:bodyPr>
          <a:lstStyle/>
          <a:p>
            <a:pPr fontAlgn="base"/>
            <a:r>
              <a:rPr lang="en-IN" sz="2400" dirty="0"/>
              <a:t> </a:t>
            </a:r>
            <a:r>
              <a:rPr lang="en-IN" sz="2400" dirty="0" smtClean="0"/>
              <a:t>                                                </a:t>
            </a:r>
            <a:r>
              <a:rPr lang="en-IN" sz="2800" b="1" dirty="0" smtClean="0"/>
              <a:t>OBJECTIVE</a:t>
            </a:r>
            <a:endParaRPr lang="en-IN" sz="2400" dirty="0"/>
          </a:p>
        </p:txBody>
      </p:sp>
      <p:sp>
        <p:nvSpPr>
          <p:cNvPr id="5" name="Rectangle 4"/>
          <p:cNvSpPr/>
          <p:nvPr/>
        </p:nvSpPr>
        <p:spPr>
          <a:xfrm>
            <a:off x="821505" y="2492896"/>
            <a:ext cx="7286676" cy="1477328"/>
          </a:xfrm>
          <a:prstGeom prst="rect">
            <a:avLst/>
          </a:prstGeom>
        </p:spPr>
        <p:txBody>
          <a:bodyPr wrap="square">
            <a:spAutoFit/>
          </a:bodyPr>
          <a:lstStyle/>
          <a:p>
            <a:endParaRPr lang="en-IN" dirty="0" smtClean="0">
              <a:solidFill>
                <a:schemeClr val="bg1"/>
              </a:solidFill>
            </a:endParaRPr>
          </a:p>
          <a:p>
            <a:endParaRPr lang="en-IN" dirty="0" smtClean="0">
              <a:solidFill>
                <a:schemeClr val="bg1"/>
              </a:solidFill>
            </a:endParaRPr>
          </a:p>
          <a:p>
            <a:endParaRPr lang="en-IN" dirty="0" smtClean="0">
              <a:solidFill>
                <a:schemeClr val="bg1"/>
              </a:solidFill>
            </a:endParaRPr>
          </a:p>
          <a:p>
            <a:endParaRPr lang="en-IN" dirty="0" smtClean="0">
              <a:solidFill>
                <a:schemeClr val="bg1"/>
              </a:solidFill>
            </a:endParaRPr>
          </a:p>
          <a:p>
            <a:endParaRPr lang="en-IN" dirty="0">
              <a:solidFill>
                <a:schemeClr val="bg1"/>
              </a:solidFill>
            </a:endParaRPr>
          </a:p>
        </p:txBody>
      </p:sp>
      <p:sp>
        <p:nvSpPr>
          <p:cNvPr id="2" name="Rectangle 1"/>
          <p:cNvSpPr/>
          <p:nvPr/>
        </p:nvSpPr>
        <p:spPr>
          <a:xfrm>
            <a:off x="1187624" y="1061735"/>
            <a:ext cx="7344816" cy="2814617"/>
          </a:xfrm>
          <a:prstGeom prst="rect">
            <a:avLst/>
          </a:prstGeom>
        </p:spPr>
        <p:txBody>
          <a:bodyPr wrap="square">
            <a:spAutoFit/>
          </a:bodyPr>
          <a:lstStyle/>
          <a:p>
            <a:pPr algn="just">
              <a:lnSpc>
                <a:spcPct val="150000"/>
              </a:lnSpc>
              <a:buFont typeface="Wingdings" pitchFamily="2" charset="2"/>
              <a:buChar char="Ø"/>
            </a:pPr>
            <a:r>
              <a:rPr lang="en-IN" dirty="0">
                <a:solidFill>
                  <a:schemeClr val="bg1"/>
                </a:solidFill>
                <a:latin typeface="+mj-lt"/>
              </a:rPr>
              <a:t> </a:t>
            </a:r>
            <a:r>
              <a:rPr lang="en-IN" sz="2000" dirty="0">
                <a:solidFill>
                  <a:schemeClr val="bg1"/>
                </a:solidFill>
              </a:rPr>
              <a:t>The main application of this system is tracking the </a:t>
            </a:r>
            <a:r>
              <a:rPr lang="en-IN" sz="2000" dirty="0" smtClean="0">
                <a:solidFill>
                  <a:schemeClr val="bg1"/>
                </a:solidFill>
              </a:rPr>
              <a:t>      vehicle </a:t>
            </a:r>
            <a:r>
              <a:rPr lang="en-IN" sz="2000" dirty="0">
                <a:solidFill>
                  <a:schemeClr val="bg1"/>
                </a:solidFill>
              </a:rPr>
              <a:t>to which the GPS is </a:t>
            </a:r>
            <a:r>
              <a:rPr lang="en-IN" sz="2000" dirty="0" smtClean="0">
                <a:solidFill>
                  <a:schemeClr val="bg1"/>
                </a:solidFill>
              </a:rPr>
              <a:t>connected</a:t>
            </a:r>
            <a:r>
              <a:rPr lang="en-IN" sz="2000" dirty="0">
                <a:solidFill>
                  <a:schemeClr val="bg1"/>
                </a:solidFill>
              </a:rPr>
              <a:t>.</a:t>
            </a:r>
            <a:endParaRPr lang="en-IN" sz="2000" dirty="0" smtClean="0">
              <a:solidFill>
                <a:schemeClr val="bg1"/>
              </a:solidFill>
            </a:endParaRPr>
          </a:p>
          <a:p>
            <a:pPr algn="just">
              <a:lnSpc>
                <a:spcPct val="150000"/>
              </a:lnSpc>
              <a:buFont typeface="Wingdings" pitchFamily="2" charset="2"/>
              <a:buChar char="Ø"/>
            </a:pPr>
            <a:r>
              <a:rPr lang="en-IN" sz="2000" dirty="0" smtClean="0">
                <a:solidFill>
                  <a:schemeClr val="bg1"/>
                </a:solidFill>
              </a:rPr>
              <a:t> To give </a:t>
            </a:r>
            <a:r>
              <a:rPr lang="en-IN" sz="2000" dirty="0">
                <a:solidFill>
                  <a:schemeClr val="bg1"/>
                </a:solidFill>
              </a:rPr>
              <a:t>the information about its position whenever required and for the security of each person travelling by the vehicle</a:t>
            </a:r>
            <a:r>
              <a:rPr lang="en-IN" sz="2000" dirty="0" smtClean="0">
                <a:solidFill>
                  <a:schemeClr val="bg1"/>
                </a:solidFill>
              </a:rPr>
              <a:t>.</a:t>
            </a:r>
          </a:p>
          <a:p>
            <a:pPr algn="just">
              <a:lnSpc>
                <a:spcPct val="150000"/>
              </a:lnSpc>
              <a:buFont typeface="Wingdings" pitchFamily="2" charset="2"/>
              <a:buChar char="Ø"/>
            </a:pPr>
            <a:r>
              <a:rPr lang="en-IN" sz="2000" dirty="0" smtClean="0">
                <a:solidFill>
                  <a:schemeClr val="bg1"/>
                </a:solidFill>
              </a:rPr>
              <a:t> </a:t>
            </a:r>
            <a:r>
              <a:rPr lang="en-IN" sz="2000" dirty="0">
                <a:solidFill>
                  <a:schemeClr val="bg1"/>
                </a:solidFill>
              </a:rPr>
              <a:t>This is done with the help of the GPS satellite and the </a:t>
            </a:r>
            <a:r>
              <a:rPr lang="en-IN" sz="2000" dirty="0" smtClean="0">
                <a:solidFill>
                  <a:schemeClr val="bg1"/>
                </a:solidFill>
              </a:rPr>
              <a:t>GPS module </a:t>
            </a:r>
            <a:r>
              <a:rPr lang="en-IN" sz="2000" dirty="0">
                <a:solidFill>
                  <a:schemeClr val="bg1"/>
                </a:solidFill>
              </a:rPr>
              <a:t>attached to the vehicle which needs to be tracked.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fontScale="90000"/>
          </a:bodyPr>
          <a:lstStyle/>
          <a:p>
            <a:r>
              <a:rPr lang="en-IN" dirty="0" smtClean="0"/>
              <a:t>WHAT IS INTERNET OF THINGS(IOT)?</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357158" y="3071810"/>
            <a:ext cx="8186766" cy="3357585"/>
          </a:xfrm>
        </p:spPr>
        <p:txBody>
          <a:bodyPr>
            <a:noAutofit/>
          </a:bodyPr>
          <a:lstStyle/>
          <a:p>
            <a:r>
              <a:rPr lang="en-IN" dirty="0" smtClean="0"/>
              <a:t>The Internet of Things (IOT) is a system of interrelated computing devices.</a:t>
            </a:r>
          </a:p>
          <a:p>
            <a:r>
              <a:rPr lang="en-US" dirty="0" smtClean="0"/>
              <a:t>The vast network of devices connected to the Internet.</a:t>
            </a:r>
          </a:p>
          <a:p>
            <a:r>
              <a:rPr lang="en-US" dirty="0" smtClean="0"/>
              <a:t> Sensor on it – cars, jet engines, wearable devices, and more.</a:t>
            </a:r>
          </a:p>
          <a:p>
            <a:endParaRPr lang="en-IN" dirty="0">
              <a:solidFill>
                <a:schemeClr val="accent6">
                  <a:lumMod val="40000"/>
                  <a:lumOff val="60000"/>
                </a:schemeClr>
              </a:solidFill>
            </a:endParaRPr>
          </a:p>
        </p:txBody>
      </p:sp>
      <p:pic>
        <p:nvPicPr>
          <p:cNvPr id="1027" name="Picture 3" descr="C:\Users\ARYAN\Documents\Internet_of_Things.jpg"/>
          <p:cNvPicPr>
            <a:picLocks noChangeAspect="1" noChangeArrowheads="1"/>
          </p:cNvPicPr>
          <p:nvPr/>
        </p:nvPicPr>
        <p:blipFill>
          <a:blip r:embed="rId2"/>
          <a:srcRect/>
          <a:stretch>
            <a:fillRect/>
          </a:stretch>
        </p:blipFill>
        <p:spPr bwMode="auto">
          <a:xfrm>
            <a:off x="2000232" y="928670"/>
            <a:ext cx="4500594" cy="20097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ARE EMBEDDED SYSTEMS?</a:t>
            </a:r>
            <a:endParaRPr lang="en-IN" dirty="0"/>
          </a:p>
        </p:txBody>
      </p:sp>
      <p:sp>
        <p:nvSpPr>
          <p:cNvPr id="3" name="Content Placeholder 2"/>
          <p:cNvSpPr>
            <a:spLocks noGrp="1"/>
          </p:cNvSpPr>
          <p:nvPr>
            <p:ph idx="1"/>
          </p:nvPr>
        </p:nvSpPr>
        <p:spPr/>
        <p:txBody>
          <a:bodyPr>
            <a:normAutofit/>
          </a:bodyPr>
          <a:lstStyle/>
          <a:p>
            <a:r>
              <a:rPr lang="en-IN" dirty="0" smtClean="0"/>
              <a:t>An embedded system is some combination of computer </a:t>
            </a:r>
            <a:r>
              <a:rPr lang="en-IN" u="sng" dirty="0" smtClean="0">
                <a:hlinkClick r:id="rId2"/>
              </a:rPr>
              <a:t>hardware</a:t>
            </a:r>
            <a:r>
              <a:rPr lang="en-IN" dirty="0" smtClean="0"/>
              <a:t> and </a:t>
            </a:r>
            <a:r>
              <a:rPr lang="en-IN" u="sng" dirty="0" smtClean="0">
                <a:hlinkClick r:id="rId3"/>
              </a:rPr>
              <a:t>software</a:t>
            </a:r>
            <a:r>
              <a:rPr lang="en-IN" dirty="0" smtClean="0"/>
              <a:t>.</a:t>
            </a:r>
          </a:p>
          <a:p>
            <a:r>
              <a:rPr lang="en-US" dirty="0" smtClean="0"/>
              <a:t>It has Real Time Operating system (RTOS).</a:t>
            </a:r>
          </a:p>
          <a:p>
            <a:endParaRPr lang="en-US" dirty="0" smtClean="0"/>
          </a:p>
          <a:p>
            <a:endParaRPr lang="en-IN" dirty="0" smtClean="0"/>
          </a:p>
        </p:txBody>
      </p:sp>
      <p:pic>
        <p:nvPicPr>
          <p:cNvPr id="4" name="Picture 3" descr="AICRA_arduino.png"/>
          <p:cNvPicPr>
            <a:picLocks noChangeAspect="1"/>
          </p:cNvPicPr>
          <p:nvPr/>
        </p:nvPicPr>
        <p:blipFill>
          <a:blip r:embed="rId4"/>
          <a:stretch>
            <a:fillRect/>
          </a:stretch>
        </p:blipFill>
        <p:spPr>
          <a:xfrm>
            <a:off x="1643042" y="3429000"/>
            <a:ext cx="6072230" cy="28523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Easily Customizable</a:t>
            </a:r>
          </a:p>
          <a:p>
            <a:r>
              <a:rPr lang="en-US" dirty="0" smtClean="0"/>
              <a:t>Low power consumption</a:t>
            </a:r>
          </a:p>
          <a:p>
            <a:r>
              <a:rPr lang="en-US" dirty="0" smtClean="0"/>
              <a:t>Low cost</a:t>
            </a:r>
          </a:p>
          <a:p>
            <a:r>
              <a:rPr lang="en-US" dirty="0" smtClean="0"/>
              <a:t>Enhanced performance</a:t>
            </a:r>
          </a:p>
          <a:p>
            <a:r>
              <a:rPr lang="en-US" dirty="0" smtClean="0"/>
              <a:t>High development effort</a:t>
            </a:r>
          </a:p>
          <a:p>
            <a:r>
              <a:rPr lang="en-US" dirty="0" smtClean="0"/>
              <a:t>Larger time to market</a:t>
            </a:r>
          </a:p>
          <a:p>
            <a:pPr>
              <a:buNone/>
            </a:pPr>
            <a:endParaRPr lang="en-US" dirty="0"/>
          </a:p>
        </p:txBody>
      </p:sp>
      <p:sp>
        <p:nvSpPr>
          <p:cNvPr id="4" name="Title 1"/>
          <p:cNvSpPr>
            <a:spLocks noGrp="1"/>
          </p:cNvSpPr>
          <p:nvPr>
            <p:ph type="title"/>
          </p:nvPr>
        </p:nvSpPr>
        <p:spPr/>
        <p:txBody>
          <a:bodyPr>
            <a:normAutofit/>
          </a:bodyPr>
          <a:lstStyle/>
          <a:p>
            <a:r>
              <a:rPr lang="en-US" dirty="0" smtClean="0"/>
              <a:t>Advantages and Disadvantages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142852"/>
            <a:ext cx="7786742" cy="1357322"/>
          </a:xfrm>
        </p:spPr>
        <p:txBody>
          <a:bodyPr>
            <a:normAutofit fontScale="90000"/>
          </a:bodyPr>
          <a:lstStyle/>
          <a:p>
            <a:r>
              <a:rPr lang="en-IN" dirty="0" smtClean="0"/>
              <a:t>How Embedded Systems are Related to IOT Devices?</a:t>
            </a:r>
            <a:br>
              <a:rPr lang="en-IN" dirty="0" smtClean="0"/>
            </a:br>
            <a:endParaRPr lang="en-IN" dirty="0"/>
          </a:p>
        </p:txBody>
      </p:sp>
      <p:sp>
        <p:nvSpPr>
          <p:cNvPr id="3" name="Content Placeholder 2"/>
          <p:cNvSpPr>
            <a:spLocks noGrp="1"/>
          </p:cNvSpPr>
          <p:nvPr>
            <p:ph idx="1"/>
          </p:nvPr>
        </p:nvSpPr>
        <p:spPr/>
        <p:txBody>
          <a:bodyPr/>
          <a:lstStyle/>
          <a:p>
            <a:r>
              <a:rPr lang="en-IN" dirty="0" smtClean="0"/>
              <a:t>IOT devices are typically  Embedded systems.</a:t>
            </a:r>
          </a:p>
          <a:p>
            <a:endParaRPr lang="en-IN" dirty="0"/>
          </a:p>
        </p:txBody>
      </p:sp>
      <p:sp>
        <p:nvSpPr>
          <p:cNvPr id="4" name="Rectangle 3"/>
          <p:cNvSpPr/>
          <p:nvPr/>
        </p:nvSpPr>
        <p:spPr>
          <a:xfrm>
            <a:off x="1000100" y="2610683"/>
            <a:ext cx="7858180" cy="3231654"/>
          </a:xfrm>
          <a:prstGeom prst="rect">
            <a:avLst/>
          </a:prstGeom>
        </p:spPr>
        <p:txBody>
          <a:bodyPr wrap="square">
            <a:spAutoFit/>
          </a:bodyPr>
          <a:lstStyle/>
          <a:p>
            <a:pPr>
              <a:buFont typeface="Wingdings" pitchFamily="2" charset="2"/>
              <a:buChar char="§"/>
            </a:pPr>
            <a:r>
              <a:rPr lang="en-IN" sz="3000" dirty="0" smtClean="0"/>
              <a:t>   The word "Internet of Things" has two main   </a:t>
            </a:r>
          </a:p>
          <a:p>
            <a:r>
              <a:rPr lang="en-IN" sz="3000" dirty="0" smtClean="0"/>
              <a:t>     parts  . </a:t>
            </a:r>
          </a:p>
          <a:p>
            <a:r>
              <a:rPr lang="en-IN" sz="3000" dirty="0" smtClean="0"/>
              <a:t>   </a:t>
            </a:r>
          </a:p>
          <a:p>
            <a:pPr>
              <a:buFont typeface="Arial" pitchFamily="34" charset="0"/>
              <a:buChar char="•"/>
            </a:pPr>
            <a:r>
              <a:rPr lang="en-IN" sz="3000" b="1" dirty="0" smtClean="0"/>
              <a:t>  Internet</a:t>
            </a:r>
            <a:r>
              <a:rPr lang="en-IN" sz="3000" dirty="0" smtClean="0"/>
              <a:t> being the backbone of connectivity.</a:t>
            </a:r>
          </a:p>
          <a:p>
            <a:endParaRPr lang="en-IN" sz="3000" dirty="0" smtClean="0"/>
          </a:p>
          <a:p>
            <a:pPr>
              <a:buFont typeface="Arial" pitchFamily="34" charset="0"/>
              <a:buChar char="•"/>
            </a:pPr>
            <a:r>
              <a:rPr lang="en-IN" sz="3000" dirty="0" smtClean="0"/>
              <a:t>  and </a:t>
            </a:r>
            <a:r>
              <a:rPr lang="en-IN" sz="3000" b="1" dirty="0" smtClean="0"/>
              <a:t>Things</a:t>
            </a:r>
            <a:r>
              <a:rPr lang="en-IN" sz="3000" dirty="0" smtClean="0"/>
              <a:t> meaning objects / devices .</a:t>
            </a:r>
          </a:p>
          <a:p>
            <a:endParaRPr lang="en-IN"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7772400" cy="914400"/>
          </a:xfrm>
        </p:spPr>
        <p:txBody>
          <a:bodyPr/>
          <a:lstStyle/>
          <a:p>
            <a:pPr algn="ctr"/>
            <a:r>
              <a:rPr lang="en-US" dirty="0" smtClean="0"/>
              <a:t>Hardware and software used</a:t>
            </a:r>
            <a:endParaRPr lang="en-US" dirty="0"/>
          </a:p>
        </p:txBody>
      </p:sp>
      <p:sp>
        <p:nvSpPr>
          <p:cNvPr id="3" name="Content Placeholder 2"/>
          <p:cNvSpPr>
            <a:spLocks noGrp="1"/>
          </p:cNvSpPr>
          <p:nvPr>
            <p:ph idx="1"/>
          </p:nvPr>
        </p:nvSpPr>
        <p:spPr>
          <a:xfrm>
            <a:off x="928662" y="714356"/>
            <a:ext cx="7772400" cy="6143644"/>
          </a:xfrm>
        </p:spPr>
        <p:txBody>
          <a:bodyPr>
            <a:normAutofit fontScale="92500" lnSpcReduction="20000"/>
          </a:bodyPr>
          <a:lstStyle/>
          <a:p>
            <a:r>
              <a:rPr lang="en-US" sz="4800" b="1" u="sng" dirty="0" err="1" smtClean="0"/>
              <a:t>HardWare</a:t>
            </a:r>
            <a:r>
              <a:rPr lang="en-US" sz="4800" b="1" u="sng" dirty="0" smtClean="0"/>
              <a:t>:</a:t>
            </a:r>
          </a:p>
          <a:p>
            <a:r>
              <a:rPr lang="en-US" sz="3200" dirty="0" smtClean="0"/>
              <a:t>Arduino  Uno</a:t>
            </a:r>
          </a:p>
          <a:p>
            <a:r>
              <a:rPr lang="en-US" sz="3200" dirty="0" smtClean="0"/>
              <a:t>DC motor</a:t>
            </a:r>
          </a:p>
          <a:p>
            <a:r>
              <a:rPr lang="en-US" sz="3200" dirty="0" smtClean="0"/>
              <a:t>Bluetooth Module (HC-05)</a:t>
            </a:r>
          </a:p>
          <a:p>
            <a:r>
              <a:rPr lang="en-US" sz="3200" dirty="0" smtClean="0"/>
              <a:t>GPS Module(</a:t>
            </a:r>
            <a:r>
              <a:rPr lang="en-US" sz="3200" dirty="0" err="1" smtClean="0"/>
              <a:t>Adafuit</a:t>
            </a:r>
            <a:r>
              <a:rPr lang="en-US" sz="3200" dirty="0" smtClean="0"/>
              <a:t> GPS Breakout-66)</a:t>
            </a:r>
          </a:p>
          <a:p>
            <a:r>
              <a:rPr lang="en-US" sz="3200" dirty="0" smtClean="0"/>
              <a:t>Motor Driver(L293D)</a:t>
            </a:r>
          </a:p>
          <a:p>
            <a:r>
              <a:rPr lang="en-US" sz="3200" dirty="0" smtClean="0"/>
              <a:t>Wire(M-F)</a:t>
            </a:r>
          </a:p>
          <a:p>
            <a:r>
              <a:rPr lang="en-US" sz="3200" dirty="0" err="1" smtClean="0"/>
              <a:t>Tyres</a:t>
            </a:r>
            <a:endParaRPr lang="en-US" sz="3200" dirty="0" smtClean="0"/>
          </a:p>
          <a:p>
            <a:r>
              <a:rPr lang="en-US" sz="3200" dirty="0" smtClean="0"/>
              <a:t>Car </a:t>
            </a:r>
            <a:r>
              <a:rPr lang="en-US" sz="3200" dirty="0" err="1" smtClean="0"/>
              <a:t>casis</a:t>
            </a:r>
            <a:endParaRPr lang="en-US" sz="3200" dirty="0" smtClean="0"/>
          </a:p>
          <a:p>
            <a:r>
              <a:rPr lang="en-US" sz="4800" b="1" u="sng" dirty="0" err="1" smtClean="0"/>
              <a:t>SoftWare</a:t>
            </a:r>
            <a:r>
              <a:rPr lang="en-US" sz="4800" b="1" u="sng" dirty="0" smtClean="0"/>
              <a:t>:</a:t>
            </a:r>
          </a:p>
          <a:p>
            <a:r>
              <a:rPr lang="en-US" sz="3200" dirty="0" smtClean="0"/>
              <a:t>Arduino IDE</a:t>
            </a:r>
          </a:p>
          <a:p>
            <a:r>
              <a:rPr lang="en-US" sz="3200" dirty="0" err="1" smtClean="0"/>
              <a:t>Andriod</a:t>
            </a:r>
            <a:r>
              <a:rPr lang="en-US" sz="3200" dirty="0" smtClean="0"/>
              <a:t> app</a:t>
            </a:r>
          </a:p>
          <a:p>
            <a:endParaRPr lang="en-US" sz="32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Arduino Uno</a:t>
            </a:r>
            <a:endParaRPr lang="en-US" dirty="0"/>
          </a:p>
        </p:txBody>
      </p:sp>
      <p:sp>
        <p:nvSpPr>
          <p:cNvPr id="3" name="Content Placeholder 2"/>
          <p:cNvSpPr>
            <a:spLocks noGrp="1"/>
          </p:cNvSpPr>
          <p:nvPr>
            <p:ph idx="1"/>
          </p:nvPr>
        </p:nvSpPr>
        <p:spPr>
          <a:xfrm>
            <a:off x="500034" y="1785926"/>
            <a:ext cx="5157798" cy="4572000"/>
          </a:xfrm>
        </p:spPr>
        <p:txBody>
          <a:bodyPr>
            <a:normAutofit/>
          </a:bodyPr>
          <a:lstStyle/>
          <a:p>
            <a:r>
              <a:rPr lang="en-US" sz="3200" dirty="0" smtClean="0"/>
              <a:t>Open source platform.</a:t>
            </a:r>
          </a:p>
          <a:p>
            <a:r>
              <a:rPr lang="en-US" sz="3200" dirty="0" smtClean="0"/>
              <a:t>A micro controller.</a:t>
            </a:r>
          </a:p>
          <a:p>
            <a:r>
              <a:rPr lang="en-US" sz="3200" dirty="0" smtClean="0"/>
              <a:t>Base on atmega328</a:t>
            </a:r>
          </a:p>
          <a:p>
            <a:endParaRPr lang="en-US" sz="3200" dirty="0" smtClean="0"/>
          </a:p>
          <a:p>
            <a:endParaRPr lang="en-US" dirty="0"/>
          </a:p>
        </p:txBody>
      </p:sp>
      <p:pic>
        <p:nvPicPr>
          <p:cNvPr id="4" name="Picture 2"/>
          <p:cNvPicPr>
            <a:picLocks noChangeAspect="1"/>
          </p:cNvPicPr>
          <p:nvPr/>
        </p:nvPicPr>
        <p:blipFill>
          <a:blip r:embed="rId2" cstate="print"/>
          <a:srcRect/>
          <a:stretch>
            <a:fillRect/>
          </a:stretch>
        </p:blipFill>
        <p:spPr bwMode="auto">
          <a:xfrm>
            <a:off x="5857884" y="1428736"/>
            <a:ext cx="3071802" cy="3714776"/>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2157</TotalTime>
  <Words>600</Words>
  <Application>Microsoft Office PowerPoint</Application>
  <PresentationFormat>On-screen Show (4:3)</PresentationFormat>
  <Paragraphs>102</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Corbel</vt:lpstr>
      <vt:lpstr>Wingdings</vt:lpstr>
      <vt:lpstr>Wingdings 2</vt:lpstr>
      <vt:lpstr>Wingdings 3</vt:lpstr>
      <vt:lpstr>Metro</vt:lpstr>
      <vt:lpstr>GPS BASED BORDER ALERT SYSTEM FOR FISHERMEN</vt:lpstr>
      <vt:lpstr>  </vt:lpstr>
      <vt:lpstr>PowerPoint Presentation</vt:lpstr>
      <vt:lpstr>WHAT IS INTERNET OF THINGS(IOT)?  </vt:lpstr>
      <vt:lpstr>WHAT ARE EMBEDDED SYSTEMS?</vt:lpstr>
      <vt:lpstr>Advantages and Disadvantages</vt:lpstr>
      <vt:lpstr>How Embedded Systems are Related to IOT Devices? </vt:lpstr>
      <vt:lpstr>Hardware and software used</vt:lpstr>
      <vt:lpstr>   Arduino Uno</vt:lpstr>
      <vt:lpstr>PowerPoint Presentation</vt:lpstr>
      <vt:lpstr>PowerPoint Presentation</vt:lpstr>
      <vt:lpstr>WHAT IS GPS?</vt:lpstr>
      <vt:lpstr>HOW DOES IT WORK?</vt:lpstr>
      <vt:lpstr>PowerPoint Presentation</vt:lpstr>
      <vt:lpstr>FLOWCHART CONTINUES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BASED BORDER ALERT SYSTEM FOR FISHERMEN</dc:title>
  <dc:creator>ARYAN</dc:creator>
  <cp:lastModifiedBy>hp</cp:lastModifiedBy>
  <cp:revision>77</cp:revision>
  <dcterms:created xsi:type="dcterms:W3CDTF">2017-09-25T17:50:42Z</dcterms:created>
  <dcterms:modified xsi:type="dcterms:W3CDTF">2017-11-30T15:58:34Z</dcterms:modified>
</cp:coreProperties>
</file>