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742C-BBE9-4458-BDAD-724289367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A782F-349E-43F3-AC6D-7C9E01ADF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73A67-8864-4B9F-AEA7-D93FFDC1A1E4}"/>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5" name="Footer Placeholder 4">
            <a:extLst>
              <a:ext uri="{FF2B5EF4-FFF2-40B4-BE49-F238E27FC236}">
                <a16:creationId xmlns:a16="http://schemas.microsoft.com/office/drawing/2014/main" id="{BB412A69-9B07-4039-B94B-7172EF724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26174-F8B9-4FAA-AB3D-F36A50182342}"/>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237452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348B-9BD6-403E-8451-FA69CBD4D3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5B4984-B18E-4726-93B1-E46B82CDF3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96CD5-42D4-40AB-B54C-298F2C2CD4CD}"/>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5" name="Footer Placeholder 4">
            <a:extLst>
              <a:ext uri="{FF2B5EF4-FFF2-40B4-BE49-F238E27FC236}">
                <a16:creationId xmlns:a16="http://schemas.microsoft.com/office/drawing/2014/main" id="{4ACFE224-6E21-409C-83DD-4CBB5C316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2C67A-EC41-47B9-8193-F3E1A4CA4EDC}"/>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15471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FFED0-CC39-4184-ADBF-6345520AE1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42D880-55C4-428E-AAF4-551E5C4CCB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CEEE6-9C2D-4F69-A6BD-40EDDDE71D5D}"/>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5" name="Footer Placeholder 4">
            <a:extLst>
              <a:ext uri="{FF2B5EF4-FFF2-40B4-BE49-F238E27FC236}">
                <a16:creationId xmlns:a16="http://schemas.microsoft.com/office/drawing/2014/main" id="{532ACB9C-3EE5-46CD-B847-F395EBB12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2D474-ED51-4FE4-B58C-68AE05F1BAE8}"/>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419890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FCD5-6490-4F6D-BE92-227062441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9789F-9874-47C0-9D90-7DB176AD86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5AFCD-3AE7-4B60-8F40-2F8386A57212}"/>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5" name="Footer Placeholder 4">
            <a:extLst>
              <a:ext uri="{FF2B5EF4-FFF2-40B4-BE49-F238E27FC236}">
                <a16:creationId xmlns:a16="http://schemas.microsoft.com/office/drawing/2014/main" id="{33B13716-0646-4692-BDB9-4261CC7C9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6D550-D821-439B-A1CA-8FB5751D65A9}"/>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360032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F80D-6E98-4E34-8165-917069F6E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A90400-A36D-47CA-86A5-63DFF1B11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737FA5-BD2D-429F-9B3A-F83A645ED8A7}"/>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5" name="Footer Placeholder 4">
            <a:extLst>
              <a:ext uri="{FF2B5EF4-FFF2-40B4-BE49-F238E27FC236}">
                <a16:creationId xmlns:a16="http://schemas.microsoft.com/office/drawing/2014/main" id="{9455188D-369F-4E07-A973-4F71880A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4694B-B0D4-4C2B-94E5-5A7416E41874}"/>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306096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C68F-019C-4F76-956A-E3ACFCCC4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D81EE5-6739-42B5-B2B8-FFEA6FB1DC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43D917-8A1B-418A-88D2-559F2A32FC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B7251-DD88-43E4-90EE-C019DA9C7E97}"/>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6" name="Footer Placeholder 5">
            <a:extLst>
              <a:ext uri="{FF2B5EF4-FFF2-40B4-BE49-F238E27FC236}">
                <a16:creationId xmlns:a16="http://schemas.microsoft.com/office/drawing/2014/main" id="{E4689D6A-F29C-4407-95B1-F451BCEB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6A7A1-3C09-4CD3-A1A5-4E93CEAA28F8}"/>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102658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3F5A-08B2-46B0-8280-1DC67E366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975EF-4E18-492C-83F5-257B0180E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4DDD72-1C78-4E3B-AA9F-F097A39639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4C8A4-4649-4827-86E1-C6116E16E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04C0C7-C017-4F5B-9085-1875E5E122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3CDE8B-9B9E-45B1-9875-6D2964A89321}"/>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8" name="Footer Placeholder 7">
            <a:extLst>
              <a:ext uri="{FF2B5EF4-FFF2-40B4-BE49-F238E27FC236}">
                <a16:creationId xmlns:a16="http://schemas.microsoft.com/office/drawing/2014/main" id="{FFE6B49C-28F8-46FD-AE2A-3A244F8A7C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D3B84-DA04-4E52-8A9B-CFE8C0BD1D42}"/>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171212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A82C-8A93-4647-B502-01EBF2243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508230-4D76-4102-BAD8-FB529BD21C16}"/>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4" name="Footer Placeholder 3">
            <a:extLst>
              <a:ext uri="{FF2B5EF4-FFF2-40B4-BE49-F238E27FC236}">
                <a16:creationId xmlns:a16="http://schemas.microsoft.com/office/drawing/2014/main" id="{CA4A5B18-C909-4D5F-919E-ABAEB7B853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D0420B-485E-4F7A-B61F-F74ADB3E4F1E}"/>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147450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CE7B6-8970-450B-82D8-CD7D37E7174A}"/>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3" name="Footer Placeholder 2">
            <a:extLst>
              <a:ext uri="{FF2B5EF4-FFF2-40B4-BE49-F238E27FC236}">
                <a16:creationId xmlns:a16="http://schemas.microsoft.com/office/drawing/2014/main" id="{F92E7CCE-BCAA-4FE9-8F3E-B653DBF4C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01AFD1-E573-471F-86E3-42952ABDC70F}"/>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239777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95D1-C512-4E29-A174-4BC48C8EA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990E5-1F1C-494D-9DCE-CBEC42022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B4246D-4994-43EC-8412-4B2BF056F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C80F11-3729-41A6-80EC-2435052B1FB4}"/>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6" name="Footer Placeholder 5">
            <a:extLst>
              <a:ext uri="{FF2B5EF4-FFF2-40B4-BE49-F238E27FC236}">
                <a16:creationId xmlns:a16="http://schemas.microsoft.com/office/drawing/2014/main" id="{27160F4D-99A7-414D-9CEB-FBC8F6433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2A980-1813-4301-B299-35D79C1756E7}"/>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233222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07E7-AAC4-4235-995D-8DBF2C525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024FCA-7F47-4FEE-B080-8DA6C881B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942148-DBBC-4A18-B3BE-E2344EF3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44D8F1-1C33-4BCB-82C3-FA4C76C3C333}"/>
              </a:ext>
            </a:extLst>
          </p:cNvPr>
          <p:cNvSpPr>
            <a:spLocks noGrp="1"/>
          </p:cNvSpPr>
          <p:nvPr>
            <p:ph type="dt" sz="half" idx="10"/>
          </p:nvPr>
        </p:nvSpPr>
        <p:spPr/>
        <p:txBody>
          <a:bodyPr/>
          <a:lstStyle/>
          <a:p>
            <a:fld id="{6EDDB53A-BA9D-458D-BB87-9FE25C7FABC8}" type="datetimeFigureOut">
              <a:rPr lang="en-US" smtClean="0"/>
              <a:t>8/20/2023</a:t>
            </a:fld>
            <a:endParaRPr lang="en-US"/>
          </a:p>
        </p:txBody>
      </p:sp>
      <p:sp>
        <p:nvSpPr>
          <p:cNvPr id="6" name="Footer Placeholder 5">
            <a:extLst>
              <a:ext uri="{FF2B5EF4-FFF2-40B4-BE49-F238E27FC236}">
                <a16:creationId xmlns:a16="http://schemas.microsoft.com/office/drawing/2014/main" id="{D9AAA505-0780-4C3E-A38A-7528587BF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701F4-4864-45A1-94A5-DE31483588C5}"/>
              </a:ext>
            </a:extLst>
          </p:cNvPr>
          <p:cNvSpPr>
            <a:spLocks noGrp="1"/>
          </p:cNvSpPr>
          <p:nvPr>
            <p:ph type="sldNum" sz="quarter" idx="12"/>
          </p:nvPr>
        </p:nvSpPr>
        <p:spPr/>
        <p:txBody>
          <a:bodyPr/>
          <a:lstStyle/>
          <a:p>
            <a:fld id="{6B3AC274-D984-4FF7-BE2D-ED64825A97BA}" type="slidenum">
              <a:rPr lang="en-US" smtClean="0"/>
              <a:t>‹#›</a:t>
            </a:fld>
            <a:endParaRPr lang="en-US"/>
          </a:p>
        </p:txBody>
      </p:sp>
    </p:spTree>
    <p:extLst>
      <p:ext uri="{BB962C8B-B14F-4D97-AF65-F5344CB8AC3E}">
        <p14:creationId xmlns:p14="http://schemas.microsoft.com/office/powerpoint/2010/main" val="91106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61A79-9B88-4EE7-A253-B4DD3E8C1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DBDE8-E699-4679-AA7F-9AAFCE848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EA398-11A9-430E-B8C5-9F95547B1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DB53A-BA9D-458D-BB87-9FE25C7FABC8}" type="datetimeFigureOut">
              <a:rPr lang="en-US" smtClean="0"/>
              <a:t>8/20/2023</a:t>
            </a:fld>
            <a:endParaRPr lang="en-US"/>
          </a:p>
        </p:txBody>
      </p:sp>
      <p:sp>
        <p:nvSpPr>
          <p:cNvPr id="5" name="Footer Placeholder 4">
            <a:extLst>
              <a:ext uri="{FF2B5EF4-FFF2-40B4-BE49-F238E27FC236}">
                <a16:creationId xmlns:a16="http://schemas.microsoft.com/office/drawing/2014/main" id="{1F96ADC0-2487-4C61-8B68-BEAAC5CA3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F5FC76-E231-4B63-9426-55315B97E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AC274-D984-4FF7-BE2D-ED64825A97BA}" type="slidenum">
              <a:rPr lang="en-US" smtClean="0"/>
              <a:t>‹#›</a:t>
            </a:fld>
            <a:endParaRPr lang="en-US"/>
          </a:p>
        </p:txBody>
      </p:sp>
    </p:spTree>
    <p:extLst>
      <p:ext uri="{BB962C8B-B14F-4D97-AF65-F5344CB8AC3E}">
        <p14:creationId xmlns:p14="http://schemas.microsoft.com/office/powerpoint/2010/main" val="1273293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B5839-BC52-4B82-BB4C-A09ED875D6F8}"/>
              </a:ext>
            </a:extLst>
          </p:cNvPr>
          <p:cNvSpPr txBox="1"/>
          <p:nvPr/>
        </p:nvSpPr>
        <p:spPr>
          <a:xfrm>
            <a:off x="1125220" y="609600"/>
            <a:ext cx="9941560" cy="523220"/>
          </a:xfrm>
          <a:prstGeom prst="rect">
            <a:avLst/>
          </a:prstGeom>
          <a:noFill/>
        </p:spPr>
        <p:txBody>
          <a:bodyPr wrap="square" rtlCol="0">
            <a:spAutoFit/>
          </a:bodyPr>
          <a:lstStyle/>
          <a:p>
            <a:pPr algn="ctr"/>
            <a:r>
              <a:rPr lang="en-US" sz="2800" b="1" u="sng" dirty="0"/>
              <a:t>Case Study of opening Wada Pav Shop in Shivaji Nagar, Pune</a:t>
            </a:r>
          </a:p>
        </p:txBody>
      </p:sp>
      <p:sp>
        <p:nvSpPr>
          <p:cNvPr id="5" name="TextBox 4">
            <a:extLst>
              <a:ext uri="{FF2B5EF4-FFF2-40B4-BE49-F238E27FC236}">
                <a16:creationId xmlns:a16="http://schemas.microsoft.com/office/drawing/2014/main" id="{99A0608B-D334-4207-A18E-2DF7371A191F}"/>
              </a:ext>
            </a:extLst>
          </p:cNvPr>
          <p:cNvSpPr txBox="1"/>
          <p:nvPr/>
        </p:nvSpPr>
        <p:spPr>
          <a:xfrm flipH="1">
            <a:off x="2209799" y="2281796"/>
            <a:ext cx="7772402" cy="1569660"/>
          </a:xfrm>
          <a:prstGeom prst="rect">
            <a:avLst/>
          </a:prstGeom>
          <a:noFill/>
        </p:spPr>
        <p:txBody>
          <a:bodyPr wrap="square" rtlCol="0">
            <a:spAutoFit/>
          </a:bodyPr>
          <a:lstStyle/>
          <a:p>
            <a:r>
              <a:rPr lang="en-US" sz="3200" dirty="0"/>
              <a:t>Objective of this Case study is to find the best strategy to open the shop and overtake other 4 shops in the same location.</a:t>
            </a:r>
          </a:p>
        </p:txBody>
      </p:sp>
    </p:spTree>
    <p:extLst>
      <p:ext uri="{BB962C8B-B14F-4D97-AF65-F5344CB8AC3E}">
        <p14:creationId xmlns:p14="http://schemas.microsoft.com/office/powerpoint/2010/main" val="31130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88E93-958E-40D5-886A-47B7CEB4F7A3}"/>
              </a:ext>
            </a:extLst>
          </p:cNvPr>
          <p:cNvSpPr txBox="1"/>
          <p:nvPr/>
        </p:nvSpPr>
        <p:spPr>
          <a:xfrm>
            <a:off x="1402080" y="701040"/>
            <a:ext cx="7874000" cy="4524315"/>
          </a:xfrm>
          <a:prstGeom prst="rect">
            <a:avLst/>
          </a:prstGeom>
          <a:noFill/>
        </p:spPr>
        <p:txBody>
          <a:bodyPr wrap="square" rtlCol="0">
            <a:spAutoFit/>
          </a:bodyPr>
          <a:lstStyle/>
          <a:p>
            <a:pPr algn="ctr"/>
            <a:r>
              <a:rPr lang="en-US" sz="3600" u="sng" dirty="0"/>
              <a:t>My Data Sources</a:t>
            </a:r>
            <a:endParaRPr lang="en-US" sz="3600" dirty="0"/>
          </a:p>
          <a:p>
            <a:pPr marL="285750" indent="-285750">
              <a:buFont typeface="Arial" panose="020B0604020202020204" pitchFamily="34" charset="0"/>
              <a:buChar char="•"/>
            </a:pPr>
            <a:r>
              <a:rPr lang="en-US" sz="3600" dirty="0"/>
              <a:t>Just Dial- for location and name of shops</a:t>
            </a:r>
          </a:p>
          <a:p>
            <a:pPr marL="285750" indent="-285750">
              <a:buFont typeface="Arial" panose="020B0604020202020204" pitchFamily="34" charset="0"/>
              <a:buChar char="•"/>
            </a:pPr>
            <a:r>
              <a:rPr lang="en-US" sz="3600" dirty="0"/>
              <a:t>Zomato - for Menu, pricing and reviews</a:t>
            </a:r>
          </a:p>
          <a:p>
            <a:pPr marL="285750" indent="-285750">
              <a:buFont typeface="Arial" panose="020B0604020202020204" pitchFamily="34" charset="0"/>
              <a:buChar char="•"/>
            </a:pPr>
            <a:r>
              <a:rPr lang="en-US" sz="3600" dirty="0" err="1"/>
              <a:t>Swiggy</a:t>
            </a:r>
            <a:r>
              <a:rPr lang="en-US" sz="3600" dirty="0"/>
              <a:t> - for Menu, pricing and reviews</a:t>
            </a:r>
          </a:p>
          <a:p>
            <a:pPr marL="285750" indent="-285750">
              <a:buFont typeface="Arial" panose="020B0604020202020204" pitchFamily="34" charset="0"/>
              <a:buChar char="•"/>
            </a:pPr>
            <a:r>
              <a:rPr lang="en-US" sz="3600" dirty="0"/>
              <a:t>Magic Pin – for Reviews and offers.</a:t>
            </a:r>
          </a:p>
          <a:p>
            <a:pPr marL="285750" indent="-285750">
              <a:buFont typeface="Arial" panose="020B0604020202020204" pitchFamily="34" charset="0"/>
              <a:buChar char="•"/>
            </a:pPr>
            <a:r>
              <a:rPr lang="en-US" sz="3600" dirty="0"/>
              <a:t>My Gate- for knowledge of locality and area near by Shivaji Nagar</a:t>
            </a:r>
          </a:p>
        </p:txBody>
      </p:sp>
    </p:spTree>
    <p:extLst>
      <p:ext uri="{BB962C8B-B14F-4D97-AF65-F5344CB8AC3E}">
        <p14:creationId xmlns:p14="http://schemas.microsoft.com/office/powerpoint/2010/main" val="220463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29994A-BC61-423D-A827-2FC8EBB7B882}"/>
              </a:ext>
            </a:extLst>
          </p:cNvPr>
          <p:cNvSpPr txBox="1"/>
          <p:nvPr/>
        </p:nvSpPr>
        <p:spPr>
          <a:xfrm>
            <a:off x="2595880" y="203200"/>
            <a:ext cx="7000240" cy="461665"/>
          </a:xfrm>
          <a:prstGeom prst="rect">
            <a:avLst/>
          </a:prstGeom>
          <a:noFill/>
        </p:spPr>
        <p:txBody>
          <a:bodyPr wrap="square" rtlCol="0">
            <a:spAutoFit/>
          </a:bodyPr>
          <a:lstStyle/>
          <a:p>
            <a:pPr algn="ctr"/>
            <a:r>
              <a:rPr lang="en-US" sz="2400" b="1" dirty="0"/>
              <a:t>Objective 1: What will the Price of each Wada Pav?</a:t>
            </a:r>
          </a:p>
        </p:txBody>
      </p:sp>
      <p:sp>
        <p:nvSpPr>
          <p:cNvPr id="3" name="TextBox 2">
            <a:extLst>
              <a:ext uri="{FF2B5EF4-FFF2-40B4-BE49-F238E27FC236}">
                <a16:creationId xmlns:a16="http://schemas.microsoft.com/office/drawing/2014/main" id="{6A8CDEE1-85AB-4F60-A1AE-E8DD76E02EA7}"/>
              </a:ext>
            </a:extLst>
          </p:cNvPr>
          <p:cNvSpPr txBox="1"/>
          <p:nvPr/>
        </p:nvSpPr>
        <p:spPr>
          <a:xfrm>
            <a:off x="1250906" y="1120676"/>
            <a:ext cx="969018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are around 15 Vada Pav shops in that area</a:t>
            </a:r>
          </a:p>
          <a:p>
            <a:pPr marL="342900" indent="-342900">
              <a:buFont typeface="Arial" panose="020B0604020202020204" pitchFamily="34" charset="0"/>
              <a:buChar char="•"/>
            </a:pPr>
            <a:r>
              <a:rPr lang="en-US" sz="2400" dirty="0"/>
              <a:t>Most famous- Joshi Wada Pav- One piece- Rs.15, plate Rs. 25 (they have other Maharashtrian food as well. (Batata </a:t>
            </a:r>
            <a:r>
              <a:rPr lang="en-US" sz="2400" dirty="0" err="1"/>
              <a:t>vada</a:t>
            </a:r>
            <a:r>
              <a:rPr lang="en-US" sz="2400" dirty="0"/>
              <a:t>, </a:t>
            </a:r>
            <a:r>
              <a:rPr lang="en-US" sz="2400" dirty="0" err="1"/>
              <a:t>poori</a:t>
            </a:r>
            <a:r>
              <a:rPr lang="en-US" sz="2400" dirty="0"/>
              <a:t> bhaji, </a:t>
            </a:r>
            <a:r>
              <a:rPr lang="en-US" sz="2400" dirty="0" err="1"/>
              <a:t>bhel</a:t>
            </a:r>
            <a:r>
              <a:rPr lang="en-US" sz="2400" dirty="0"/>
              <a:t>)</a:t>
            </a:r>
          </a:p>
          <a:p>
            <a:pPr marL="342900" indent="-342900">
              <a:buFont typeface="Arial" panose="020B0604020202020204" pitchFamily="34" charset="0"/>
              <a:buChar char="•"/>
            </a:pPr>
            <a:r>
              <a:rPr lang="en-US" sz="2400" dirty="0"/>
              <a:t>Garden Vada Pav- Variety of around 5 </a:t>
            </a:r>
            <a:r>
              <a:rPr lang="en-US" sz="2400" dirty="0" err="1"/>
              <a:t>Vadapav</a:t>
            </a:r>
            <a:r>
              <a:rPr lang="en-US" sz="2400" dirty="0"/>
              <a:t> range Rs.20 to 50</a:t>
            </a:r>
          </a:p>
          <a:p>
            <a:pPr marL="342900" indent="-342900">
              <a:buFont typeface="Arial" panose="020B0604020202020204" pitchFamily="34" charset="0"/>
              <a:buChar char="•"/>
            </a:pPr>
            <a:r>
              <a:rPr lang="en-US" sz="2400" dirty="0"/>
              <a:t>Wow </a:t>
            </a:r>
            <a:r>
              <a:rPr lang="en-US" sz="2400" dirty="0" err="1"/>
              <a:t>vada</a:t>
            </a:r>
            <a:r>
              <a:rPr lang="en-US" sz="2400" dirty="0"/>
              <a:t> pav-  15 variety range Rs.12 to 50 </a:t>
            </a:r>
          </a:p>
          <a:p>
            <a:pPr marL="342900" indent="-342900">
              <a:buFont typeface="Arial" panose="020B0604020202020204" pitchFamily="34" charset="0"/>
              <a:buChar char="•"/>
            </a:pPr>
            <a:r>
              <a:rPr lang="en-US" sz="2400" dirty="0"/>
              <a:t>Maharaja Vada pav- 24rs to 54 </a:t>
            </a:r>
            <a:r>
              <a:rPr lang="en-US" sz="2400" dirty="0" err="1"/>
              <a:t>rs</a:t>
            </a:r>
            <a:r>
              <a:rPr lang="en-US" sz="2400" dirty="0"/>
              <a:t> range (8-10 variety of Vada pav)</a:t>
            </a:r>
          </a:p>
        </p:txBody>
      </p:sp>
      <p:sp>
        <p:nvSpPr>
          <p:cNvPr id="4" name="TextBox 3">
            <a:extLst>
              <a:ext uri="{FF2B5EF4-FFF2-40B4-BE49-F238E27FC236}">
                <a16:creationId xmlns:a16="http://schemas.microsoft.com/office/drawing/2014/main" id="{4A1DB916-364D-4F46-8E81-57294FAA7FDD}"/>
              </a:ext>
            </a:extLst>
          </p:cNvPr>
          <p:cNvSpPr txBox="1"/>
          <p:nvPr/>
        </p:nvSpPr>
        <p:spPr>
          <a:xfrm flipH="1">
            <a:off x="1650299" y="4145629"/>
            <a:ext cx="805688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Looking at the number of other shops and their prices, the price should be around 20rs for a each Vada and then depending on the variety up to 80rs.</a:t>
            </a:r>
          </a:p>
        </p:txBody>
      </p:sp>
    </p:spTree>
    <p:extLst>
      <p:ext uri="{BB962C8B-B14F-4D97-AF65-F5344CB8AC3E}">
        <p14:creationId xmlns:p14="http://schemas.microsoft.com/office/powerpoint/2010/main" val="156772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F4BB89-985F-45BA-AC0E-16AF90916E3B}"/>
              </a:ext>
            </a:extLst>
          </p:cNvPr>
          <p:cNvSpPr txBox="1"/>
          <p:nvPr/>
        </p:nvSpPr>
        <p:spPr>
          <a:xfrm>
            <a:off x="2595880" y="203200"/>
            <a:ext cx="7000240" cy="830997"/>
          </a:xfrm>
          <a:prstGeom prst="rect">
            <a:avLst/>
          </a:prstGeom>
          <a:noFill/>
        </p:spPr>
        <p:txBody>
          <a:bodyPr wrap="square" rtlCol="0">
            <a:spAutoFit/>
          </a:bodyPr>
          <a:lstStyle/>
          <a:p>
            <a:pPr algn="ctr"/>
            <a:r>
              <a:rPr lang="en-US" sz="2400" b="1" dirty="0"/>
              <a:t>Objective 2: Strategy to differentiate from the other competitors?</a:t>
            </a:r>
          </a:p>
        </p:txBody>
      </p:sp>
      <p:sp>
        <p:nvSpPr>
          <p:cNvPr id="3" name="TextBox 2">
            <a:extLst>
              <a:ext uri="{FF2B5EF4-FFF2-40B4-BE49-F238E27FC236}">
                <a16:creationId xmlns:a16="http://schemas.microsoft.com/office/drawing/2014/main" id="{7665060F-2ED6-4C26-8675-994ABBE95535}"/>
              </a:ext>
            </a:extLst>
          </p:cNvPr>
          <p:cNvSpPr txBox="1"/>
          <p:nvPr/>
        </p:nvSpPr>
        <p:spPr>
          <a:xfrm>
            <a:off x="1620520" y="1382286"/>
            <a:ext cx="895096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Keeping some other food items which costs less along with Vada will work </a:t>
            </a:r>
            <a:br>
              <a:rPr lang="en-US" sz="2000" dirty="0"/>
            </a:br>
            <a:r>
              <a:rPr lang="en-US" sz="2000" dirty="0"/>
              <a:t>Like Tea, batata Vada, </a:t>
            </a:r>
            <a:r>
              <a:rPr lang="en-US" sz="2000" dirty="0" err="1"/>
              <a:t>Mirchi</a:t>
            </a:r>
            <a:r>
              <a:rPr lang="en-US" sz="2000" dirty="0"/>
              <a:t> Bhaji etc.</a:t>
            </a:r>
          </a:p>
          <a:p>
            <a:pPr marL="285750" indent="-285750">
              <a:buFont typeface="Arial" panose="020B0604020202020204" pitchFamily="34" charset="0"/>
              <a:buChar char="•"/>
            </a:pPr>
            <a:r>
              <a:rPr lang="en-US" sz="2000" dirty="0"/>
              <a:t>Should keep a variety of </a:t>
            </a:r>
            <a:r>
              <a:rPr lang="en-US" sz="2000" dirty="0" err="1"/>
              <a:t>vada</a:t>
            </a:r>
            <a:r>
              <a:rPr lang="en-US" sz="2000" dirty="0"/>
              <a:t> Pav like Grilled, Masala, Paneer </a:t>
            </a:r>
            <a:r>
              <a:rPr lang="en-US" sz="2000" dirty="0" err="1"/>
              <a:t>etc</a:t>
            </a:r>
            <a:br>
              <a:rPr lang="en-US" sz="2000" dirty="0"/>
            </a:br>
            <a:endParaRPr lang="en-US" sz="2000" dirty="0"/>
          </a:p>
          <a:p>
            <a:pPr marL="285750" indent="-285750">
              <a:buFont typeface="Arial" panose="020B0604020202020204" pitchFamily="34" charset="0"/>
              <a:buChar char="•"/>
            </a:pPr>
            <a:r>
              <a:rPr lang="en-US" sz="2000" dirty="0"/>
              <a:t>Should start selling online also (Zomato and </a:t>
            </a:r>
            <a:r>
              <a:rPr lang="en-US" sz="2000" dirty="0" err="1"/>
              <a:t>Swiggy</a:t>
            </a:r>
            <a:r>
              <a:rPr lang="en-US" sz="2000" dirty="0"/>
              <a:t>)</a:t>
            </a:r>
          </a:p>
          <a:p>
            <a:pPr marL="285750" indent="-285750">
              <a:buFont typeface="Arial" panose="020B0604020202020204" pitchFamily="34" charset="0"/>
              <a:buChar char="•"/>
            </a:pPr>
            <a:r>
              <a:rPr lang="en-US" sz="2000" dirty="0"/>
              <a:t>Every competitors have the same names, can name their Vada Pav differently but keeping the price competitive.</a:t>
            </a:r>
          </a:p>
          <a:p>
            <a:pPr marL="285750" indent="-285750">
              <a:buFont typeface="Arial" panose="020B0604020202020204" pitchFamily="34" charset="0"/>
              <a:buChar char="•"/>
            </a:pPr>
            <a:r>
              <a:rPr lang="en-US" sz="2000" dirty="0"/>
              <a:t>Also, there should be one special Vada Pav at premium price including all the veggies, Mayonnaise, Paneer and other stuffs, which the shop should advertise.</a:t>
            </a:r>
          </a:p>
          <a:p>
            <a:pPr marL="285750" indent="-285750">
              <a:buFont typeface="Arial" panose="020B0604020202020204" pitchFamily="34" charset="0"/>
              <a:buChar char="•"/>
            </a:pPr>
            <a:r>
              <a:rPr lang="en-US" sz="2000" dirty="0"/>
              <a:t>Keeping quality and taste on top. Wearing Gloves while serving and providing paper napkins also works and is noticed by customers.</a:t>
            </a:r>
          </a:p>
          <a:p>
            <a:pPr marL="285750" indent="-285750">
              <a:buFont typeface="Arial" panose="020B0604020202020204" pitchFamily="34" charset="0"/>
              <a:buChar char="•"/>
            </a:pPr>
            <a:r>
              <a:rPr lang="en-US" sz="2000" dirty="0"/>
              <a:t>Checking thoroughly for the customer reviews on Google business, Zomato, and </a:t>
            </a:r>
            <a:r>
              <a:rPr lang="en-US" sz="2000" dirty="0" err="1"/>
              <a:t>Swiggy</a:t>
            </a:r>
            <a:r>
              <a:rPr lang="en-US" sz="2000" dirty="0"/>
              <a:t> will help to differentiate and provide what the customers are looking for.</a:t>
            </a:r>
          </a:p>
        </p:txBody>
      </p:sp>
    </p:spTree>
    <p:extLst>
      <p:ext uri="{BB962C8B-B14F-4D97-AF65-F5344CB8AC3E}">
        <p14:creationId xmlns:p14="http://schemas.microsoft.com/office/powerpoint/2010/main" val="249296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0CFB6-B22F-42A1-854D-B495526B2766}"/>
              </a:ext>
            </a:extLst>
          </p:cNvPr>
          <p:cNvSpPr txBox="1"/>
          <p:nvPr/>
        </p:nvSpPr>
        <p:spPr>
          <a:xfrm>
            <a:off x="2595880" y="203200"/>
            <a:ext cx="7000240" cy="830997"/>
          </a:xfrm>
          <a:prstGeom prst="rect">
            <a:avLst/>
          </a:prstGeom>
          <a:noFill/>
        </p:spPr>
        <p:txBody>
          <a:bodyPr wrap="square" rtlCol="0">
            <a:spAutoFit/>
          </a:bodyPr>
          <a:lstStyle/>
          <a:p>
            <a:pPr algn="ctr"/>
            <a:r>
              <a:rPr lang="en-US" sz="2400" b="1" dirty="0"/>
              <a:t>Objective 3: How to bring insights when there is no data of shop?</a:t>
            </a:r>
          </a:p>
        </p:txBody>
      </p:sp>
      <p:sp>
        <p:nvSpPr>
          <p:cNvPr id="3" name="TextBox 2">
            <a:extLst>
              <a:ext uri="{FF2B5EF4-FFF2-40B4-BE49-F238E27FC236}">
                <a16:creationId xmlns:a16="http://schemas.microsoft.com/office/drawing/2014/main" id="{8D15F463-A745-441A-AC39-0E549F6FA0CB}"/>
              </a:ext>
            </a:extLst>
          </p:cNvPr>
          <p:cNvSpPr txBox="1"/>
          <p:nvPr/>
        </p:nvSpPr>
        <p:spPr>
          <a:xfrm>
            <a:off x="1849120" y="2499359"/>
            <a:ext cx="917448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We have Menu data of shops on Zomato and </a:t>
            </a:r>
            <a:r>
              <a:rPr lang="en-US" sz="2800" dirty="0" err="1"/>
              <a:t>Swiggy</a:t>
            </a:r>
            <a:r>
              <a:rPr lang="en-US" sz="2800" dirty="0"/>
              <a:t>.</a:t>
            </a:r>
          </a:p>
          <a:p>
            <a:pPr marL="457200" indent="-457200">
              <a:buFont typeface="Arial" panose="020B0604020202020204" pitchFamily="34" charset="0"/>
              <a:buChar char="•"/>
            </a:pPr>
            <a:r>
              <a:rPr lang="en-US" sz="2800" dirty="0"/>
              <a:t>My Gate website for locality</a:t>
            </a:r>
          </a:p>
          <a:p>
            <a:pPr marL="457200" indent="-457200">
              <a:buFont typeface="Arial" panose="020B0604020202020204" pitchFamily="34" charset="0"/>
              <a:buChar char="•"/>
            </a:pPr>
            <a:r>
              <a:rPr lang="en-US" sz="2800" dirty="0"/>
              <a:t>Magic pin for reviews and offers.</a:t>
            </a:r>
          </a:p>
          <a:p>
            <a:pPr marL="457200" indent="-457200">
              <a:buFont typeface="Arial" panose="020B0604020202020204" pitchFamily="34" charset="0"/>
              <a:buChar char="•"/>
            </a:pPr>
            <a:r>
              <a:rPr lang="en-US" sz="2800" dirty="0"/>
              <a:t>Customer reviews directly on Google Business.</a:t>
            </a:r>
          </a:p>
          <a:p>
            <a:endParaRPr lang="en-US" sz="2800" dirty="0"/>
          </a:p>
          <a:p>
            <a:endParaRPr lang="en-US" sz="2800" dirty="0"/>
          </a:p>
        </p:txBody>
      </p:sp>
    </p:spTree>
    <p:extLst>
      <p:ext uri="{BB962C8B-B14F-4D97-AF65-F5344CB8AC3E}">
        <p14:creationId xmlns:p14="http://schemas.microsoft.com/office/powerpoint/2010/main" val="312776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5D9284-393E-410E-B898-C622AE69796D}"/>
              </a:ext>
            </a:extLst>
          </p:cNvPr>
          <p:cNvSpPr txBox="1"/>
          <p:nvPr/>
        </p:nvSpPr>
        <p:spPr>
          <a:xfrm>
            <a:off x="2595880" y="203200"/>
            <a:ext cx="7000240" cy="830997"/>
          </a:xfrm>
          <a:prstGeom prst="rect">
            <a:avLst/>
          </a:prstGeom>
          <a:noFill/>
        </p:spPr>
        <p:txBody>
          <a:bodyPr wrap="square" rtlCol="0">
            <a:spAutoFit/>
          </a:bodyPr>
          <a:lstStyle/>
          <a:p>
            <a:pPr algn="ctr"/>
            <a:r>
              <a:rPr lang="en-US" sz="2400" b="1" dirty="0"/>
              <a:t>Objective 4: Why will the customers come to shop? (Describe the positioning)</a:t>
            </a:r>
          </a:p>
        </p:txBody>
      </p:sp>
      <p:sp>
        <p:nvSpPr>
          <p:cNvPr id="3" name="TextBox 2">
            <a:extLst>
              <a:ext uri="{FF2B5EF4-FFF2-40B4-BE49-F238E27FC236}">
                <a16:creationId xmlns:a16="http://schemas.microsoft.com/office/drawing/2014/main" id="{5E928838-E810-4BE4-AA67-F14162FB23AD}"/>
              </a:ext>
            </a:extLst>
          </p:cNvPr>
          <p:cNvSpPr txBox="1"/>
          <p:nvPr/>
        </p:nvSpPr>
        <p:spPr>
          <a:xfrm>
            <a:off x="2595880" y="1198880"/>
            <a:ext cx="7000240" cy="4154984"/>
          </a:xfrm>
          <a:prstGeom prst="rect">
            <a:avLst/>
          </a:prstGeom>
          <a:noFill/>
        </p:spPr>
        <p:txBody>
          <a:bodyPr wrap="square" rtlCol="0">
            <a:spAutoFit/>
          </a:bodyPr>
          <a:lstStyle/>
          <a:p>
            <a:r>
              <a:rPr lang="en-US" sz="2400" dirty="0"/>
              <a:t>Shivaji Nagar is a residential suburb situated on the West banks of </a:t>
            </a:r>
            <a:r>
              <a:rPr lang="en-US" sz="2400" dirty="0" err="1"/>
              <a:t>Mutha</a:t>
            </a:r>
            <a:r>
              <a:rPr lang="en-US" sz="2400" dirty="0"/>
              <a:t> River in the Central part of Pune. This locality is surrounded by numerous prime localities like </a:t>
            </a:r>
            <a:r>
              <a:rPr lang="en-US" sz="2400" dirty="0" err="1"/>
              <a:t>Budhwar</a:t>
            </a:r>
            <a:r>
              <a:rPr lang="en-US" sz="2400" dirty="0"/>
              <a:t> Peth, </a:t>
            </a:r>
            <a:r>
              <a:rPr lang="en-US" sz="2400" dirty="0" err="1"/>
              <a:t>Erandwane</a:t>
            </a:r>
            <a:r>
              <a:rPr lang="en-US" sz="2400" dirty="0"/>
              <a:t>, </a:t>
            </a:r>
            <a:r>
              <a:rPr lang="en-US" sz="2400" dirty="0" err="1"/>
              <a:t>Bhaiya</a:t>
            </a:r>
            <a:r>
              <a:rPr lang="en-US" sz="2400" dirty="0"/>
              <a:t> Wadi, </a:t>
            </a:r>
            <a:r>
              <a:rPr lang="en-US" sz="2400" dirty="0" err="1"/>
              <a:t>Khadki</a:t>
            </a:r>
            <a:r>
              <a:rPr lang="en-US" sz="2400" dirty="0"/>
              <a:t>, and Aundh. </a:t>
            </a:r>
          </a:p>
          <a:p>
            <a:r>
              <a:rPr lang="en-US" sz="2400" dirty="0"/>
              <a:t>Shivaji Nagar is located close to Platinum Tech Park which is an office area.</a:t>
            </a:r>
          </a:p>
          <a:p>
            <a:r>
              <a:rPr lang="en-US" sz="2400" dirty="0"/>
              <a:t>There are 2 colleges as well nearby in Shivaji Nagar.</a:t>
            </a:r>
          </a:p>
          <a:p>
            <a:r>
              <a:rPr lang="en-US" sz="2400" dirty="0"/>
              <a:t>So, the customers here will seek better price with fast delivery. Also, a place to sit and eat in a fast moving environment.</a:t>
            </a:r>
          </a:p>
        </p:txBody>
      </p:sp>
    </p:spTree>
    <p:extLst>
      <p:ext uri="{BB962C8B-B14F-4D97-AF65-F5344CB8AC3E}">
        <p14:creationId xmlns:p14="http://schemas.microsoft.com/office/powerpoint/2010/main" val="22066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9A07D-9849-4C97-9E0C-7511C767D34D}"/>
              </a:ext>
            </a:extLst>
          </p:cNvPr>
          <p:cNvSpPr txBox="1"/>
          <p:nvPr/>
        </p:nvSpPr>
        <p:spPr>
          <a:xfrm>
            <a:off x="340360" y="172720"/>
            <a:ext cx="11511280" cy="830997"/>
          </a:xfrm>
          <a:prstGeom prst="rect">
            <a:avLst/>
          </a:prstGeom>
          <a:noFill/>
        </p:spPr>
        <p:txBody>
          <a:bodyPr wrap="square" rtlCol="0">
            <a:spAutoFit/>
          </a:bodyPr>
          <a:lstStyle/>
          <a:p>
            <a:pPr algn="ctr"/>
            <a:r>
              <a:rPr lang="en-US" sz="2400" b="1" dirty="0"/>
              <a:t>Objective 5: What Machine Learning Models you will use to solve this Problem Statement? Whether Data Science is really required or not?</a:t>
            </a:r>
          </a:p>
        </p:txBody>
      </p:sp>
      <p:sp>
        <p:nvSpPr>
          <p:cNvPr id="3" name="TextBox 2">
            <a:extLst>
              <a:ext uri="{FF2B5EF4-FFF2-40B4-BE49-F238E27FC236}">
                <a16:creationId xmlns:a16="http://schemas.microsoft.com/office/drawing/2014/main" id="{60E98587-83DD-443F-A9E5-1C1F5B82FC83}"/>
              </a:ext>
            </a:extLst>
          </p:cNvPr>
          <p:cNvSpPr txBox="1"/>
          <p:nvPr/>
        </p:nvSpPr>
        <p:spPr>
          <a:xfrm>
            <a:off x="955040" y="1341120"/>
            <a:ext cx="10525760" cy="3170099"/>
          </a:xfrm>
          <a:prstGeom prst="rect">
            <a:avLst/>
          </a:prstGeom>
          <a:noFill/>
        </p:spPr>
        <p:txBody>
          <a:bodyPr wrap="square" rtlCol="0">
            <a:spAutoFit/>
          </a:bodyPr>
          <a:lstStyle/>
          <a:p>
            <a:r>
              <a:rPr lang="en-US" sz="2000" dirty="0"/>
              <a:t>In opening a new shop, machine learning can be very useful.</a:t>
            </a:r>
          </a:p>
          <a:p>
            <a:pPr marL="285750" indent="-285750">
              <a:buFont typeface="Arial" panose="020B0604020202020204" pitchFamily="34" charset="0"/>
              <a:buChar char="•"/>
            </a:pPr>
            <a:r>
              <a:rPr lang="en-US" sz="2000" dirty="0"/>
              <a:t>Will help in estimating the expected sales or foot traffic based on various factors like location demographics, nearby competitors, and local events.</a:t>
            </a:r>
          </a:p>
          <a:p>
            <a:pPr marL="285750" indent="-285750">
              <a:buFont typeface="Arial" panose="020B0604020202020204" pitchFamily="34" charset="0"/>
              <a:buChar char="•"/>
            </a:pPr>
            <a:r>
              <a:rPr lang="en-US" sz="2000" dirty="0"/>
              <a:t>By analyzing pricing data and competitor pricing, machine learning can help you set competitive prices while maximizing profitability.</a:t>
            </a:r>
          </a:p>
          <a:p>
            <a:pPr marL="285750" indent="-285750">
              <a:buFont typeface="Arial" panose="020B0604020202020204" pitchFamily="34" charset="0"/>
              <a:buChar char="•"/>
            </a:pPr>
            <a:r>
              <a:rPr lang="en-US" sz="2000" dirty="0"/>
              <a:t>Machine learning can analyze customer preferences, reviews, and sales data to suggest menu items that are likely to be popular. It can also help you adjust prices based on demand and competition.</a:t>
            </a:r>
          </a:p>
          <a:p>
            <a:pPr marL="285750" indent="-285750">
              <a:buFont typeface="Arial" panose="020B0604020202020204" pitchFamily="34" charset="0"/>
              <a:buChar char="•"/>
            </a:pPr>
            <a:r>
              <a:rPr lang="en-US" sz="2000" dirty="0"/>
              <a:t>It can analyze historical sales data, seasonality, local events, and trends to forecast future demand. This can help you plan inventory, staff, and other resources accordingly.</a:t>
            </a:r>
          </a:p>
        </p:txBody>
      </p:sp>
      <p:sp>
        <p:nvSpPr>
          <p:cNvPr id="4" name="TextBox 3">
            <a:extLst>
              <a:ext uri="{FF2B5EF4-FFF2-40B4-BE49-F238E27FC236}">
                <a16:creationId xmlns:a16="http://schemas.microsoft.com/office/drawing/2014/main" id="{5E93E42D-752A-4FA8-972C-7EDFB05CC80D}"/>
              </a:ext>
            </a:extLst>
          </p:cNvPr>
          <p:cNvSpPr txBox="1"/>
          <p:nvPr/>
        </p:nvSpPr>
        <p:spPr>
          <a:xfrm>
            <a:off x="975360" y="4870549"/>
            <a:ext cx="10200640" cy="707886"/>
          </a:xfrm>
          <a:prstGeom prst="rect">
            <a:avLst/>
          </a:prstGeom>
          <a:noFill/>
        </p:spPr>
        <p:txBody>
          <a:bodyPr wrap="square" rtlCol="0">
            <a:spAutoFit/>
          </a:bodyPr>
          <a:lstStyle/>
          <a:p>
            <a:r>
              <a:rPr lang="en-US" sz="2000" b="1" dirty="0"/>
              <a:t>For opening a new shop, only the Machine learning is capable of all the data and analysis.</a:t>
            </a:r>
          </a:p>
          <a:p>
            <a:r>
              <a:rPr lang="en-US" sz="2000" b="1" dirty="0"/>
              <a:t>So, Data Science is not required.</a:t>
            </a:r>
          </a:p>
        </p:txBody>
      </p:sp>
    </p:spTree>
    <p:extLst>
      <p:ext uri="{BB962C8B-B14F-4D97-AF65-F5344CB8AC3E}">
        <p14:creationId xmlns:p14="http://schemas.microsoft.com/office/powerpoint/2010/main" val="81134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705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Rishabh</dc:creator>
  <cp:lastModifiedBy>Verma, Rishabh</cp:lastModifiedBy>
  <cp:revision>14</cp:revision>
  <dcterms:created xsi:type="dcterms:W3CDTF">2023-08-16T16:59:06Z</dcterms:created>
  <dcterms:modified xsi:type="dcterms:W3CDTF">2023-08-20T15:15:20Z</dcterms:modified>
</cp:coreProperties>
</file>