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549C52C-85CF-45C8-86E7-3E87DC845347}">
  <a:tblStyle styleId="{5549C52C-85CF-45C8-86E7-3E87DC8453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e16712e43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e16712e43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933c8c4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933c8c4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9090756a_1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9090756a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9090756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9090756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9090756a_1_2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9090756a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e16712e43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e16712e4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e16712e43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e16712e43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e16712e43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e16712e43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e16712e43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e16712e43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9090756a_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9090756a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Upsurge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Crowd</a:t>
            </a:r>
            <a:r>
              <a:rPr lang="en" sz="1200"/>
              <a:t> Source Funding Portal</a:t>
            </a:r>
            <a:endParaRPr sz="12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innovation is nurtured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FEATURES</a:t>
            </a:r>
            <a:endParaRPr/>
          </a:p>
        </p:txBody>
      </p:sp>
      <p:sp>
        <p:nvSpPr>
          <p:cNvPr id="148" name="Google Shape;148;p22"/>
          <p:cNvSpPr txBox="1"/>
          <p:nvPr>
            <p:ph type="title"/>
          </p:nvPr>
        </p:nvSpPr>
        <p:spPr>
          <a:xfrm>
            <a:off x="1249958" y="4310650"/>
            <a:ext cx="2510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Responsive Web Application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9273" y="1948713"/>
            <a:ext cx="2243425" cy="219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>
            <p:ph type="title"/>
          </p:nvPr>
        </p:nvSpPr>
        <p:spPr>
          <a:xfrm>
            <a:off x="5275645" y="4310650"/>
            <a:ext cx="2510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REST API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175" y="2137238"/>
            <a:ext cx="3608250" cy="1813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Future Scope </a:t>
            </a:r>
            <a:r>
              <a:rPr i="1" lang="en" sz="2800"/>
              <a:t>Escrow</a:t>
            </a:r>
            <a:endParaRPr i="1" sz="2800"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Smart Contract - Third Party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More Confidential returns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Transaction secured against any false goods/frauds</a:t>
            </a:r>
            <a:endParaRPr sz="1600"/>
          </a:p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4703850" y="802200"/>
            <a:ext cx="3121200" cy="6372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Buyer Seller - agree to terms</a:t>
            </a:r>
            <a:endParaRPr sz="1800"/>
          </a:p>
        </p:txBody>
      </p:sp>
      <p:cxnSp>
        <p:nvCxnSpPr>
          <p:cNvPr id="159" name="Google Shape;159;p23"/>
          <p:cNvCxnSpPr>
            <a:stCxn id="158" idx="2"/>
            <a:endCxn id="160" idx="0"/>
          </p:cNvCxnSpPr>
          <p:nvPr/>
        </p:nvCxnSpPr>
        <p:spPr>
          <a:xfrm>
            <a:off x="6264450" y="1439400"/>
            <a:ext cx="0" cy="2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3"/>
          <p:cNvSpPr txBox="1"/>
          <p:nvPr>
            <p:ph type="title"/>
          </p:nvPr>
        </p:nvSpPr>
        <p:spPr>
          <a:xfrm>
            <a:off x="4703850" y="1728850"/>
            <a:ext cx="3121200" cy="63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Buyer pays to escrow contract </a:t>
            </a:r>
            <a:endParaRPr sz="1800"/>
          </a:p>
        </p:txBody>
      </p:sp>
      <p:cxnSp>
        <p:nvCxnSpPr>
          <p:cNvPr id="161" name="Google Shape;161;p23"/>
          <p:cNvCxnSpPr>
            <a:stCxn id="160" idx="2"/>
            <a:endCxn id="162" idx="0"/>
          </p:cNvCxnSpPr>
          <p:nvPr/>
        </p:nvCxnSpPr>
        <p:spPr>
          <a:xfrm>
            <a:off x="6264450" y="2366050"/>
            <a:ext cx="0" cy="2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3"/>
          <p:cNvSpPr txBox="1"/>
          <p:nvPr>
            <p:ph type="title"/>
          </p:nvPr>
        </p:nvSpPr>
        <p:spPr>
          <a:xfrm>
            <a:off x="4703850" y="2655500"/>
            <a:ext cx="3121200" cy="585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Buyer accepts product</a:t>
            </a:r>
            <a:endParaRPr sz="1800"/>
          </a:p>
        </p:txBody>
      </p:sp>
      <p:sp>
        <p:nvSpPr>
          <p:cNvPr id="163" name="Google Shape;163;p23"/>
          <p:cNvSpPr txBox="1"/>
          <p:nvPr>
            <p:ph type="title"/>
          </p:nvPr>
        </p:nvSpPr>
        <p:spPr>
          <a:xfrm>
            <a:off x="4703850" y="3582200"/>
            <a:ext cx="3121200" cy="585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Escrow contract pays to seller</a:t>
            </a:r>
            <a:endParaRPr sz="1800"/>
          </a:p>
        </p:txBody>
      </p:sp>
      <p:cxnSp>
        <p:nvCxnSpPr>
          <p:cNvPr id="164" name="Google Shape;164;p23"/>
          <p:cNvCxnSpPr>
            <a:stCxn id="162" idx="2"/>
            <a:endCxn id="163" idx="0"/>
          </p:cNvCxnSpPr>
          <p:nvPr/>
        </p:nvCxnSpPr>
        <p:spPr>
          <a:xfrm>
            <a:off x="6264450" y="3241100"/>
            <a:ext cx="0" cy="3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 txBox="1"/>
          <p:nvPr>
            <p:ph idx="4294967295" type="title"/>
          </p:nvPr>
        </p:nvSpPr>
        <p:spPr>
          <a:xfrm>
            <a:off x="320250" y="736200"/>
            <a:ext cx="85206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Our Team</a:t>
            </a:r>
            <a:endParaRPr sz="4800"/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i="1" sz="1600"/>
          </a:p>
        </p:txBody>
      </p:sp>
      <p:sp>
        <p:nvSpPr>
          <p:cNvPr id="171" name="Google Shape;171;p24"/>
          <p:cNvSpPr txBox="1"/>
          <p:nvPr>
            <p:ph idx="4294967295" type="title"/>
          </p:nvPr>
        </p:nvSpPr>
        <p:spPr>
          <a:xfrm>
            <a:off x="231725" y="3047794"/>
            <a:ext cx="20223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Ameya Daddikar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2" name="Google Shape;172;p24"/>
          <p:cNvSpPr txBox="1"/>
          <p:nvPr>
            <p:ph idx="4294967295" type="body"/>
          </p:nvPr>
        </p:nvSpPr>
        <p:spPr>
          <a:xfrm>
            <a:off x="231725" y="3572413"/>
            <a:ext cx="20223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73" name="Google Shape;173;p24"/>
          <p:cNvSpPr txBox="1"/>
          <p:nvPr>
            <p:ph idx="4294967295" type="title"/>
          </p:nvPr>
        </p:nvSpPr>
        <p:spPr>
          <a:xfrm>
            <a:off x="2449668" y="3047794"/>
            <a:ext cx="20223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Rishabh Bansal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4" name="Google Shape;174;p24"/>
          <p:cNvSpPr txBox="1"/>
          <p:nvPr>
            <p:ph idx="4294967295" type="title"/>
          </p:nvPr>
        </p:nvSpPr>
        <p:spPr>
          <a:xfrm>
            <a:off x="4667629" y="3047794"/>
            <a:ext cx="20223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Vineet Rao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5" name="Google Shape;175;p24"/>
          <p:cNvSpPr txBox="1"/>
          <p:nvPr>
            <p:ph idx="4294967295" type="body"/>
          </p:nvPr>
        </p:nvSpPr>
        <p:spPr>
          <a:xfrm>
            <a:off x="2449668" y="3572413"/>
            <a:ext cx="20223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76" name="Google Shape;176;p24"/>
          <p:cNvSpPr txBox="1"/>
          <p:nvPr>
            <p:ph idx="4294967295" type="body"/>
          </p:nvPr>
        </p:nvSpPr>
        <p:spPr>
          <a:xfrm>
            <a:off x="4667629" y="3572413"/>
            <a:ext cx="20223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77" name="Google Shape;177;p24"/>
          <p:cNvSpPr txBox="1"/>
          <p:nvPr>
            <p:ph idx="4294967295" type="title"/>
          </p:nvPr>
        </p:nvSpPr>
        <p:spPr>
          <a:xfrm>
            <a:off x="6885590" y="3047794"/>
            <a:ext cx="20223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Vinayak Borhade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8" name="Google Shape;178;p24"/>
          <p:cNvSpPr txBox="1"/>
          <p:nvPr>
            <p:ph idx="4294967295" type="body"/>
          </p:nvPr>
        </p:nvSpPr>
        <p:spPr>
          <a:xfrm>
            <a:off x="6885590" y="3572413"/>
            <a:ext cx="20223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490250" y="1937850"/>
            <a:ext cx="6227100" cy="27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There are a lot of students in KJSCE who make several projects/products which interest a lot of people in the market. However, these students do not have enough money to take their product to the market. Also, there are a lot of investors across the world who are ready to invest in such ventures but are unaware of such exciting products. Make a crowdfunding platform for the students of KJSCE to help them raise funds by getting donations, orders etc. so that they can bring their product to the market.</a:t>
            </a:r>
            <a:endParaRPr sz="12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6535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90250" y="206150"/>
            <a:ext cx="57207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Problem Statement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490250" y="1061675"/>
            <a:ext cx="38139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Student Crowdfunding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Analysis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919075"/>
            <a:ext cx="8275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508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333333"/>
                </a:solidFill>
                <a:highlight>
                  <a:srgbClr val="EDF2F5"/>
                </a:highlight>
                <a:latin typeface="Arial"/>
                <a:ea typeface="Arial"/>
                <a:cs typeface="Arial"/>
                <a:sym typeface="Arial"/>
              </a:rPr>
              <a:t>A portal that can </a:t>
            </a:r>
            <a:r>
              <a:rPr b="1" lang="en" sz="1800">
                <a:solidFill>
                  <a:srgbClr val="333333"/>
                </a:solidFill>
                <a:highlight>
                  <a:srgbClr val="EDF2F5"/>
                </a:highlight>
                <a:latin typeface="Arial"/>
                <a:ea typeface="Arial"/>
                <a:cs typeface="Arial"/>
                <a:sym typeface="Arial"/>
              </a:rPr>
              <a:t>increase the opportunities for Startups</a:t>
            </a:r>
            <a:r>
              <a:rPr lang="en" sz="1800">
                <a:solidFill>
                  <a:srgbClr val="333333"/>
                </a:solidFill>
                <a:highlight>
                  <a:srgbClr val="EDF2F5"/>
                </a:highlight>
                <a:latin typeface="Arial"/>
                <a:ea typeface="Arial"/>
                <a:cs typeface="Arial"/>
                <a:sym typeface="Arial"/>
              </a:rPr>
              <a:t> in college</a:t>
            </a:r>
            <a:endParaRPr sz="1800">
              <a:solidFill>
                <a:srgbClr val="333333"/>
              </a:solidFill>
              <a:highlight>
                <a:srgbClr val="EDF2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508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333333"/>
                </a:solidFill>
                <a:highlight>
                  <a:srgbClr val="EDF2F5"/>
                </a:highlight>
                <a:latin typeface="Arial"/>
                <a:ea typeface="Arial"/>
                <a:cs typeface="Arial"/>
                <a:sym typeface="Arial"/>
              </a:rPr>
              <a:t>Special Perk-based investment scheme for </a:t>
            </a:r>
            <a:r>
              <a:rPr b="1" lang="en" sz="1800">
                <a:solidFill>
                  <a:srgbClr val="333333"/>
                </a:solidFill>
                <a:highlight>
                  <a:srgbClr val="EDF2F5"/>
                </a:highlight>
                <a:latin typeface="Arial"/>
                <a:ea typeface="Arial"/>
                <a:cs typeface="Arial"/>
                <a:sym typeface="Arial"/>
              </a:rPr>
              <a:t>unique projects</a:t>
            </a:r>
            <a:r>
              <a:rPr lang="en" sz="1800">
                <a:solidFill>
                  <a:srgbClr val="333333"/>
                </a:solidFill>
                <a:highlight>
                  <a:srgbClr val="EDF2F5"/>
                </a:highlight>
                <a:latin typeface="Arial"/>
                <a:ea typeface="Arial"/>
                <a:cs typeface="Arial"/>
                <a:sym typeface="Arial"/>
              </a:rPr>
              <a:t> being developed by students</a:t>
            </a:r>
            <a:endParaRPr sz="1800">
              <a:solidFill>
                <a:srgbClr val="333333"/>
              </a:solidFill>
              <a:highlight>
                <a:srgbClr val="EDF2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508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333333"/>
                </a:solidFill>
                <a:highlight>
                  <a:srgbClr val="EDF2F5"/>
                </a:highlight>
                <a:latin typeface="Arial"/>
                <a:ea typeface="Arial"/>
                <a:cs typeface="Arial"/>
                <a:sym typeface="Arial"/>
              </a:rPr>
              <a:t>Portal only needs to </a:t>
            </a:r>
            <a:r>
              <a:rPr b="1" lang="en" sz="1800">
                <a:solidFill>
                  <a:srgbClr val="333333"/>
                </a:solidFill>
                <a:highlight>
                  <a:srgbClr val="EDF2F5"/>
                </a:highlight>
                <a:latin typeface="Arial"/>
                <a:ea typeface="Arial"/>
                <a:cs typeface="Arial"/>
                <a:sym typeface="Arial"/>
              </a:rPr>
              <a:t>draw a large number of small pay investors</a:t>
            </a:r>
            <a:r>
              <a:rPr lang="en" sz="1800">
                <a:solidFill>
                  <a:srgbClr val="333333"/>
                </a:solidFill>
                <a:highlight>
                  <a:srgbClr val="EDF2F5"/>
                </a:highlight>
                <a:latin typeface="Arial"/>
                <a:ea typeface="Arial"/>
                <a:cs typeface="Arial"/>
                <a:sym typeface="Arial"/>
              </a:rPr>
              <a:t> to support these projects</a:t>
            </a:r>
            <a:endParaRPr sz="1800">
              <a:solidFill>
                <a:srgbClr val="333333"/>
              </a:solidFill>
              <a:highlight>
                <a:srgbClr val="EDF2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508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333333"/>
                </a:solidFill>
                <a:highlight>
                  <a:srgbClr val="EDF2F5"/>
                </a:highlight>
                <a:latin typeface="Arial"/>
                <a:ea typeface="Arial"/>
                <a:cs typeface="Arial"/>
                <a:sym typeface="Arial"/>
              </a:rPr>
              <a:t>The portal should </a:t>
            </a:r>
            <a:r>
              <a:rPr b="1" lang="en" sz="1800">
                <a:solidFill>
                  <a:srgbClr val="333333"/>
                </a:solidFill>
                <a:highlight>
                  <a:srgbClr val="EDF2F5"/>
                </a:highlight>
                <a:latin typeface="Arial"/>
                <a:ea typeface="Arial"/>
                <a:cs typeface="Arial"/>
                <a:sym typeface="Arial"/>
              </a:rPr>
              <a:t>increase the reach of such Startups and Freelancers</a:t>
            </a:r>
            <a:r>
              <a:rPr lang="en" sz="1800">
                <a:solidFill>
                  <a:srgbClr val="333333"/>
                </a:solidFill>
                <a:highlight>
                  <a:srgbClr val="EDF2F5"/>
                </a:highlight>
                <a:latin typeface="Arial"/>
                <a:ea typeface="Arial"/>
                <a:cs typeface="Arial"/>
                <a:sym typeface="Arial"/>
              </a:rPr>
              <a:t> in and out of the campus</a:t>
            </a:r>
            <a:endParaRPr sz="1800">
              <a:solidFill>
                <a:srgbClr val="333333"/>
              </a:solidFill>
              <a:highlight>
                <a:srgbClr val="EDF2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Sources:Economic Times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Key Features</a:t>
            </a:r>
            <a:endParaRPr i="1" sz="1600"/>
          </a:p>
        </p:txBody>
      </p:sp>
      <p:cxnSp>
        <p:nvCxnSpPr>
          <p:cNvPr id="88" name="Google Shape;88;p16"/>
          <p:cNvCxnSpPr/>
          <p:nvPr/>
        </p:nvCxnSpPr>
        <p:spPr>
          <a:xfrm rot="10800000">
            <a:off x="680050" y="2152465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9" name="Google Shape;89;p16"/>
          <p:cNvSpPr txBox="1"/>
          <p:nvPr>
            <p:ph type="title"/>
          </p:nvPr>
        </p:nvSpPr>
        <p:spPr>
          <a:xfrm>
            <a:off x="727095" y="1995900"/>
            <a:ext cx="25659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Project Crowdfunding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727100" y="2285925"/>
            <a:ext cx="350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Allows startups to raise funds by introducing perk based investment strategies 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91" name="Google Shape;91;p16"/>
          <p:cNvCxnSpPr/>
          <p:nvPr/>
        </p:nvCxnSpPr>
        <p:spPr>
          <a:xfrm>
            <a:off x="1344625" y="3375029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2" name="Google Shape;92;p16"/>
          <p:cNvSpPr txBox="1"/>
          <p:nvPr>
            <p:ph type="title"/>
          </p:nvPr>
        </p:nvSpPr>
        <p:spPr>
          <a:xfrm>
            <a:off x="1416187" y="3974741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Custom Orders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1416175" y="4264775"/>
            <a:ext cx="26214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Companies can serve custom orders, increasing their market reach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94" name="Google Shape;94;p16"/>
          <p:cNvCxnSpPr/>
          <p:nvPr/>
        </p:nvCxnSpPr>
        <p:spPr>
          <a:xfrm rot="10800000">
            <a:off x="5646325" y="2156315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5" name="Google Shape;95;p16"/>
          <p:cNvSpPr txBox="1"/>
          <p:nvPr>
            <p:ph type="title"/>
          </p:nvPr>
        </p:nvSpPr>
        <p:spPr>
          <a:xfrm>
            <a:off x="5722812" y="1893836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Internships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5722795" y="2285925"/>
            <a:ext cx="25389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 platform for Startups to post about any internship opportunities 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97" name="Google Shape;97;p16"/>
          <p:cNvCxnSpPr/>
          <p:nvPr/>
        </p:nvCxnSpPr>
        <p:spPr>
          <a:xfrm>
            <a:off x="4957475" y="3375021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8" name="Google Shape;98;p16"/>
          <p:cNvSpPr txBox="1"/>
          <p:nvPr>
            <p:ph type="title"/>
          </p:nvPr>
        </p:nvSpPr>
        <p:spPr>
          <a:xfrm>
            <a:off x="5004537" y="3970916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Workshops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5004527" y="4260950"/>
            <a:ext cx="40560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Startups can support initiatives of taking workshops that increase the student’s skills and introduce them to crowdfunding and internship opportunities</a:t>
            </a:r>
            <a:endParaRPr sz="1200">
              <a:solidFill>
                <a:schemeClr val="dk2"/>
              </a:solidFill>
            </a:endParaRPr>
          </a:p>
        </p:txBody>
      </p:sp>
      <p:graphicFrame>
        <p:nvGraphicFramePr>
          <p:cNvPr id="100" name="Google Shape;100;p16"/>
          <p:cNvGraphicFramePr/>
          <p:nvPr/>
        </p:nvGraphicFramePr>
        <p:xfrm>
          <a:off x="323100" y="29832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{5549C52C-85CF-45C8-86E7-3E87DC845347}</a:tableStyleId>
              </a:tblPr>
              <a:tblGrid>
                <a:gridCol w="710225"/>
                <a:gridCol w="382850"/>
                <a:gridCol w="1364975"/>
                <a:gridCol w="382850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</a:tblGrid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01" name="Google Shape;101;p16"/>
          <p:cNvSpPr txBox="1"/>
          <p:nvPr/>
        </p:nvSpPr>
        <p:spPr>
          <a:xfrm>
            <a:off x="1241925" y="2990375"/>
            <a:ext cx="62424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Functionality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CROWDFUNDING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611250" y="1992625"/>
            <a:ext cx="3570300" cy="29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Perk based donations and rewards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Categorization and generalized search for projects</a:t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550" y="1685800"/>
            <a:ext cx="3097450" cy="335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850" y="3127101"/>
            <a:ext cx="3981374" cy="20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ORDERS</a:t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611250" y="1992625"/>
            <a:ext cx="3903900" cy="29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Allowing</a:t>
            </a:r>
            <a:r>
              <a:rPr b="1" lang="en"/>
              <a:t> customers to place custom orders</a:t>
            </a:r>
            <a:r>
              <a:rPr lang="en"/>
              <a:t> to the startups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</a:t>
            </a:r>
            <a:r>
              <a:rPr b="1" lang="en"/>
              <a:t>ncreases market reach</a:t>
            </a:r>
            <a:r>
              <a:rPr lang="en"/>
              <a:t> of the startup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Startup gets </a:t>
            </a:r>
            <a:r>
              <a:rPr b="1" lang="en"/>
              <a:t>additional business opportunities</a:t>
            </a:r>
            <a:r>
              <a:rPr lang="en"/>
              <a:t> apart from the Crowd Funding Project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Potential </a:t>
            </a:r>
            <a:r>
              <a:rPr b="1" lang="en"/>
              <a:t>increase in brand value/recognition</a:t>
            </a:r>
            <a:r>
              <a:rPr lang="en"/>
              <a:t> due to customers searching for Startups rather than the product itself.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150" y="2188875"/>
            <a:ext cx="4324052" cy="2189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INTERNSHIPS</a:t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611250" y="1992625"/>
            <a:ext cx="4286700" cy="29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Startups in KJ Somaiya can </a:t>
            </a:r>
            <a:r>
              <a:rPr b="1" lang="en"/>
              <a:t>approach students</a:t>
            </a:r>
            <a:r>
              <a:rPr lang="en"/>
              <a:t> with various internship opportunities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Adds more users to the Crowd Funding eco-system</a:t>
            </a:r>
            <a:r>
              <a:rPr lang="en"/>
              <a:t> and increases the overall investment received from the platform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Students are more likely to search for Internship due to the push by the Government pending regulation of the </a:t>
            </a:r>
            <a:br>
              <a:rPr lang="en"/>
            </a:br>
            <a:r>
              <a:rPr b="1" lang="en"/>
              <a:t>3 Mandatory Internships for Engineering Students</a:t>
            </a:r>
            <a:r>
              <a:rPr lang="en"/>
              <a:t> from the coming year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950" y="2208525"/>
            <a:ext cx="3941250" cy="2315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WORKSHOPS AND INITIATIVES</a:t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611250" y="1992625"/>
            <a:ext cx="7921500" cy="29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Startups and other Event organisations get an opportunity to </a:t>
            </a:r>
            <a:r>
              <a:rPr b="1" lang="en"/>
              <a:t>publicize their events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Startups can conduct </a:t>
            </a:r>
            <a:r>
              <a:rPr b="1" lang="en"/>
              <a:t>workshops with incentives of Internships</a:t>
            </a:r>
            <a:r>
              <a:rPr lang="en"/>
              <a:t> for selected students. 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Workshop becomes a </a:t>
            </a:r>
            <a:r>
              <a:rPr b="1" lang="en"/>
              <a:t>Training + Selection</a:t>
            </a:r>
            <a:r>
              <a:rPr lang="en"/>
              <a:t> process for Startups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College benefits from such events due to </a:t>
            </a:r>
            <a:r>
              <a:rPr b="1" lang="en"/>
              <a:t>higher student </a:t>
            </a:r>
            <a:r>
              <a:rPr b="1" lang="en"/>
              <a:t>interaction</a:t>
            </a:r>
            <a:r>
              <a:rPr lang="en"/>
              <a:t> </a:t>
            </a:r>
            <a:br>
              <a:rPr lang="en"/>
            </a:br>
            <a:r>
              <a:rPr lang="en"/>
              <a:t>and </a:t>
            </a:r>
            <a:r>
              <a:rPr b="1" lang="en"/>
              <a:t>more exposure to newer technologies</a:t>
            </a:r>
            <a:r>
              <a:rPr lang="en"/>
              <a:t> and market norms.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868200" y="278750"/>
            <a:ext cx="7407600" cy="10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Codebase</a:t>
            </a:r>
            <a:r>
              <a:rPr lang="en" sz="4800">
                <a:solidFill>
                  <a:srgbClr val="000000"/>
                </a:solidFill>
              </a:rPr>
              <a:t> Technologies </a:t>
            </a:r>
            <a:endParaRPr sz="4800">
              <a:solidFill>
                <a:srgbClr val="000000"/>
              </a:solidFill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500" y="1660888"/>
            <a:ext cx="1538650" cy="153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1956250" y="3715825"/>
            <a:ext cx="13629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REACT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5561125" y="3715825"/>
            <a:ext cx="14178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4750" y="3080913"/>
            <a:ext cx="1714500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>
            <p:ph type="title"/>
          </p:nvPr>
        </p:nvSpPr>
        <p:spPr>
          <a:xfrm>
            <a:off x="1642787" y="1380174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React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40" name="Google Shape;140;p21"/>
          <p:cNvSpPr txBox="1"/>
          <p:nvPr>
            <p:ph type="title"/>
          </p:nvPr>
        </p:nvSpPr>
        <p:spPr>
          <a:xfrm>
            <a:off x="3664962" y="4751399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Flask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1125" y="1772275"/>
            <a:ext cx="1308650" cy="13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>
            <p:ph type="title"/>
          </p:nvPr>
        </p:nvSpPr>
        <p:spPr>
          <a:xfrm>
            <a:off x="5164837" y="1380174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MySQL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