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7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9" r:id="rId12"/>
    <p:sldId id="276" r:id="rId13"/>
    <p:sldId id="272" r:id="rId14"/>
    <p:sldId id="273" r:id="rId15"/>
    <p:sldId id="274" r:id="rId16"/>
    <p:sldId id="275" r:id="rId17"/>
    <p:sldId id="277" r:id="rId18"/>
    <p:sldId id="278" r:id="rId19"/>
  </p:sldIdLst>
  <p:sldSz cx="10080625" cy="7559675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C3E5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1770" y="-294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89C33B-AD24-4679-BF58-C73E49CB6922}" type="datetimeFigureOut">
              <a:rPr lang="en-IN" smtClean="0"/>
              <a:pPr/>
              <a:t>26-11-2019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A3B33-77B2-4C42-9740-52E3AE247BE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9696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7391682"/>
            <a:ext cx="10080625" cy="1679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9912615" y="336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0080625" cy="277188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61290" y="7045618"/>
            <a:ext cx="9737884" cy="34123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12094" y="3107866"/>
            <a:ext cx="7056438" cy="1931917"/>
          </a:xfrm>
        </p:spPr>
        <p:txBody>
          <a:bodyPr/>
          <a:lstStyle>
            <a:lvl1pPr marL="0" indent="0" algn="ctr">
              <a:buNone/>
              <a:defRPr sz="1800" b="1" cap="all" spc="276" baseline="0">
                <a:solidFill>
                  <a:schemeClr val="tx2"/>
                </a:solidFill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26-Nov-19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71371" y="2667725"/>
            <a:ext cx="973788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68010" y="167993"/>
            <a:ext cx="9737884" cy="721697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704292" y="2331740"/>
            <a:ext cx="672042" cy="671971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808458" y="2435895"/>
            <a:ext cx="463709" cy="46366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788297" y="2424487"/>
            <a:ext cx="504031" cy="486479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756047" y="419982"/>
            <a:ext cx="8568531" cy="1931917"/>
          </a:xfrm>
        </p:spPr>
        <p:txBody>
          <a:bodyPr anchor="b"/>
          <a:lstStyle>
            <a:lvl1pPr>
              <a:defRPr sz="46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26-Nov-19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7391682"/>
            <a:ext cx="10080625" cy="1679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728479" y="0"/>
            <a:ext cx="2352146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0080625" cy="17135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61290" y="7045618"/>
            <a:ext cx="9737884" cy="34123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68010" y="171353"/>
            <a:ext cx="9737884" cy="721697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434156" y="3613525"/>
            <a:ext cx="688434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7540307" y="3225112"/>
            <a:ext cx="672042" cy="671971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7644474" y="3329267"/>
            <a:ext cx="463709" cy="46366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4313" y="3317859"/>
            <a:ext cx="504031" cy="48647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6021" y="335986"/>
            <a:ext cx="7224448" cy="6416978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26-Nov-19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48505" y="335987"/>
            <a:ext cx="1596099" cy="645022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0276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26-Nov-19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08458" y="1131386"/>
            <a:ext cx="504031" cy="48647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32661" y="1683288"/>
            <a:ext cx="9374981" cy="5039783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7391682"/>
            <a:ext cx="10080625" cy="1679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0080625" cy="1679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9912615" y="20999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68010" y="2519891"/>
            <a:ext cx="9737884" cy="33598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71371" y="156917"/>
            <a:ext cx="9737884" cy="235861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595" y="3023870"/>
            <a:ext cx="7143942" cy="1844421"/>
          </a:xfrm>
        </p:spPr>
        <p:txBody>
          <a:bodyPr anchor="t"/>
          <a:lstStyle>
            <a:lvl1pPr marL="0" indent="0" algn="ctr">
              <a:buNone/>
              <a:defRPr sz="1800" b="1" cap="all" spc="276" baseline="0">
                <a:solidFill>
                  <a:schemeClr val="tx2"/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61290" y="7045618"/>
            <a:ext cx="9737884" cy="34123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68010" y="167993"/>
            <a:ext cx="9737884" cy="721697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26-Nov-19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68010" y="2687884"/>
            <a:ext cx="973788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704292" y="2331740"/>
            <a:ext cx="672042" cy="671971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808458" y="2435895"/>
            <a:ext cx="463709" cy="46366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88297" y="2424487"/>
            <a:ext cx="504031" cy="486479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587975"/>
            <a:ext cx="8568531" cy="1679928"/>
          </a:xfrm>
        </p:spPr>
        <p:txBody>
          <a:bodyPr anchor="b"/>
          <a:lstStyle>
            <a:lvl1pPr algn="ctr">
              <a:buNone/>
              <a:defRPr sz="46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661" y="251989"/>
            <a:ext cx="9408583" cy="836604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84396" y="7065776"/>
            <a:ext cx="3356848" cy="403183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26-Nov-19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5030479" y="1736865"/>
            <a:ext cx="9835" cy="5312669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32661" y="1511935"/>
            <a:ext cx="4452276" cy="5160738"/>
          </a:xfrm>
        </p:spPr>
        <p:txBody>
          <a:bodyPr/>
          <a:lstStyle>
            <a:lvl1pPr>
              <a:defRPr sz="28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5292328" y="1511935"/>
            <a:ext cx="4452276" cy="5160738"/>
          </a:xfrm>
        </p:spPr>
        <p:txBody>
          <a:bodyPr/>
          <a:lstStyle>
            <a:lvl1pPr>
              <a:defRPr sz="28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5040313" y="2425395"/>
            <a:ext cx="0" cy="461644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10080625" cy="159593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7391682"/>
            <a:ext cx="10080625" cy="1679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9912615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68010" y="1511935"/>
            <a:ext cx="9737884" cy="1007957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60870" y="7045617"/>
            <a:ext cx="9737884" cy="34270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660" y="1679928"/>
            <a:ext cx="4454027" cy="807968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400" b="1" dirty="0" smtClean="0">
                <a:solidFill>
                  <a:srgbClr val="FFFFFF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282109" y="1679928"/>
            <a:ext cx="4455776" cy="806365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400" b="1"/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26-Nov-19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6021" y="7065776"/>
            <a:ext cx="3948245" cy="4031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68010" y="1411139"/>
            <a:ext cx="973788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68010" y="171353"/>
            <a:ext cx="9737884" cy="721697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32661" y="2724242"/>
            <a:ext cx="4455636" cy="4209083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5292328" y="2724242"/>
            <a:ext cx="4452276" cy="4213259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704292" y="1053853"/>
            <a:ext cx="672042" cy="671971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808458" y="1158008"/>
            <a:ext cx="463709" cy="46366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788297" y="1149071"/>
            <a:ext cx="504031" cy="486479"/>
          </a:xfrm>
        </p:spPr>
        <p:txBody>
          <a:bodyPr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26-Nov-19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788297" y="1142021"/>
            <a:ext cx="504031" cy="48647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7391682"/>
            <a:ext cx="10080625" cy="1679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10080625" cy="17135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9912615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1290" y="7045618"/>
            <a:ext cx="9737884" cy="34123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8010" y="174712"/>
            <a:ext cx="9737884" cy="721697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26-Nov-19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704292" y="6971700"/>
            <a:ext cx="672042" cy="48647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68010" y="167993"/>
            <a:ext cx="9737884" cy="33598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7391682"/>
            <a:ext cx="10080625" cy="1679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9912615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0080625" cy="13103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68010" y="671971"/>
            <a:ext cx="3024188" cy="6467722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026" y="1007957"/>
            <a:ext cx="2604161" cy="1091953"/>
          </a:xfrm>
        </p:spPr>
        <p:txBody>
          <a:bodyPr anchor="b">
            <a:noAutofit/>
          </a:bodyPr>
          <a:lstStyle>
            <a:lvl1pPr algn="l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20026" y="2183907"/>
            <a:ext cx="2604161" cy="4569054"/>
          </a:xfrm>
        </p:spPr>
        <p:txBody>
          <a:bodyPr/>
          <a:lstStyle>
            <a:lvl1pPr marL="0" indent="0">
              <a:spcAft>
                <a:spcPts val="1102"/>
              </a:spcAft>
              <a:buNone/>
              <a:defRPr sz="1800">
                <a:solidFill>
                  <a:srgbClr val="FFFFFF"/>
                </a:solidFill>
              </a:defRPr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68010" y="167993"/>
            <a:ext cx="9737884" cy="721697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68010" y="587975"/>
            <a:ext cx="973788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444214" y="755967"/>
            <a:ext cx="6216385" cy="596374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428088" y="251989"/>
            <a:ext cx="672042" cy="671971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532255" y="356145"/>
            <a:ext cx="463709" cy="46366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12094" y="344736"/>
            <a:ext cx="504031" cy="486479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64650" y="7042012"/>
            <a:ext cx="9737884" cy="34123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26-Nov-19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661" y="7066773"/>
            <a:ext cx="3729831" cy="403183"/>
          </a:xfrm>
        </p:spPr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68010" y="587975"/>
            <a:ext cx="973788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7391682"/>
            <a:ext cx="10080625" cy="1679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9912615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0080625" cy="1679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68010" y="167993"/>
            <a:ext cx="9737884" cy="33262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68010" y="671971"/>
            <a:ext cx="3024188" cy="6467722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68010" y="171353"/>
            <a:ext cx="9737884" cy="721697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428088" y="251989"/>
            <a:ext cx="672042" cy="671971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532255" y="356145"/>
            <a:ext cx="463709" cy="46366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12094" y="344736"/>
            <a:ext cx="504031" cy="48647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7705" y="5543762"/>
            <a:ext cx="6468401" cy="1343942"/>
          </a:xfrm>
        </p:spPr>
        <p:txBody>
          <a:bodyPr anchor="t">
            <a:noAutofit/>
          </a:bodyPr>
          <a:lstStyle>
            <a:lvl1pPr algn="l">
              <a:buNone/>
              <a:defRPr sz="26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307705" y="671971"/>
            <a:ext cx="6468401" cy="4703798"/>
          </a:xfrm>
        </p:spPr>
        <p:txBody>
          <a:bodyPr/>
          <a:lstStyle>
            <a:lvl1pPr marL="0" indent="0">
              <a:buNone/>
              <a:defRPr sz="35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026" y="1091953"/>
            <a:ext cx="2688167" cy="5795751"/>
          </a:xfrm>
        </p:spPr>
        <p:txBody>
          <a:bodyPr/>
          <a:lstStyle>
            <a:lvl1pPr marL="0" indent="0">
              <a:spcAft>
                <a:spcPts val="1102"/>
              </a:spcAft>
              <a:buFontTx/>
              <a:buNone/>
              <a:defRPr sz="1800">
                <a:solidFill>
                  <a:srgbClr val="FFFFFF"/>
                </a:solidFill>
              </a:defRPr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64650" y="7042012"/>
            <a:ext cx="9737884" cy="34123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81036" y="7060309"/>
            <a:ext cx="3356848" cy="403183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26-Nov-19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661" y="7066773"/>
            <a:ext cx="3951605" cy="40318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7391682"/>
            <a:ext cx="10080625" cy="1679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1"/>
            <a:ext cx="10080625" cy="153593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9912615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64650" y="7042012"/>
            <a:ext cx="9737884" cy="34123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384396" y="7060309"/>
            <a:ext cx="3356848" cy="403183"/>
          </a:xfrm>
          <a:prstGeom prst="rect">
            <a:avLst/>
          </a:prstGeom>
        </p:spPr>
        <p:txBody>
          <a:bodyPr vert="horz" lIns="100794" tIns="50397" rIns="100794" bIns="50397"/>
          <a:lstStyle>
            <a:lvl1pPr algn="r" eaLnBrk="1" latinLnBrk="0" hangingPunct="1">
              <a:defRPr kumimoji="0" sz="15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26-Nov-19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36021" y="7066773"/>
            <a:ext cx="3948245" cy="403183"/>
          </a:xfrm>
          <a:prstGeom prst="rect">
            <a:avLst/>
          </a:prstGeom>
        </p:spPr>
        <p:txBody>
          <a:bodyPr vert="horz" lIns="100794" tIns="50397" rIns="100794" bIns="50397"/>
          <a:lstStyle>
            <a:lvl1pPr algn="l" eaLnBrk="1" latinLnBrk="0" hangingPunct="1">
              <a:defRPr kumimoji="0" sz="13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68010" y="171353"/>
            <a:ext cx="9737884" cy="721697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68010" y="1407373"/>
            <a:ext cx="973788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704292" y="1053853"/>
            <a:ext cx="672042" cy="671971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808458" y="1158008"/>
            <a:ext cx="463709" cy="46366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788297" y="1146600"/>
            <a:ext cx="504031" cy="486479"/>
          </a:xfrm>
          <a:prstGeom prst="rect">
            <a:avLst/>
          </a:prstGeom>
        </p:spPr>
        <p:txBody>
          <a:bodyPr vert="horz" lIns="50397" tIns="50397" rIns="50397" bIns="50397" anchor="ctr">
            <a:normAutofit/>
          </a:bodyPr>
          <a:lstStyle>
            <a:lvl1pPr algn="ctr" eaLnBrk="1" latinLnBrk="0" hangingPunct="1">
              <a:defRPr kumimoji="0" sz="18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32661" y="251989"/>
            <a:ext cx="9408583" cy="836604"/>
          </a:xfrm>
          <a:prstGeom prst="rect">
            <a:avLst/>
          </a:prstGeom>
        </p:spPr>
        <p:txBody>
          <a:bodyPr vert="horz" lIns="100794" tIns="50397" rIns="100794" bIns="50397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32661" y="1679928"/>
            <a:ext cx="9408583" cy="5070022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</p:sldLayoutIdLst>
  <p:txStyles>
    <p:titleStyle>
      <a:lvl1pPr algn="ctr" rtl="0" eaLnBrk="1" latinLnBrk="0" hangingPunct="1">
        <a:spcBef>
          <a:spcPct val="0"/>
        </a:spcBef>
        <a:buNone/>
        <a:defRPr kumimoji="0" sz="36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302383" indent="-302383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04766" indent="-302383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907149" indent="-251986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9532" indent="-251986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511915" indent="-251986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14298" indent="-201589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16681" indent="-201589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18269" indent="-201589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620652" indent="-201589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5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nytronics.nl/shop/en/sensors/temperature-air-humidity/nova-sds011-high-precision-laser-dust-sensor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jokielowie.com/en/2017/10/esp-32-sds011-smog-quick-wifi-sensor/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sciencedirect.com/science/article/pii/S1674200113002150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esp32+wroom&amp;sxsrf=ACYBGNTyNrPpygwAY4uwCgA-q6cnZQCVnw:1574263318971&amp;source=lnms&amp;tbm=isch&amp;sa=X&amp;ved=2ahUKEwi50aPvi_nlAhUHQI8KHeiFBe0Q_AUoAXoECA4QAw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onents101.com/dht11-temperature-sensor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astminuteengineers.com/esp32-dht11-dht22-web-server-tutorial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obu.in/product/mq-135-air-quality-detector-sensor-module-arduino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otdesignpro.com/projects/iot-based-air-quality-monitoring-system-with-twitter-notification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26960" y="276120"/>
            <a:ext cx="9356760" cy="2192760"/>
          </a:xfrm>
          <a:prstGeom prst="rect">
            <a:avLst/>
          </a:prstGeom>
          <a:noFill/>
          <a:ln>
            <a:noFill/>
          </a:ln>
          <a:effectLst>
            <a:outerShdw dist="51420" dir="2700000">
              <a:srgbClr val="000000">
                <a:alpha val="7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/>
          <a:lstStyle/>
          <a:p>
            <a:pPr algn="ctr">
              <a:lnSpc>
                <a:spcPct val="100000"/>
              </a:lnSpc>
            </a:pPr>
            <a:r>
              <a:rPr lang="en-IN" sz="4800" b="1" strike="noStrike" spc="-1" dirty="0">
                <a:solidFill>
                  <a:schemeClr val="accent1">
                    <a:lumMod val="60000"/>
                    <a:lumOff val="40000"/>
                  </a:schemeClr>
                </a:solidFill>
                <a:latin typeface="Source Sans Pro Black"/>
                <a:ea typeface="DejaVu Sans"/>
              </a:rPr>
              <a:t>IOT BASED</a:t>
            </a:r>
            <a:endParaRPr lang="en-IN" sz="4800" b="0" strike="noStrike" spc="-1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4800" b="1" strike="noStrike" spc="-1" dirty="0">
                <a:solidFill>
                  <a:schemeClr val="accent1">
                    <a:lumMod val="60000"/>
                    <a:lumOff val="40000"/>
                  </a:schemeClr>
                </a:solidFill>
                <a:latin typeface="Source Sans Pro Black"/>
                <a:ea typeface="DejaVu Sans"/>
              </a:rPr>
              <a:t>AIR QUALITY </a:t>
            </a:r>
            <a:endParaRPr lang="en-IN" sz="4800" b="0" strike="noStrike" spc="-1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4800" b="1" strike="noStrike" spc="-1" dirty="0">
                <a:solidFill>
                  <a:schemeClr val="accent1">
                    <a:lumMod val="60000"/>
                    <a:lumOff val="40000"/>
                  </a:schemeClr>
                </a:solidFill>
                <a:latin typeface="Source Sans Pro Black"/>
                <a:ea typeface="DejaVu Sans"/>
              </a:rPr>
              <a:t>MONITORING SYSTEM</a:t>
            </a:r>
            <a:endParaRPr lang="en-IN" sz="4800" b="0" strike="noStrike" spc="-1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244080" y="3018240"/>
            <a:ext cx="9356760" cy="10834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b="0" strike="noStrike" spc="-1" dirty="0">
                <a:solidFill>
                  <a:schemeClr val="accent1">
                    <a:lumMod val="75000"/>
                  </a:schemeClr>
                </a:solidFill>
                <a:latin typeface="Source Sans Pro"/>
                <a:ea typeface="DejaVu Sans"/>
              </a:rPr>
              <a:t>    </a:t>
            </a:r>
            <a:r>
              <a:rPr lang="en-IN" sz="4400" b="1" strike="noStrike" spc="-1" dirty="0">
                <a:solidFill>
                  <a:schemeClr val="accent1">
                    <a:lumMod val="75000"/>
                  </a:schemeClr>
                </a:solidFill>
                <a:latin typeface="Source Sans Pro"/>
                <a:ea typeface="DejaVu Sans"/>
              </a:rPr>
              <a:t>MINOR PROJECT</a:t>
            </a:r>
            <a:r>
              <a:rPr lang="en-IN" sz="3600" b="1" strike="noStrike" spc="-1" dirty="0">
                <a:solidFill>
                  <a:schemeClr val="accent1">
                    <a:lumMod val="75000"/>
                  </a:schemeClr>
                </a:solidFill>
                <a:latin typeface="Source Sans Pro"/>
                <a:ea typeface="DejaVu Sans"/>
              </a:rPr>
              <a:t>  </a:t>
            </a:r>
            <a:endParaRPr lang="en-IN" sz="3600" b="1" strike="noStrike" spc="-1" dirty="0">
              <a:solidFill>
                <a:schemeClr val="accent1">
                  <a:lumMod val="75000"/>
                </a:schemeClr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3600" b="0" strike="noStrike" spc="-1" dirty="0">
              <a:solidFill>
                <a:schemeClr val="accent1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244080" y="4651097"/>
            <a:ext cx="10254342" cy="16283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 strike="noStrike" spc="-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     </a:t>
            </a:r>
            <a:r>
              <a:rPr lang="en-IN" sz="2400" b="1" strike="noStrike" spc="-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BY :-                                                            SUPERVISOR:-                        </a:t>
            </a:r>
            <a:endParaRPr lang="en-IN" sz="2000" spc="-1" dirty="0">
              <a:solidFill>
                <a:schemeClr val="accent1">
                  <a:lumMod val="7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1" strike="noStrike" spc="-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 VIPUL PAHUJA :- 9917102206                </a:t>
            </a:r>
            <a:r>
              <a:rPr lang="en-IN" sz="2800" b="1" spc="-1" dirty="0">
                <a:solidFill>
                  <a:schemeClr val="accent1">
                    <a:lumMod val="75000"/>
                  </a:schemeClr>
                </a:solidFill>
                <a:latin typeface="Source Sans Pro"/>
                <a:ea typeface="DejaVu Sans"/>
              </a:rPr>
              <a:t>DR.JITENDRA MOHAN</a:t>
            </a:r>
            <a:endParaRPr lang="en-IN" sz="2400" spc="-1" dirty="0">
              <a:solidFill>
                <a:schemeClr val="accent1">
                  <a:lumMod val="7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1" strike="noStrike" spc="-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 PREETIKA GUPTA :- 9917102250</a:t>
            </a:r>
            <a:endParaRPr lang="en-IN" sz="2400" b="0" strike="noStrike" spc="-1" dirty="0">
              <a:solidFill>
                <a:schemeClr val="accent1">
                  <a:lumMod val="7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1" strike="noStrike" spc="-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 RISHABH JAIN :- 9917102223</a:t>
            </a:r>
            <a:endParaRPr lang="en-IN" sz="2400" b="0" strike="noStrike" spc="-1" dirty="0">
              <a:solidFill>
                <a:schemeClr val="accent1">
                  <a:lumMod val="75000"/>
                </a:schemeClr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360000" y="301320"/>
            <a:ext cx="9356760" cy="95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IN" sz="4400" b="1" strike="noStrike" spc="-1" dirty="0">
                <a:solidFill>
                  <a:schemeClr val="accent1">
                    <a:lumMod val="75000"/>
                  </a:schemeClr>
                </a:solidFill>
                <a:latin typeface="Source Sans Pro Black"/>
                <a:ea typeface="DejaVu Sans"/>
              </a:rPr>
              <a:t>         NOVA DUST SENSOR - SDS011</a:t>
            </a:r>
            <a:endParaRPr lang="en-IN" sz="4400" b="0" strike="noStrike" spc="-1" dirty="0">
              <a:solidFill>
                <a:schemeClr val="accent1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60000" y="1993648"/>
            <a:ext cx="5214600" cy="503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076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IN" sz="3200" b="1" strike="noStrike" spc="-1" dirty="0">
                <a:solidFill>
                  <a:srgbClr val="2C3E50"/>
                </a:solidFill>
                <a:latin typeface="Source Sans Pro Semibold"/>
                <a:ea typeface="DejaVu Sans"/>
              </a:rPr>
              <a:t>Nova dust sensor SDS011 is one of the best particulate sensors in terms of size, accuracy and price. </a:t>
            </a:r>
            <a:endParaRPr lang="en-IN" sz="3200" b="0" strike="noStrike" spc="-1" dirty="0">
              <a:latin typeface="Arial"/>
            </a:endParaRPr>
          </a:p>
          <a:p>
            <a:pPr marL="432000" indent="-32076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IN" sz="3200" b="1" strike="noStrike" spc="-1" dirty="0">
                <a:solidFill>
                  <a:srgbClr val="2C3E50"/>
                </a:solidFill>
                <a:latin typeface="Source Sans Pro Semibold"/>
                <a:ea typeface="DejaVu Sans"/>
              </a:rPr>
              <a:t>It has a UART interface and measurement resolution of 0.3µg/m3. Operating voltage is 5V.</a:t>
            </a:r>
            <a:endParaRPr lang="en-IN" sz="3200" b="0" strike="noStrike" spc="-1" dirty="0">
              <a:latin typeface="Arial"/>
            </a:endParaRPr>
          </a:p>
        </p:txBody>
      </p:sp>
      <p:pic>
        <p:nvPicPr>
          <p:cNvPr id="151" name="Picture 95"/>
          <p:cNvPicPr/>
          <p:nvPr/>
        </p:nvPicPr>
        <p:blipFill>
          <a:blip r:embed="rId2"/>
          <a:stretch/>
        </p:blipFill>
        <p:spPr>
          <a:xfrm>
            <a:off x="5760720" y="2011680"/>
            <a:ext cx="4276440" cy="392868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3828B61-422F-40FA-A918-042E3CFD9FF1}"/>
              </a:ext>
            </a:extLst>
          </p:cNvPr>
          <p:cNvSpPr txBox="1"/>
          <p:nvPr/>
        </p:nvSpPr>
        <p:spPr>
          <a:xfrm>
            <a:off x="5946840" y="6087291"/>
            <a:ext cx="33963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https://www.tinytronics.nl/shop/en/sensors/temperature-air-humidity/nova-sds011-high-precision-laser-dust-sensor</a:t>
            </a:r>
            <a:endParaRPr lang="en-IN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360000" y="301320"/>
            <a:ext cx="9356760" cy="95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IN" sz="40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        </a:t>
            </a:r>
            <a:r>
              <a:rPr lang="en-IN" sz="4400" b="1" strike="noStrike" spc="-1" dirty="0">
                <a:solidFill>
                  <a:schemeClr val="accent1">
                    <a:lumMod val="75000"/>
                  </a:schemeClr>
                </a:solidFill>
                <a:latin typeface="Source Sans Pro Black"/>
                <a:ea typeface="DejaVu Sans"/>
              </a:rPr>
              <a:t>SDS011 CONNECTION WITH ESP32</a:t>
            </a:r>
            <a:endParaRPr lang="en-IN" sz="4000" b="0" strike="noStrike" spc="-1" dirty="0">
              <a:solidFill>
                <a:schemeClr val="accent1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360000" y="1980000"/>
            <a:ext cx="5214600" cy="503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2" name="Table 1">
            <a:extLst>
              <a:ext uri="{FF2B5EF4-FFF2-40B4-BE49-F238E27FC236}">
                <a16:creationId xmlns="" xmlns:a16="http://schemas.microsoft.com/office/drawing/2014/main" id="{4309E25F-37D1-4143-A32C-EC7FCAB9B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30029631"/>
              </p:ext>
            </p:extLst>
          </p:nvPr>
        </p:nvGraphicFramePr>
        <p:xfrm>
          <a:off x="1489064" y="1864895"/>
          <a:ext cx="7098632" cy="40907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49316">
                  <a:extLst>
                    <a:ext uri="{9D8B030D-6E8A-4147-A177-3AD203B41FA5}">
                      <a16:colId xmlns="" xmlns:a16="http://schemas.microsoft.com/office/drawing/2014/main" val="2169622976"/>
                    </a:ext>
                  </a:extLst>
                </a:gridCol>
                <a:gridCol w="3549316">
                  <a:extLst>
                    <a:ext uri="{9D8B030D-6E8A-4147-A177-3AD203B41FA5}">
                      <a16:colId xmlns="" xmlns:a16="http://schemas.microsoft.com/office/drawing/2014/main" val="2131741401"/>
                    </a:ext>
                  </a:extLst>
                </a:gridCol>
              </a:tblGrid>
              <a:tr h="7673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4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SDS011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73" marR="5387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4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ESP32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73" marR="53873" marT="0" marB="0"/>
                </a:tc>
                <a:extLst>
                  <a:ext uri="{0D108BD9-81ED-4DB2-BD59-A6C34878D82A}">
                    <a16:rowId xmlns="" xmlns:a16="http://schemas.microsoft.com/office/drawing/2014/main" val="982818101"/>
                  </a:ext>
                </a:extLst>
              </a:tr>
              <a:tr h="9311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                          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                                  </a:t>
                      </a:r>
                      <a:r>
                        <a:rPr lang="en-IN" sz="2800" dirty="0">
                          <a:effectLst/>
                        </a:rPr>
                        <a:t>5V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73" marR="538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                     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                             </a:t>
                      </a:r>
                      <a:r>
                        <a:rPr lang="en-IN" sz="2400" dirty="0">
                          <a:effectLst/>
                        </a:rPr>
                        <a:t> Vin/5V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73" marR="53873" marT="0" marB="0"/>
                </a:tc>
                <a:extLst>
                  <a:ext uri="{0D108BD9-81ED-4DB2-BD59-A6C34878D82A}">
                    <a16:rowId xmlns="" xmlns:a16="http://schemas.microsoft.com/office/drawing/2014/main" val="1659020601"/>
                  </a:ext>
                </a:extLst>
              </a:tr>
              <a:tr h="7227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                                      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                                             </a:t>
                      </a:r>
                      <a:r>
                        <a:rPr lang="en-IN" sz="2400" dirty="0">
                          <a:effectLst/>
                        </a:rPr>
                        <a:t>GND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73" marR="538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                                                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                                               </a:t>
                      </a:r>
                      <a:r>
                        <a:rPr lang="en-IN" sz="2000" dirty="0">
                          <a:effectLst/>
                        </a:rPr>
                        <a:t>GND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73" marR="53873" marT="0" marB="0"/>
                </a:tc>
                <a:extLst>
                  <a:ext uri="{0D108BD9-81ED-4DB2-BD59-A6C34878D82A}">
                    <a16:rowId xmlns="" xmlns:a16="http://schemas.microsoft.com/office/drawing/2014/main" val="3507463679"/>
                  </a:ext>
                </a:extLst>
              </a:tr>
              <a:tr h="7070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                                       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                                               </a:t>
                      </a:r>
                      <a:r>
                        <a:rPr lang="en-IN" sz="2400" dirty="0">
                          <a:effectLst/>
                        </a:rPr>
                        <a:t>TX 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73" marR="538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                                 </a:t>
                      </a:r>
                      <a:r>
                        <a:rPr lang="en-IN" sz="1100" dirty="0">
                          <a:effectLst/>
                        </a:rPr>
                        <a:t>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                                  </a:t>
                      </a:r>
                      <a:r>
                        <a:rPr lang="en-IN" sz="1800" dirty="0">
                          <a:effectLst/>
                        </a:rPr>
                        <a:t>RX2(D16)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73" marR="53873" marT="0" marB="0"/>
                </a:tc>
                <a:extLst>
                  <a:ext uri="{0D108BD9-81ED-4DB2-BD59-A6C34878D82A}">
                    <a16:rowId xmlns="" xmlns:a16="http://schemas.microsoft.com/office/drawing/2014/main" val="3490726298"/>
                  </a:ext>
                </a:extLst>
              </a:tr>
              <a:tr h="9624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                                       </a:t>
                      </a:r>
                      <a:endParaRPr lang="en-IN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                               </a:t>
                      </a:r>
                      <a:r>
                        <a:rPr lang="en-IN" sz="2400" dirty="0">
                          <a:effectLst/>
                        </a:rPr>
                        <a:t>RX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73" marR="538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                                </a:t>
                      </a:r>
                      <a:r>
                        <a:rPr lang="en-IN" sz="1300" dirty="0">
                          <a:effectLst/>
                        </a:rPr>
                        <a:t>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                            </a:t>
                      </a:r>
                      <a:r>
                        <a:rPr lang="en-IN" sz="2000" dirty="0">
                          <a:effectLst/>
                        </a:rPr>
                        <a:t>TX2(D17)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73" marR="53873" marT="0" marB="0"/>
                </a:tc>
                <a:extLst>
                  <a:ext uri="{0D108BD9-81ED-4DB2-BD59-A6C34878D82A}">
                    <a16:rowId xmlns="" xmlns:a16="http://schemas.microsoft.com/office/drawing/2014/main" val="3579331452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0A10CDAF-B29B-4D94-9325-3394E12CD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5098" y="2605174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0624340-09F0-43DC-8F9F-273D44DD946A}"/>
              </a:ext>
            </a:extLst>
          </p:cNvPr>
          <p:cNvSpPr txBox="1"/>
          <p:nvPr/>
        </p:nvSpPr>
        <p:spPr>
          <a:xfrm>
            <a:off x="2323795" y="6117242"/>
            <a:ext cx="49616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https://blog.jokielowie.com/en/2017/10/esp-32-sds011-smog-quick-wifi-sensor/</a:t>
            </a:r>
            <a:endParaRPr lang="en-IN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4" y="210079"/>
            <a:ext cx="10080625" cy="29116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3" y="3036234"/>
            <a:ext cx="10080625" cy="43840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3C843CF-151D-42E7-9E40-4ADB95B22553}"/>
              </a:ext>
            </a:extLst>
          </p:cNvPr>
          <p:cNvSpPr txBox="1"/>
          <p:nvPr/>
        </p:nvSpPr>
        <p:spPr>
          <a:xfrm>
            <a:off x="2441178" y="6927395"/>
            <a:ext cx="51976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https://www.sciencedirect.com/science/article/pii/S1674200113002150</a:t>
            </a:r>
            <a:endParaRPr lang="en-IN" sz="1000" dirty="0"/>
          </a:p>
        </p:txBody>
      </p:sp>
    </p:spTree>
    <p:extLst>
      <p:ext uri="{BB962C8B-B14F-4D97-AF65-F5344CB8AC3E}">
        <p14:creationId xmlns="" xmlns:p14="http://schemas.microsoft.com/office/powerpoint/2010/main" val="2969972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360000" y="301320"/>
            <a:ext cx="9356760" cy="95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IN" sz="36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         </a:t>
            </a:r>
            <a:r>
              <a:rPr lang="en-IN" sz="4400" b="1" strike="noStrike" spc="-1" dirty="0">
                <a:solidFill>
                  <a:schemeClr val="accent1">
                    <a:lumMod val="75000"/>
                  </a:schemeClr>
                </a:solidFill>
                <a:latin typeface="Source Sans Pro Black"/>
                <a:ea typeface="DejaVu Sans"/>
              </a:rPr>
              <a:t>THINGSPEAK IOT PLATFORM</a:t>
            </a:r>
            <a:endParaRPr lang="en-IN" sz="3600" b="0" strike="noStrike" spc="-1" dirty="0">
              <a:solidFill>
                <a:schemeClr val="accent1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274320" y="1645920"/>
            <a:ext cx="9442440" cy="537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5640" algn="just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Font typeface="Wingdings" charset="2"/>
              <a:buChar char=""/>
            </a:pPr>
            <a:r>
              <a:rPr lang="en-IN" sz="2800" b="1" strike="noStrike" spc="-1" dirty="0">
                <a:solidFill>
                  <a:srgbClr val="2C3E50"/>
                </a:solidFill>
                <a:latin typeface="Source Sans Pro Semibold"/>
                <a:ea typeface="DejaVu Sans"/>
              </a:rPr>
              <a:t> The project is based on </a:t>
            </a:r>
            <a:r>
              <a:rPr lang="en-IN" sz="2800" b="1" strike="noStrike" spc="-1" dirty="0" err="1">
                <a:solidFill>
                  <a:srgbClr val="2C3E50"/>
                </a:solidFill>
                <a:latin typeface="Source Sans Pro Semibold"/>
                <a:ea typeface="DejaVu Sans"/>
              </a:rPr>
              <a:t>ThingSpeak</a:t>
            </a:r>
            <a:r>
              <a:rPr lang="en-IN" sz="2800" b="1" strike="noStrike" spc="-1" dirty="0">
                <a:solidFill>
                  <a:srgbClr val="2C3E50"/>
                </a:solidFill>
                <a:latin typeface="Source Sans Pro Semibold"/>
                <a:ea typeface="DejaVu Sans"/>
              </a:rPr>
              <a:t> cloud computing. </a:t>
            </a:r>
            <a:r>
              <a:rPr lang="en-IN" sz="2800" b="1" strike="noStrike" spc="-1" dirty="0" err="1">
                <a:solidFill>
                  <a:srgbClr val="2C3E50"/>
                </a:solidFill>
                <a:latin typeface="Source Sans Pro Semibold"/>
                <a:ea typeface="DejaVu Sans"/>
              </a:rPr>
              <a:t>ThingSpeak</a:t>
            </a:r>
            <a:r>
              <a:rPr lang="en-IN" sz="2800" b="1" strike="noStrike" spc="-1" dirty="0">
                <a:solidFill>
                  <a:srgbClr val="2C3E50"/>
                </a:solidFill>
                <a:latin typeface="Source Sans Pro Semibold"/>
                <a:ea typeface="DejaVu Sans"/>
              </a:rPr>
              <a:t> is an open source IoT application and API to store and retrieve data.</a:t>
            </a:r>
            <a:endParaRPr lang="en-IN" sz="2800" b="0" strike="noStrike" spc="-1" dirty="0">
              <a:latin typeface="Arial"/>
            </a:endParaRPr>
          </a:p>
          <a:p>
            <a:pPr marL="216000" indent="-215640" algn="just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Font typeface="Wingdings" charset="2"/>
              <a:buChar char=""/>
            </a:pPr>
            <a:r>
              <a:rPr lang="en-IN" sz="2800" b="1" strike="noStrike" spc="-1" dirty="0">
                <a:solidFill>
                  <a:srgbClr val="2C3E50"/>
                </a:solidFill>
                <a:latin typeface="Source Sans Pro Semibold"/>
                <a:ea typeface="DejaVu Sans"/>
              </a:rPr>
              <a:t> It enables the creation of sensor-logging applications, location-tracking applications and a social network of things with status </a:t>
            </a:r>
            <a:r>
              <a:rPr lang="en-IN" sz="2800" b="1" strike="noStrike" spc="-1" dirty="0" smtClean="0">
                <a:solidFill>
                  <a:srgbClr val="2C3E50"/>
                </a:solidFill>
                <a:latin typeface="Source Sans Pro Semibold"/>
                <a:ea typeface="DejaVu Sans"/>
              </a:rPr>
              <a:t>updates</a:t>
            </a:r>
            <a:r>
              <a:rPr lang="en-US" sz="2800" b="1" spc="-1" dirty="0" smtClean="0">
                <a:solidFill>
                  <a:srgbClr val="2C3E50"/>
                </a:solidFill>
                <a:latin typeface="Source Sans Pro Semibold"/>
                <a:ea typeface="DejaVu Sans"/>
              </a:rPr>
              <a:t>.</a:t>
            </a:r>
            <a:r>
              <a:rPr lang="en-IN" sz="2800" b="1" strike="noStrike" spc="-1" dirty="0" smtClean="0">
                <a:solidFill>
                  <a:srgbClr val="2C3E50"/>
                </a:solidFill>
                <a:latin typeface="Source Sans Pro Semibold"/>
                <a:ea typeface="DejaVu Sans"/>
              </a:rPr>
              <a:t> </a:t>
            </a:r>
            <a:endParaRPr lang="en-IN" sz="2800" b="0" strike="noStrike" spc="-1" dirty="0">
              <a:latin typeface="Arial"/>
            </a:endParaRPr>
          </a:p>
          <a:p>
            <a:pPr marL="216000" indent="-215640" algn="just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Font typeface="Wingdings" charset="2"/>
              <a:buChar char=""/>
            </a:pPr>
            <a:r>
              <a:rPr lang="en-IN" sz="2800" b="1" strike="noStrike" spc="-1" dirty="0">
                <a:solidFill>
                  <a:srgbClr val="2C3E50"/>
                </a:solidFill>
                <a:latin typeface="Source Sans Pro Semibold"/>
                <a:ea typeface="DejaVu Sans"/>
              </a:rPr>
              <a:t> This means, if you send data from the sensors to </a:t>
            </a:r>
            <a:r>
              <a:rPr lang="en-IN" sz="2800" b="1" strike="noStrike" spc="-1" dirty="0" err="1">
                <a:solidFill>
                  <a:srgbClr val="2C3E50"/>
                </a:solidFill>
                <a:latin typeface="Source Sans Pro Semibold"/>
                <a:ea typeface="DejaVu Sans"/>
              </a:rPr>
              <a:t>ThingSpeak</a:t>
            </a:r>
            <a:r>
              <a:rPr lang="en-IN" sz="2800" b="1" strike="noStrike" spc="-1" dirty="0">
                <a:solidFill>
                  <a:srgbClr val="2C3E50"/>
                </a:solidFill>
                <a:latin typeface="Source Sans Pro Semibold"/>
                <a:ea typeface="DejaVu Sans"/>
              </a:rPr>
              <a:t> at regular intervals, it will create, store and display data in a trend automatically</a:t>
            </a:r>
            <a:endParaRPr lang="en-IN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360000" y="301320"/>
            <a:ext cx="9356760" cy="95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IN" sz="40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        </a:t>
            </a:r>
            <a:r>
              <a:rPr lang="en-IN" sz="5400" b="1" strike="noStrike" spc="-1" dirty="0">
                <a:solidFill>
                  <a:schemeClr val="accent1">
                    <a:lumMod val="75000"/>
                  </a:schemeClr>
                </a:solidFill>
                <a:latin typeface="Source Sans Pro Black"/>
                <a:ea typeface="DejaVu Sans"/>
              </a:rPr>
              <a:t>SOFTWARE</a:t>
            </a:r>
            <a:endParaRPr lang="en-IN" sz="4000" b="0" strike="noStrike" spc="-1" dirty="0">
              <a:solidFill>
                <a:schemeClr val="accent1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182880" y="1737360"/>
            <a:ext cx="9533880" cy="527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5640" algn="just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Font typeface="Wingdings" charset="2"/>
              <a:buChar char=""/>
            </a:pPr>
            <a:r>
              <a:rPr lang="en-IN" sz="2800" b="1" strike="noStrike" spc="-1" dirty="0">
                <a:solidFill>
                  <a:srgbClr val="2C3E50"/>
                </a:solidFill>
                <a:latin typeface="Source Sans Pro Semibold"/>
                <a:ea typeface="DejaVu Sans"/>
              </a:rPr>
              <a:t> </a:t>
            </a:r>
            <a:r>
              <a:rPr lang="en-IN" sz="2800" b="1" strike="noStrike" spc="-1" dirty="0" smtClean="0">
                <a:solidFill>
                  <a:srgbClr val="2C3E50"/>
                </a:solidFill>
                <a:latin typeface="Source Sans Pro Semibold"/>
                <a:ea typeface="DejaVu Sans"/>
              </a:rPr>
              <a:t>  Coding </a:t>
            </a:r>
            <a:r>
              <a:rPr lang="en-IN" sz="2800" b="1" strike="noStrike" spc="-1" dirty="0">
                <a:solidFill>
                  <a:srgbClr val="2C3E50"/>
                </a:solidFill>
                <a:latin typeface="Source Sans Pro Semibold"/>
                <a:ea typeface="DejaVu Sans"/>
              </a:rPr>
              <a:t>for the project will be done in </a:t>
            </a:r>
            <a:r>
              <a:rPr lang="en-IN" sz="2800" b="1" strike="noStrike" spc="-1" dirty="0" err="1">
                <a:solidFill>
                  <a:srgbClr val="2C3E50"/>
                </a:solidFill>
                <a:latin typeface="Source Sans Pro Semibold"/>
                <a:ea typeface="DejaVu Sans"/>
              </a:rPr>
              <a:t>Arduino</a:t>
            </a:r>
            <a:r>
              <a:rPr lang="en-IN" sz="2800" b="1" strike="noStrike" spc="-1" dirty="0">
                <a:solidFill>
                  <a:srgbClr val="2C3E50"/>
                </a:solidFill>
                <a:latin typeface="Source Sans Pro Semibold"/>
                <a:ea typeface="DejaVu Sans"/>
              </a:rPr>
              <a:t> </a:t>
            </a:r>
            <a:r>
              <a:rPr lang="en-IN" sz="2800" b="1" strike="noStrike" spc="-1" dirty="0" smtClean="0">
                <a:solidFill>
                  <a:srgbClr val="2C3E50"/>
                </a:solidFill>
                <a:latin typeface="Source Sans Pro Semibold"/>
                <a:ea typeface="DejaVu Sans"/>
              </a:rPr>
              <a:t>	programming   	language</a:t>
            </a:r>
            <a:r>
              <a:rPr lang="en-IN" sz="2800" b="1" strike="noStrike" spc="-1" dirty="0">
                <a:solidFill>
                  <a:srgbClr val="2C3E50"/>
                </a:solidFill>
                <a:latin typeface="Source Sans Pro Semibold"/>
                <a:ea typeface="DejaVu Sans"/>
              </a:rPr>
              <a:t>.</a:t>
            </a:r>
            <a:endParaRPr lang="en-IN" sz="2800" b="0" strike="noStrike" spc="-1" dirty="0">
              <a:latin typeface="Arial"/>
            </a:endParaRPr>
          </a:p>
          <a:p>
            <a:pPr marL="216000" indent="-215640" algn="just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Font typeface="Wingdings" charset="2"/>
              <a:buChar char=""/>
            </a:pPr>
            <a:r>
              <a:rPr lang="en-IN" sz="2800" b="1" strike="noStrike" spc="-1" dirty="0" smtClean="0">
                <a:solidFill>
                  <a:srgbClr val="2C3E50"/>
                </a:solidFill>
                <a:latin typeface="Source Sans Pro Semibold"/>
                <a:ea typeface="DejaVu Sans"/>
              </a:rPr>
              <a:t>   SDS011 </a:t>
            </a:r>
            <a:r>
              <a:rPr lang="en-IN" sz="2800" b="1" strike="noStrike" spc="-1" dirty="0">
                <a:solidFill>
                  <a:srgbClr val="2C3E50"/>
                </a:solidFill>
                <a:latin typeface="Source Sans Pro Semibold"/>
                <a:ea typeface="DejaVu Sans"/>
              </a:rPr>
              <a:t>on ESP32. ESP32 works on Arduino IDE. Since </a:t>
            </a:r>
            <a:r>
              <a:rPr lang="en-IN" sz="2800" b="1" strike="noStrike" spc="-1" dirty="0" smtClean="0">
                <a:solidFill>
                  <a:srgbClr val="2C3E50"/>
                </a:solidFill>
                <a:latin typeface="Source Sans Pro Semibold"/>
                <a:ea typeface="DejaVu Sans"/>
              </a:rPr>
              <a:t> 	</a:t>
            </a:r>
            <a:r>
              <a:rPr lang="en-IN" sz="2800" b="1" strike="noStrike" spc="-1" dirty="0" err="1" smtClean="0">
                <a:solidFill>
                  <a:srgbClr val="2C3E50"/>
                </a:solidFill>
                <a:latin typeface="Source Sans Pro Semibold"/>
                <a:ea typeface="DejaVu Sans"/>
              </a:rPr>
              <a:t>Arduino</a:t>
            </a:r>
            <a:r>
              <a:rPr lang="en-IN" sz="2800" b="1" strike="noStrike" spc="-1" dirty="0" smtClean="0">
                <a:solidFill>
                  <a:srgbClr val="2C3E50"/>
                </a:solidFill>
                <a:latin typeface="Source Sans Pro Semibold"/>
                <a:ea typeface="DejaVu Sans"/>
              </a:rPr>
              <a:t> </a:t>
            </a:r>
            <a:r>
              <a:rPr lang="en-IN" sz="2800" b="1" strike="noStrike" spc="-1" dirty="0">
                <a:solidFill>
                  <a:srgbClr val="2C3E50"/>
                </a:solidFill>
                <a:latin typeface="Source Sans Pro Semibold"/>
                <a:ea typeface="DejaVu Sans"/>
              </a:rPr>
              <a:t>is an advanced technology, there is a library </a:t>
            </a:r>
            <a:r>
              <a:rPr lang="en-IN" sz="2800" b="1" strike="noStrike" spc="-1" dirty="0" smtClean="0">
                <a:solidFill>
                  <a:srgbClr val="2C3E50"/>
                </a:solidFill>
                <a:latin typeface="Source Sans Pro Semibold"/>
                <a:ea typeface="DejaVu Sans"/>
              </a:rPr>
              <a:t> 	available </a:t>
            </a:r>
            <a:r>
              <a:rPr lang="en-IN" sz="2800" b="1" strike="noStrike" spc="-1" dirty="0">
                <a:solidFill>
                  <a:srgbClr val="2C3E50"/>
                </a:solidFill>
                <a:latin typeface="Source Sans Pro Semibold"/>
                <a:ea typeface="DejaVu Sans"/>
              </a:rPr>
              <a:t>for almost all sensors. </a:t>
            </a:r>
            <a:endParaRPr lang="en-IN" sz="2800" b="0" strike="noStrike" spc="-1" dirty="0">
              <a:latin typeface="Arial"/>
            </a:endParaRPr>
          </a:p>
          <a:p>
            <a:pPr marL="216000" indent="-215640" algn="just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Font typeface="Wingdings" charset="2"/>
              <a:buChar char=""/>
            </a:pPr>
            <a:r>
              <a:rPr lang="en-IN" sz="2800" b="1" strike="noStrike" spc="-1" dirty="0">
                <a:solidFill>
                  <a:srgbClr val="2C3E50"/>
                </a:solidFill>
                <a:latin typeface="Source Sans Pro Semibold"/>
                <a:ea typeface="DejaVu Sans"/>
              </a:rPr>
              <a:t> </a:t>
            </a:r>
            <a:r>
              <a:rPr lang="en-IN" sz="2800" b="1" spc="-1" dirty="0" smtClean="0">
                <a:solidFill>
                  <a:srgbClr val="2C3E50"/>
                </a:solidFill>
                <a:latin typeface="Source Sans Pro Semibold"/>
                <a:ea typeface="DejaVu Sans"/>
              </a:rPr>
              <a:t> </a:t>
            </a:r>
            <a:r>
              <a:rPr lang="en-IN" sz="2800" b="1" spc="-1" dirty="0" smtClean="0">
                <a:solidFill>
                  <a:srgbClr val="2C3E50"/>
                </a:solidFill>
                <a:latin typeface="Source Sans Pro Semibold"/>
                <a:ea typeface="DejaVu Sans"/>
              </a:rPr>
              <a:t> </a:t>
            </a:r>
            <a:r>
              <a:rPr lang="en-IN" sz="2800" b="1" strike="noStrike" spc="-1" dirty="0" smtClean="0">
                <a:solidFill>
                  <a:srgbClr val="2C3E50"/>
                </a:solidFill>
                <a:latin typeface="Source Sans Pro Semibold"/>
                <a:ea typeface="DejaVu Sans"/>
              </a:rPr>
              <a:t>So</a:t>
            </a:r>
            <a:r>
              <a:rPr lang="en-IN" sz="2800" b="1" strike="noStrike" spc="-1" dirty="0">
                <a:solidFill>
                  <a:srgbClr val="2C3E50"/>
                </a:solidFill>
                <a:latin typeface="Source Sans Pro Semibold"/>
                <a:ea typeface="DejaVu Sans"/>
              </a:rPr>
              <a:t>, for SDS011 there is a ready-made library available that </a:t>
            </a:r>
            <a:r>
              <a:rPr lang="en-IN" sz="2800" b="1" strike="noStrike" spc="-1" dirty="0" smtClean="0">
                <a:solidFill>
                  <a:srgbClr val="2C3E50"/>
                </a:solidFill>
                <a:latin typeface="Source Sans Pro Semibold"/>
                <a:ea typeface="DejaVu Sans"/>
              </a:rPr>
              <a:t>	uses </a:t>
            </a:r>
            <a:r>
              <a:rPr lang="en-IN" sz="2800" b="1" strike="noStrike" spc="-1" dirty="0" err="1">
                <a:solidFill>
                  <a:srgbClr val="2C3E50"/>
                </a:solidFill>
                <a:latin typeface="Source Sans Pro Semibold"/>
                <a:ea typeface="DejaVu Sans"/>
              </a:rPr>
              <a:t>SoftwareSerial</a:t>
            </a:r>
            <a:r>
              <a:rPr lang="en-IN" sz="2800" b="1" strike="noStrike" spc="-1" dirty="0">
                <a:solidFill>
                  <a:srgbClr val="2C3E50"/>
                </a:solidFill>
                <a:latin typeface="Source Sans Pro Semibold"/>
                <a:ea typeface="DejaVu Sans"/>
              </a:rPr>
              <a:t> library.</a:t>
            </a:r>
            <a:endParaRPr lang="en-IN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360000" y="301320"/>
            <a:ext cx="9356760" cy="95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IN" sz="36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        </a:t>
            </a:r>
            <a:r>
              <a:rPr lang="en-IN" sz="4000" b="1" strike="noStrike" spc="-1" dirty="0">
                <a:solidFill>
                  <a:schemeClr val="accent1">
                    <a:lumMod val="75000"/>
                  </a:schemeClr>
                </a:solidFill>
                <a:latin typeface="Source Sans Pro Black"/>
                <a:ea typeface="DejaVu Sans"/>
              </a:rPr>
              <a:t>GRAPHS ON THINGSPEAK PLATFORM</a:t>
            </a:r>
            <a:endParaRPr lang="en-IN" sz="3600" b="0" strike="noStrike" spc="-1" dirty="0">
              <a:solidFill>
                <a:schemeClr val="accent1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360000" y="1980000"/>
            <a:ext cx="9356760" cy="503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D016F194-388F-4C33-8FA1-22210BDF4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23" y="1632857"/>
            <a:ext cx="8720920" cy="53839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535576" y="692330"/>
            <a:ext cx="9823270" cy="5125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IN" sz="40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         </a:t>
            </a:r>
            <a:r>
              <a:rPr lang="en-IN" sz="4000" b="1" strike="noStrike" spc="-1" dirty="0">
                <a:solidFill>
                  <a:schemeClr val="accent1">
                    <a:lumMod val="75000"/>
                  </a:schemeClr>
                </a:solidFill>
                <a:latin typeface="Source Sans Pro Black"/>
                <a:ea typeface="DejaVu Sans"/>
              </a:rPr>
              <a:t>ACTUAL PHOTOGRAPHS</a:t>
            </a:r>
          </a:p>
          <a:p>
            <a:pPr>
              <a:lnSpc>
                <a:spcPct val="100000"/>
              </a:lnSpc>
            </a:pPr>
            <a:r>
              <a:rPr lang="en-IN" sz="4000" b="1" spc="-1" dirty="0">
                <a:solidFill>
                  <a:schemeClr val="accent1">
                    <a:lumMod val="75000"/>
                  </a:schemeClr>
                </a:solidFill>
                <a:latin typeface="Source Sans Pro Black"/>
              </a:rPr>
              <a:t>    (MQ135 AND DHT11 IMPLEMENTATION)  </a:t>
            </a:r>
            <a:endParaRPr lang="en-IN" sz="4000" b="0" strike="noStrike" spc="-1" dirty="0">
              <a:solidFill>
                <a:schemeClr val="accent1">
                  <a:lumMod val="75000"/>
                </a:schemeClr>
              </a:solidFill>
              <a:latin typeface="Arial"/>
            </a:endParaRPr>
          </a:p>
        </p:txBody>
      </p:sp>
      <p:pic>
        <p:nvPicPr>
          <p:cNvPr id="172" name="Picture 171"/>
          <p:cNvPicPr/>
          <p:nvPr/>
        </p:nvPicPr>
        <p:blipFill>
          <a:blip r:embed="rId2"/>
          <a:stretch/>
        </p:blipFill>
        <p:spPr>
          <a:xfrm>
            <a:off x="0" y="1645920"/>
            <a:ext cx="5667480" cy="5576040"/>
          </a:xfrm>
          <a:prstGeom prst="rect">
            <a:avLst/>
          </a:prstGeom>
          <a:ln>
            <a:noFill/>
          </a:ln>
        </p:spPr>
      </p:pic>
      <p:pic>
        <p:nvPicPr>
          <p:cNvPr id="173" name="Picture 172"/>
          <p:cNvPicPr/>
          <p:nvPr/>
        </p:nvPicPr>
        <p:blipFill>
          <a:blip r:embed="rId3"/>
          <a:stretch/>
        </p:blipFill>
        <p:spPr>
          <a:xfrm>
            <a:off x="5654160" y="1645920"/>
            <a:ext cx="4424760" cy="5576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D9A55AB6-7601-4FCF-BF6E-314F8538F0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312" y="-1"/>
            <a:ext cx="5040313" cy="7559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F86343F-9F19-44C4-A45C-8C4832B3CD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5040312" cy="75596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92188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="" xmlns:a16="http://schemas.microsoft.com/office/drawing/2014/main" id="{7CD9209A-7A25-4895-9ACB-3CBFCC650514}"/>
              </a:ext>
            </a:extLst>
          </p:cNvPr>
          <p:cNvSpPr/>
          <p:nvPr/>
        </p:nvSpPr>
        <p:spPr>
          <a:xfrm>
            <a:off x="360000" y="301320"/>
            <a:ext cx="9356760" cy="95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 </a:t>
            </a:r>
            <a:r>
              <a:rPr lang="en-IN" sz="5400" b="1" spc="-1" dirty="0" smtClean="0">
                <a:solidFill>
                  <a:schemeClr val="accent1">
                    <a:lumMod val="75000"/>
                  </a:schemeClr>
                </a:solidFill>
                <a:latin typeface="Source Sans Pro Black"/>
                <a:ea typeface="DejaVu Sans"/>
              </a:rPr>
              <a:t>CONCLUSIONS</a:t>
            </a:r>
            <a:endParaRPr lang="en-IN" sz="3600" b="0" strike="noStrike" spc="-1" dirty="0">
              <a:solidFill>
                <a:schemeClr val="accent1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="" xmlns:a16="http://schemas.microsoft.com/office/drawing/2014/main" id="{A09A1909-2C74-4819-BD13-1604C513B2AF}"/>
              </a:ext>
            </a:extLst>
          </p:cNvPr>
          <p:cNvSpPr/>
          <p:nvPr/>
        </p:nvSpPr>
        <p:spPr>
          <a:xfrm>
            <a:off x="359999" y="1980000"/>
            <a:ext cx="9193433" cy="503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076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lang="en-IN" sz="3200" b="0" strike="noStrike" spc="-1" dirty="0"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9307" y="1719617"/>
            <a:ext cx="9444251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6000" indent="-215640" algn="just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Font typeface="Wingdings" charset="2"/>
              <a:buChar char=""/>
            </a:pPr>
            <a:r>
              <a:rPr lang="en-US" sz="2800" b="1" spc="-1" dirty="0" smtClean="0">
                <a:solidFill>
                  <a:srgbClr val="2C3E50"/>
                </a:solidFill>
                <a:latin typeface="Source Sans Pro Semibold"/>
                <a:ea typeface="DejaVu Sans"/>
              </a:rPr>
              <a:t>   The developed air quality monitoring system accurately    	detects the presence of pollutants in atmosphere,   	humidity and temperature. </a:t>
            </a:r>
          </a:p>
          <a:p>
            <a:pPr marL="216000" indent="-215640" algn="just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Font typeface="Wingdings" charset="2"/>
              <a:buChar char=""/>
            </a:pPr>
            <a:r>
              <a:rPr lang="en-US" sz="2800" b="1" spc="-1" dirty="0" smtClean="0">
                <a:solidFill>
                  <a:srgbClr val="2C3E50"/>
                </a:solidFill>
                <a:latin typeface="Source Sans Pro Semibold"/>
                <a:ea typeface="DejaVu Sans"/>
              </a:rPr>
              <a:t>   The present system has been integrated with IOT 	framework 	which is used to measure and monitor the    	pollutants, temperature and humidity in real–time. </a:t>
            </a:r>
          </a:p>
          <a:p>
            <a:pPr marL="216000" indent="-215640" algn="just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Font typeface="Wingdings" charset="2"/>
              <a:buChar char=""/>
            </a:pPr>
            <a:r>
              <a:rPr lang="en-US" sz="2800" b="1" spc="-1" dirty="0" smtClean="0">
                <a:solidFill>
                  <a:srgbClr val="2C3E50"/>
                </a:solidFill>
                <a:latin typeface="Source Sans Pro Semibold"/>
                <a:ea typeface="DejaVu Sans"/>
              </a:rPr>
              <a:t>   The </a:t>
            </a:r>
            <a:r>
              <a:rPr lang="en-US" sz="2800" b="1" spc="-1" dirty="0" err="1" smtClean="0">
                <a:solidFill>
                  <a:srgbClr val="2C3E50"/>
                </a:solidFill>
                <a:latin typeface="Source Sans Pro Semibold"/>
                <a:ea typeface="DejaVu Sans"/>
              </a:rPr>
              <a:t>Thingspeak</a:t>
            </a:r>
            <a:r>
              <a:rPr lang="en-US" sz="2800" b="1" spc="-1" dirty="0" smtClean="0">
                <a:solidFill>
                  <a:srgbClr val="2C3E50"/>
                </a:solidFill>
                <a:latin typeface="Source Sans Pro Semibold"/>
                <a:ea typeface="DejaVu Sans"/>
              </a:rPr>
              <a:t> IOT platform not only measures and 	monitors the given parameters but also plot live graphs 	for better visualization of parameters</a:t>
            </a:r>
          </a:p>
          <a:p>
            <a:pPr marL="216000" indent="-21564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</a:pPr>
            <a:endParaRPr lang="en-US" sz="2800" b="1" spc="-1" dirty="0" smtClean="0">
              <a:solidFill>
                <a:srgbClr val="2C3E50"/>
              </a:solidFill>
              <a:latin typeface="Source Sans Pro Semibold"/>
              <a:ea typeface="DejaVu San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281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61932" y="497263"/>
            <a:ext cx="9356760" cy="95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 </a:t>
            </a:r>
            <a:r>
              <a:rPr lang="en-IN" sz="4800" b="1" strike="noStrike" spc="-1" dirty="0" smtClean="0">
                <a:solidFill>
                  <a:schemeClr val="accent1">
                    <a:lumMod val="75000"/>
                  </a:schemeClr>
                </a:solidFill>
                <a:latin typeface="Source Sans Pro Black"/>
                <a:ea typeface="DejaVu Sans"/>
              </a:rPr>
              <a:t>ABOUT </a:t>
            </a:r>
            <a:r>
              <a:rPr lang="en-IN" sz="4800" b="1" strike="noStrike" spc="-1" dirty="0">
                <a:solidFill>
                  <a:schemeClr val="accent1">
                    <a:lumMod val="75000"/>
                  </a:schemeClr>
                </a:solidFill>
                <a:latin typeface="Source Sans Pro Black"/>
                <a:ea typeface="DejaVu Sans"/>
              </a:rPr>
              <a:t>THE PROJECT</a:t>
            </a:r>
            <a:endParaRPr lang="en-IN" sz="4800" b="0" strike="noStrike" spc="-1" dirty="0">
              <a:solidFill>
                <a:schemeClr val="accent1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169819" y="1243887"/>
            <a:ext cx="9711160" cy="63157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n-IN" sz="1800" b="0" strike="noStrike" spc="-1" dirty="0">
                <a:latin typeface="Arial"/>
              </a:rPr>
              <a:t> 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n-IN" spc="-1" dirty="0">
                <a:solidFill>
                  <a:srgbClr val="2C3E50"/>
                </a:solidFill>
                <a:latin typeface="Arial"/>
                <a:ea typeface="DejaVu Sans"/>
              </a:rPr>
              <a:t> </a:t>
            </a:r>
            <a:r>
              <a:rPr lang="en-IN" sz="6000" b="1" spc="-1" dirty="0">
                <a:solidFill>
                  <a:srgbClr val="2C3E50"/>
                </a:solidFill>
                <a:latin typeface="Source Sans Pro Semibold"/>
                <a:ea typeface="DejaVu Sans"/>
              </a:rPr>
              <a:t>.</a:t>
            </a:r>
            <a:r>
              <a:rPr lang="en-IN" sz="3600" b="1" strike="noStrike" spc="-1" dirty="0">
                <a:solidFill>
                  <a:srgbClr val="2C3E50"/>
                </a:solidFill>
                <a:latin typeface="Source Sans Pro Semibold"/>
                <a:ea typeface="DejaVu Sans"/>
              </a:rPr>
              <a:t>  </a:t>
            </a:r>
            <a:r>
              <a:rPr lang="en-IN" sz="2800" b="1" strike="noStrike" spc="-1" dirty="0">
                <a:solidFill>
                  <a:srgbClr val="2C3E50"/>
                </a:solidFill>
                <a:latin typeface="Source Sans Pro Semibold"/>
                <a:ea typeface="DejaVu Sans"/>
              </a:rPr>
              <a:t>ESP32 Node MCU-based Air Quality monitoring </a:t>
            </a:r>
            <a:r>
              <a:rPr lang="en-IN" sz="2800" b="1" spc="-1" dirty="0">
                <a:solidFill>
                  <a:srgbClr val="2C3E50"/>
                </a:solidFill>
                <a:latin typeface="Source Sans Pro Semibold"/>
                <a:ea typeface="DejaVu Sans"/>
              </a:rPr>
              <a:t> system to    </a:t>
            </a:r>
            <a:r>
              <a:rPr lang="en-IN" sz="2800" b="1" spc="-1" dirty="0" smtClean="0">
                <a:solidFill>
                  <a:srgbClr val="2C3E50"/>
                </a:solidFill>
                <a:latin typeface="Source Sans Pro Semibold"/>
                <a:ea typeface="DejaVu Sans"/>
              </a:rPr>
              <a:t>	check </a:t>
            </a:r>
            <a:r>
              <a:rPr lang="en-IN" sz="2800" b="1" spc="-1" dirty="0">
                <a:solidFill>
                  <a:srgbClr val="2C3E50"/>
                </a:solidFill>
                <a:latin typeface="Source Sans Pro Semibold"/>
                <a:ea typeface="DejaVu Sans"/>
              </a:rPr>
              <a:t>particulate matter (PM), humidity , temperature and </a:t>
            </a:r>
            <a:r>
              <a:rPr lang="en-IN" sz="2800" b="1" spc="-1" dirty="0" smtClean="0">
                <a:solidFill>
                  <a:srgbClr val="2C3E50"/>
                </a:solidFill>
                <a:latin typeface="Source Sans Pro Semibold"/>
                <a:ea typeface="DejaVu Sans"/>
              </a:rPr>
              <a:t>	hazardous </a:t>
            </a:r>
            <a:r>
              <a:rPr lang="en-IN" sz="2800" b="1" spc="-1" dirty="0">
                <a:solidFill>
                  <a:srgbClr val="2C3E50"/>
                </a:solidFill>
                <a:latin typeface="Source Sans Pro Semibold"/>
                <a:ea typeface="DejaVu Sans"/>
              </a:rPr>
              <a:t>gases likeNH3,alcohol,benzene and CO2 like .</a:t>
            </a:r>
            <a:endParaRPr lang="en-IN" sz="2800" spc="-1" dirty="0">
              <a:latin typeface="Arial"/>
            </a:endParaRPr>
          </a:p>
          <a:p>
            <a:pPr marL="11124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</a:pPr>
            <a:r>
              <a:rPr lang="en-IN" sz="5400" b="1" strike="noStrike" spc="-1" dirty="0">
                <a:solidFill>
                  <a:srgbClr val="2C3E50"/>
                </a:solidFill>
                <a:latin typeface="Source Sans Pro Semibold"/>
                <a:ea typeface="DejaVu Sans"/>
              </a:rPr>
              <a:t>. </a:t>
            </a:r>
            <a:r>
              <a:rPr lang="en-IN" sz="2800" b="1" strike="noStrike" spc="-1" dirty="0">
                <a:solidFill>
                  <a:srgbClr val="2C3E50"/>
                </a:solidFill>
                <a:latin typeface="Source Sans Pro Semibold"/>
                <a:ea typeface="DejaVu Sans"/>
              </a:rPr>
              <a:t>Various environmental conditions of the place are tested </a:t>
            </a:r>
            <a:r>
              <a:rPr lang="en-IN" sz="2800" b="1" strike="noStrike" spc="-1" dirty="0" smtClean="0">
                <a:solidFill>
                  <a:srgbClr val="2C3E50"/>
                </a:solidFill>
                <a:latin typeface="Source Sans Pro Semibold"/>
                <a:ea typeface="DejaVu Sans"/>
              </a:rPr>
              <a:t>	and displayed </a:t>
            </a:r>
            <a:r>
              <a:rPr lang="en-IN" sz="2800" b="1" strike="noStrike" spc="-1" dirty="0">
                <a:solidFill>
                  <a:srgbClr val="2C3E50"/>
                </a:solidFill>
                <a:latin typeface="Source Sans Pro Semibold"/>
                <a:ea typeface="DejaVu Sans"/>
              </a:rPr>
              <a:t>on the TFT display as well as on </a:t>
            </a:r>
            <a:r>
              <a:rPr lang="en-IN" sz="2800" b="1" strike="noStrike" spc="-1" dirty="0" err="1">
                <a:solidFill>
                  <a:srgbClr val="2C3E50"/>
                </a:solidFill>
                <a:latin typeface="Source Sans Pro Semibold"/>
                <a:ea typeface="DejaVu Sans"/>
              </a:rPr>
              <a:t>ThingSpeak</a:t>
            </a:r>
            <a:r>
              <a:rPr lang="en-IN" sz="2800" b="1" strike="noStrike" spc="-1" dirty="0">
                <a:solidFill>
                  <a:srgbClr val="2C3E50"/>
                </a:solidFill>
                <a:latin typeface="Source Sans Pro Semibold"/>
                <a:ea typeface="DejaVu Sans"/>
              </a:rPr>
              <a:t> </a:t>
            </a:r>
            <a:r>
              <a:rPr lang="en-IN" sz="2800" b="1" strike="noStrike" spc="-1" dirty="0" smtClean="0">
                <a:solidFill>
                  <a:srgbClr val="2C3E50"/>
                </a:solidFill>
                <a:latin typeface="Source Sans Pro Semibold"/>
                <a:ea typeface="DejaVu Sans"/>
              </a:rPr>
              <a:t>	</a:t>
            </a:r>
            <a:r>
              <a:rPr lang="en-IN" sz="2800" b="1" strike="noStrike" spc="-1" dirty="0" err="1" smtClean="0">
                <a:solidFill>
                  <a:srgbClr val="2C3E50"/>
                </a:solidFill>
                <a:latin typeface="Source Sans Pro Semibold"/>
                <a:ea typeface="DejaVu Sans"/>
              </a:rPr>
              <a:t>IoT</a:t>
            </a:r>
            <a:r>
              <a:rPr lang="en-IN" sz="2800" b="1" strike="noStrike" spc="-1" dirty="0" smtClean="0">
                <a:solidFill>
                  <a:srgbClr val="2C3E50"/>
                </a:solidFill>
                <a:latin typeface="Source Sans Pro Semibold"/>
                <a:ea typeface="DejaVu Sans"/>
              </a:rPr>
              <a:t> </a:t>
            </a:r>
            <a:r>
              <a:rPr lang="en-IN" sz="2800" b="1" strike="noStrike" spc="-1" dirty="0">
                <a:solidFill>
                  <a:srgbClr val="2C3E50"/>
                </a:solidFill>
                <a:latin typeface="Source Sans Pro Semibold"/>
                <a:ea typeface="DejaVu Sans"/>
              </a:rPr>
              <a:t>(Internet of Things) platform. </a:t>
            </a:r>
            <a:endParaRPr lang="en-IN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60000" y="301320"/>
            <a:ext cx="9356760" cy="95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          </a:t>
            </a:r>
            <a:r>
              <a:rPr lang="en-IN" sz="4400" b="1" strike="noStrike" spc="-1" dirty="0">
                <a:solidFill>
                  <a:schemeClr val="accent1">
                    <a:lumMod val="75000"/>
                  </a:schemeClr>
                </a:solidFill>
                <a:latin typeface="Source Sans Pro Black"/>
                <a:ea typeface="DejaVu Sans"/>
              </a:rPr>
              <a:t>COMPONENTS REQUIRED</a:t>
            </a:r>
            <a:endParaRPr lang="en-IN" sz="4400" b="0" strike="noStrike" spc="-1" dirty="0">
              <a:solidFill>
                <a:schemeClr val="accent1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60000" y="1980000"/>
            <a:ext cx="9356760" cy="503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432000" indent="-32076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IN" sz="3200" b="1" strike="noStrike" spc="-1" dirty="0">
                <a:solidFill>
                  <a:srgbClr val="2C3E50"/>
                </a:solidFill>
                <a:latin typeface="Source Sans Pro Semibold"/>
                <a:ea typeface="DejaVu Sans"/>
              </a:rPr>
              <a:t>ESP 32 </a:t>
            </a:r>
            <a:r>
              <a:rPr lang="en-IN" sz="3200" b="1" strike="noStrike" spc="-1" dirty="0" err="1">
                <a:solidFill>
                  <a:srgbClr val="2C3E50"/>
                </a:solidFill>
                <a:latin typeface="Source Sans Pro Semibold"/>
                <a:ea typeface="DejaVu Sans"/>
              </a:rPr>
              <a:t>NodeMCU</a:t>
            </a:r>
            <a:endParaRPr lang="en-IN" sz="3200" b="0" strike="noStrike" spc="-1" dirty="0">
              <a:latin typeface="Arial"/>
            </a:endParaRPr>
          </a:p>
          <a:p>
            <a:pPr marL="432000" indent="-320760" algn="just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IN" sz="3200" b="1" strike="noStrike" spc="-1" dirty="0">
                <a:solidFill>
                  <a:srgbClr val="2C3E50"/>
                </a:solidFill>
                <a:latin typeface="Source Sans Pro Semibold"/>
                <a:ea typeface="DejaVu Sans"/>
              </a:rPr>
              <a:t>DHT11 Sensor</a:t>
            </a:r>
            <a:endParaRPr lang="en-IN" sz="3200" b="0" strike="noStrike" spc="-1" dirty="0">
              <a:latin typeface="Arial"/>
            </a:endParaRPr>
          </a:p>
          <a:p>
            <a:pPr marL="432000" indent="-320760" algn="just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IN" sz="3200" b="1" strike="noStrike" spc="-1" dirty="0">
                <a:solidFill>
                  <a:srgbClr val="2C3E50"/>
                </a:solidFill>
                <a:latin typeface="Source Sans Pro Semibold"/>
                <a:ea typeface="DejaVu Sans"/>
              </a:rPr>
              <a:t>MQ 135 Sensor</a:t>
            </a:r>
            <a:endParaRPr lang="en-IN" sz="3200" b="0" strike="noStrike" spc="-1" dirty="0">
              <a:latin typeface="Arial"/>
            </a:endParaRPr>
          </a:p>
          <a:p>
            <a:pPr marL="432000" indent="-32076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IN" sz="3200" b="1" strike="noStrike" spc="-1" dirty="0">
                <a:solidFill>
                  <a:srgbClr val="2C3E50"/>
                </a:solidFill>
                <a:latin typeface="Source Sans Pro Semibold"/>
                <a:ea typeface="DejaVu Sans"/>
              </a:rPr>
              <a:t>SDS011 </a:t>
            </a:r>
            <a:endParaRPr lang="en-IN" sz="3200" b="0" strike="noStrike" spc="-1" dirty="0">
              <a:latin typeface="Arial"/>
            </a:endParaRPr>
          </a:p>
          <a:p>
            <a:pPr marL="432000" indent="-32076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IN" sz="3200" b="1" strike="noStrike" spc="-1" dirty="0">
                <a:solidFill>
                  <a:srgbClr val="2C3E50"/>
                </a:solidFill>
                <a:latin typeface="Source Sans Pro Semibold"/>
                <a:ea typeface="DejaVu Sans"/>
              </a:rPr>
              <a:t>THINGSPEAK IOT PLATFORM</a:t>
            </a:r>
            <a:endParaRPr lang="en-IN" sz="3200" b="0" strike="noStrike" spc="-1" dirty="0">
              <a:latin typeface="Arial"/>
            </a:endParaRPr>
          </a:p>
          <a:p>
            <a:pPr marL="432000" indent="-32076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IN" sz="3200" b="1" strike="noStrike" spc="-1" dirty="0">
                <a:solidFill>
                  <a:srgbClr val="2C3E50"/>
                </a:solidFill>
                <a:latin typeface="Source Sans Pro Semibold"/>
                <a:ea typeface="DejaVu Sans"/>
              </a:rPr>
              <a:t>RESISTORS</a:t>
            </a:r>
          </a:p>
          <a:p>
            <a:pPr marL="432000" indent="-32076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IN" sz="3200" b="1" spc="-1" dirty="0">
                <a:solidFill>
                  <a:srgbClr val="2C3E50"/>
                </a:solidFill>
                <a:latin typeface="Source Sans Pro Semibold"/>
              </a:rPr>
              <a:t>BREAD BOARD</a:t>
            </a:r>
          </a:p>
          <a:p>
            <a:pPr marL="432000" indent="-32076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IN" sz="3200" b="1" spc="-1" dirty="0">
                <a:solidFill>
                  <a:srgbClr val="2C3E50"/>
                </a:solidFill>
                <a:latin typeface="Source Sans Pro Semibold"/>
              </a:rPr>
              <a:t>JUMPER WIRES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60000" y="301320"/>
            <a:ext cx="9356760" cy="95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0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         </a:t>
            </a:r>
            <a:r>
              <a:rPr lang="en-IN" sz="4800" b="1" strike="noStrike" spc="-1" dirty="0">
                <a:solidFill>
                  <a:schemeClr val="accent1">
                    <a:lumMod val="75000"/>
                  </a:schemeClr>
                </a:solidFill>
                <a:latin typeface="Source Sans Pro Black"/>
                <a:ea typeface="DejaVu Sans"/>
              </a:rPr>
              <a:t>ESP32 NODE MCU</a:t>
            </a:r>
            <a:endParaRPr lang="en-IN" sz="4000" b="0" strike="noStrike" spc="-1" dirty="0">
              <a:solidFill>
                <a:schemeClr val="accent1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360000" y="1980000"/>
            <a:ext cx="6129000" cy="503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076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IN" sz="3200" b="1" strike="noStrike" spc="-1" dirty="0">
                <a:solidFill>
                  <a:srgbClr val="2C3E50"/>
                </a:solidFill>
                <a:latin typeface="Source Sans Pro Semibold"/>
                <a:ea typeface="DejaVu Sans"/>
              </a:rPr>
              <a:t>It is a </a:t>
            </a:r>
            <a:r>
              <a:rPr lang="en-IN" sz="3200" b="1" strike="noStrike" spc="-1" dirty="0" smtClean="0">
                <a:solidFill>
                  <a:srgbClr val="2C3E50"/>
                </a:solidFill>
                <a:latin typeface="Source Sans Pro Semibold"/>
                <a:ea typeface="DejaVu Sans"/>
              </a:rPr>
              <a:t>low-power microcontroller (</a:t>
            </a:r>
            <a:r>
              <a:rPr lang="en-IN" sz="3200" b="1" strike="noStrike" spc="-1" dirty="0">
                <a:solidFill>
                  <a:srgbClr val="2C3E50"/>
                </a:solidFill>
                <a:latin typeface="Source Sans Pro Semibold"/>
                <a:ea typeface="DejaVu Sans"/>
              </a:rPr>
              <a:t>MCU) with integrated Wi-Fi and dual-mode Bluetooth—it is a successor of ESP8266 MCU. </a:t>
            </a:r>
            <a:endParaRPr lang="en-IN" sz="3200" b="0" strike="noStrike" spc="-1" dirty="0">
              <a:latin typeface="Arial"/>
            </a:endParaRPr>
          </a:p>
          <a:p>
            <a:pPr marL="432000" indent="-32076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IN" sz="3200" b="1" strike="noStrike" spc="-1" dirty="0" err="1">
                <a:solidFill>
                  <a:srgbClr val="2C3E50"/>
                </a:solidFill>
                <a:latin typeface="Source Sans Pro Semibold"/>
                <a:ea typeface="DejaVu Sans"/>
              </a:rPr>
              <a:t>Arduino</a:t>
            </a:r>
            <a:r>
              <a:rPr lang="en-IN" sz="3200" b="1" strike="noStrike" spc="-1" dirty="0">
                <a:solidFill>
                  <a:srgbClr val="2C3E50"/>
                </a:solidFill>
                <a:latin typeface="Source Sans Pro Semibold"/>
                <a:ea typeface="DejaVu Sans"/>
              </a:rPr>
              <a:t> IDE is used to upload the sketch to ESP32 </a:t>
            </a:r>
            <a:r>
              <a:rPr lang="en-IN" sz="3200" b="1" strike="noStrike" spc="-1" dirty="0" err="1">
                <a:solidFill>
                  <a:srgbClr val="2C3E50"/>
                </a:solidFill>
                <a:latin typeface="Source Sans Pro Semibold"/>
                <a:ea typeface="DejaVu Sans"/>
              </a:rPr>
              <a:t>NodeMCU</a:t>
            </a:r>
            <a:r>
              <a:rPr lang="en-IN" sz="3200" b="1" strike="noStrike" spc="-1" dirty="0">
                <a:solidFill>
                  <a:srgbClr val="2C3E50"/>
                </a:solidFill>
                <a:latin typeface="Source Sans Pro Semibold"/>
                <a:ea typeface="DejaVu Sans"/>
              </a:rPr>
              <a:t>. </a:t>
            </a:r>
            <a:endParaRPr lang="en-IN" sz="3200" b="0" strike="noStrike" spc="-1" dirty="0">
              <a:latin typeface="Arial"/>
            </a:endParaRPr>
          </a:p>
        </p:txBody>
      </p:sp>
      <p:pic>
        <p:nvPicPr>
          <p:cNvPr id="130" name="Picture 89"/>
          <p:cNvPicPr/>
          <p:nvPr/>
        </p:nvPicPr>
        <p:blipFill>
          <a:blip r:embed="rId2"/>
          <a:stretch/>
        </p:blipFill>
        <p:spPr>
          <a:xfrm>
            <a:off x="6489000" y="983948"/>
            <a:ext cx="3044520" cy="503676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8339940-365E-4D41-A7D9-E86549705AB7}"/>
              </a:ext>
            </a:extLst>
          </p:cNvPr>
          <p:cNvSpPr txBox="1"/>
          <p:nvPr/>
        </p:nvSpPr>
        <p:spPr>
          <a:xfrm>
            <a:off x="5913574" y="6129451"/>
            <a:ext cx="41670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https://www.google.com/search?q=esp32+wroom&amp;sxsrf=ACYBGNTyNrPpygwAY4uwCgA-q6cnZQCVnw:1574263318971&amp;source=lnms&amp;tbm=isch&amp;sa=X&amp;ved=2ahUKEwi50aPvi_nlAhUHQI8KHeiFBe0Q_AUoAXoECA4QAw#imgrc=CZXqvopd7yCHVM</a:t>
            </a:r>
            <a:r>
              <a:rPr lang="en-IN" sz="1200" dirty="0"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:</a:t>
            </a:r>
            <a:endParaRPr lang="en-IN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icture 130"/>
          <p:cNvPicPr/>
          <p:nvPr/>
        </p:nvPicPr>
        <p:blipFill>
          <a:blip r:embed="rId2"/>
          <a:stretch/>
        </p:blipFill>
        <p:spPr>
          <a:xfrm>
            <a:off x="0" y="0"/>
            <a:ext cx="10080720" cy="755964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EF879C6-6230-4939-BD60-F873261913BE}"/>
              </a:ext>
            </a:extLst>
          </p:cNvPr>
          <p:cNvSpPr txBox="1"/>
          <p:nvPr/>
        </p:nvSpPr>
        <p:spPr>
          <a:xfrm>
            <a:off x="1541416" y="6622869"/>
            <a:ext cx="9065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https://circuits4you.com/2018/12/31/esp32-devkit-esp32-wroom-gpio-pinout/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365760" y="544320"/>
            <a:ext cx="9069840" cy="55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0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         </a:t>
            </a:r>
            <a:r>
              <a:rPr lang="en-IN" sz="4800" b="1" strike="noStrike" spc="-1" dirty="0">
                <a:solidFill>
                  <a:schemeClr val="accent1">
                    <a:lumMod val="75000"/>
                  </a:schemeClr>
                </a:solidFill>
                <a:latin typeface="Source Sans Pro Black"/>
                <a:ea typeface="DejaVu Sans"/>
              </a:rPr>
              <a:t>DHT11 SENSOR</a:t>
            </a:r>
            <a:endParaRPr lang="en-IN" sz="4000" b="0" strike="noStrike" spc="-1" dirty="0">
              <a:solidFill>
                <a:schemeClr val="accent1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469833" y="1241945"/>
            <a:ext cx="4988520" cy="49814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16000" indent="-215640" algn="just">
              <a:lnSpc>
                <a:spcPct val="100000"/>
              </a:lnSpc>
              <a:buClr>
                <a:srgbClr val="17375E"/>
              </a:buClr>
              <a:buFont typeface="Arial" pitchFamily="34" charset="0"/>
              <a:buChar char="•"/>
            </a:pPr>
            <a:r>
              <a:rPr lang="en-IN" sz="2800" spc="-1" dirty="0" smtClean="0">
                <a:solidFill>
                  <a:srgbClr val="17375E"/>
                </a:solidFill>
                <a:latin typeface="Source Sans Pro Semibold"/>
                <a:ea typeface="Microsoft YaHei"/>
              </a:rPr>
              <a:t>T</a:t>
            </a:r>
            <a:r>
              <a:rPr lang="en-IN" sz="2800" b="0" strike="noStrike" spc="-1" dirty="0" smtClean="0">
                <a:solidFill>
                  <a:srgbClr val="17375E"/>
                </a:solidFill>
                <a:latin typeface="Source Sans Pro Semibold"/>
                <a:ea typeface="Microsoft YaHei"/>
              </a:rPr>
              <a:t>he </a:t>
            </a:r>
            <a:r>
              <a:rPr lang="en-IN" sz="2800" b="0" strike="noStrike" spc="-1" dirty="0">
                <a:solidFill>
                  <a:srgbClr val="17375E"/>
                </a:solidFill>
                <a:latin typeface="Source Sans Pro Semibold"/>
                <a:ea typeface="Microsoft YaHei"/>
              </a:rPr>
              <a:t>DHT11 is a basic, low-     cost digital temperature and   humidity sensor. </a:t>
            </a:r>
            <a:endParaRPr lang="en-IN" sz="2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Font typeface="Arial" pitchFamily="34" charset="0"/>
              <a:buChar char="•"/>
            </a:pPr>
            <a:endParaRPr lang="en-IN" sz="2800" b="0" strike="noStrike" spc="-1" dirty="0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17375E"/>
              </a:buClr>
              <a:buFont typeface="Arial" pitchFamily="34" charset="0"/>
              <a:buChar char="•"/>
            </a:pPr>
            <a:r>
              <a:rPr lang="en-IN" sz="2800" b="0" strike="noStrike" spc="-1" dirty="0">
                <a:solidFill>
                  <a:srgbClr val="17375E"/>
                </a:solidFill>
                <a:latin typeface="Source Sans Pro Semibold"/>
                <a:ea typeface="Microsoft YaHei"/>
              </a:rPr>
              <a:t> It uses a capacitive humidit</a:t>
            </a:r>
            <a:r>
              <a:rPr lang="en-IN" sz="2800" b="1" strike="noStrike" spc="-1" dirty="0">
                <a:solidFill>
                  <a:srgbClr val="17375E"/>
                </a:solidFill>
                <a:latin typeface="Source Sans Pro Semibold"/>
                <a:ea typeface="Microsoft YaHei"/>
              </a:rPr>
              <a:t>y sensor and a thermistor to measure th</a:t>
            </a:r>
            <a:r>
              <a:rPr lang="en-IN" sz="2800" b="0" strike="noStrike" spc="-1" dirty="0">
                <a:solidFill>
                  <a:srgbClr val="17375E"/>
                </a:solidFill>
                <a:latin typeface="Source Sans Pro Semibold"/>
                <a:ea typeface="Microsoft YaHei"/>
              </a:rPr>
              <a:t>e surrounding air, and spits out a digital signal on the data pin .</a:t>
            </a:r>
            <a:endParaRPr lang="en-IN" sz="2800" b="0" strike="noStrike" spc="-1" dirty="0">
              <a:latin typeface="Arial"/>
            </a:endParaRPr>
          </a:p>
        </p:txBody>
      </p:sp>
      <p:pic>
        <p:nvPicPr>
          <p:cNvPr id="134" name="Picture 3"/>
          <p:cNvPicPr/>
          <p:nvPr/>
        </p:nvPicPr>
        <p:blipFill>
          <a:blip r:embed="rId2"/>
          <a:stretch/>
        </p:blipFill>
        <p:spPr>
          <a:xfrm>
            <a:off x="5649840" y="2137320"/>
            <a:ext cx="4264920" cy="3850200"/>
          </a:xfrm>
          <a:prstGeom prst="rect">
            <a:avLst/>
          </a:prstGeom>
          <a:ln>
            <a:noFill/>
          </a:ln>
        </p:spPr>
      </p:pic>
      <p:sp>
        <p:nvSpPr>
          <p:cNvPr id="135" name="TextShape 3"/>
          <p:cNvSpPr txBox="1"/>
          <p:nvPr/>
        </p:nvSpPr>
        <p:spPr>
          <a:xfrm>
            <a:off x="298800" y="3464640"/>
            <a:ext cx="180720" cy="503640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14F1F8C-8217-437B-97DF-2D674CEC2B6C}"/>
              </a:ext>
            </a:extLst>
          </p:cNvPr>
          <p:cNvSpPr txBox="1"/>
          <p:nvPr/>
        </p:nvSpPr>
        <p:spPr>
          <a:xfrm>
            <a:off x="6158982" y="5895266"/>
            <a:ext cx="35311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https://components101.com/dht11-temperature-sensor</a:t>
            </a:r>
            <a:endParaRPr lang="en-IN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38120" y="222120"/>
            <a:ext cx="9069840" cy="121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IN" sz="40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      </a:t>
            </a:r>
            <a:r>
              <a:rPr lang="en-IN" sz="4400" b="1" strike="noStrike" spc="-1" dirty="0">
                <a:solidFill>
                  <a:schemeClr val="accent1">
                    <a:lumMod val="75000"/>
                  </a:schemeClr>
                </a:solidFill>
                <a:latin typeface="Source Sans Pro Black"/>
                <a:ea typeface="DejaVu Sans"/>
              </a:rPr>
              <a:t>DHT11 CONNECTION WITH ESP32</a:t>
            </a:r>
            <a:endParaRPr lang="en-IN" sz="4000" b="0" strike="noStrike" spc="-1" dirty="0">
              <a:solidFill>
                <a:schemeClr val="accent1">
                  <a:lumMod val="75000"/>
                </a:schemeClr>
              </a:solidFill>
              <a:latin typeface="Arial"/>
            </a:endParaRPr>
          </a:p>
        </p:txBody>
      </p:sp>
      <p:pic>
        <p:nvPicPr>
          <p:cNvPr id="137" name="Picture 136"/>
          <p:cNvPicPr/>
          <p:nvPr/>
        </p:nvPicPr>
        <p:blipFill>
          <a:blip r:embed="rId2"/>
          <a:stretch/>
        </p:blipFill>
        <p:spPr>
          <a:xfrm>
            <a:off x="1018902" y="1440360"/>
            <a:ext cx="7500240" cy="551844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FCD49DE-A1FB-46DB-B35A-DAE2ABD1FDE6}"/>
              </a:ext>
            </a:extLst>
          </p:cNvPr>
          <p:cNvSpPr txBox="1"/>
          <p:nvPr/>
        </p:nvSpPr>
        <p:spPr>
          <a:xfrm>
            <a:off x="2142309" y="6958800"/>
            <a:ext cx="77985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https://lastminuteengineers.com/esp32-dht11-dht22-web-server-tutorial/</a:t>
            </a:r>
            <a:endParaRPr lang="en-IN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65760" y="457200"/>
            <a:ext cx="9069840" cy="55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IN" sz="4000" b="1" strike="noStrike" spc="-1" dirty="0">
                <a:solidFill>
                  <a:schemeClr val="accent1">
                    <a:lumMod val="75000"/>
                  </a:schemeClr>
                </a:solidFill>
                <a:latin typeface="Source Sans Pro Black"/>
                <a:ea typeface="DejaVu Sans"/>
              </a:rPr>
              <a:t>        </a:t>
            </a:r>
            <a:r>
              <a:rPr lang="en-IN" sz="4800" b="1" strike="noStrike" spc="-1" dirty="0">
                <a:solidFill>
                  <a:schemeClr val="accent1">
                    <a:lumMod val="75000"/>
                  </a:schemeClr>
                </a:solidFill>
                <a:latin typeface="Source Sans Pro Black"/>
                <a:ea typeface="DejaVu Sans"/>
              </a:rPr>
              <a:t>MQ135 GAS SENSOR</a:t>
            </a:r>
            <a:endParaRPr lang="en-IN" sz="4800" b="0" strike="noStrike" spc="-1" dirty="0">
              <a:solidFill>
                <a:schemeClr val="accent1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244144" y="1734990"/>
            <a:ext cx="5865120" cy="430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IN" sz="2800" b="1" strike="noStrike" spc="-1" dirty="0">
                <a:solidFill>
                  <a:srgbClr val="17375E"/>
                </a:solidFill>
                <a:latin typeface="Arial"/>
                <a:ea typeface="DejaVu Sans"/>
              </a:rPr>
              <a:t>Air quality sensor for detecting a wide range of gases, including NH3, </a:t>
            </a:r>
            <a:r>
              <a:rPr lang="en-IN" sz="2800" b="1" strike="noStrike" spc="-1" dirty="0" err="1">
                <a:solidFill>
                  <a:srgbClr val="17375E"/>
                </a:solidFill>
                <a:latin typeface="Arial"/>
                <a:ea typeface="DejaVu Sans"/>
              </a:rPr>
              <a:t>NOx</a:t>
            </a:r>
            <a:r>
              <a:rPr lang="en-IN" sz="2800" b="1" strike="noStrike" spc="-1" dirty="0">
                <a:solidFill>
                  <a:srgbClr val="17375E"/>
                </a:solidFill>
                <a:latin typeface="Arial"/>
                <a:ea typeface="DejaVu Sans"/>
              </a:rPr>
              <a:t>, alcohol, benzene, smoke and CO2.</a:t>
            </a:r>
            <a:endParaRPr lang="en-IN" sz="2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IN" sz="2800" b="0" strike="noStrike" spc="-1" dirty="0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IN" sz="2800" b="1" strike="noStrike" spc="-1" dirty="0">
                <a:solidFill>
                  <a:srgbClr val="17375E"/>
                </a:solidFill>
                <a:latin typeface="Arial"/>
                <a:ea typeface="DejaVu Sans"/>
              </a:rPr>
              <a:t>It has high sensitivity to Ammonia, </a:t>
            </a:r>
            <a:r>
              <a:rPr lang="en-IN" sz="2800" b="1" strike="noStrike" spc="-1" dirty="0" err="1">
                <a:solidFill>
                  <a:srgbClr val="17375E"/>
                </a:solidFill>
                <a:latin typeface="Arial"/>
                <a:ea typeface="DejaVu Sans"/>
              </a:rPr>
              <a:t>Sulfide</a:t>
            </a:r>
            <a:r>
              <a:rPr lang="en-IN" sz="2800" b="1" strike="noStrike" spc="-1" dirty="0">
                <a:solidFill>
                  <a:srgbClr val="17375E"/>
                </a:solidFill>
                <a:latin typeface="Arial"/>
                <a:ea typeface="DejaVu Sans"/>
              </a:rPr>
              <a:t> and </a:t>
            </a:r>
            <a:r>
              <a:rPr lang="en-IN" sz="2800" b="1" strike="noStrike" spc="-1" dirty="0" smtClean="0">
                <a:solidFill>
                  <a:srgbClr val="17375E"/>
                </a:solidFill>
                <a:latin typeface="Arial"/>
                <a:ea typeface="DejaVu Sans"/>
              </a:rPr>
              <a:t>Benzene steam</a:t>
            </a:r>
            <a:r>
              <a:rPr lang="en-IN" sz="2800" b="1" strike="noStrike" spc="-1" dirty="0">
                <a:solidFill>
                  <a:srgbClr val="17375E"/>
                </a:solidFill>
                <a:latin typeface="Arial"/>
                <a:ea typeface="DejaVu Sans"/>
              </a:rPr>
              <a:t>, also sensitive to smoke and other harmful gases.</a:t>
            </a:r>
            <a:endParaRPr lang="en-IN" sz="2800" b="0" strike="noStrike" spc="-1" dirty="0">
              <a:latin typeface="Arial"/>
            </a:endParaRPr>
          </a:p>
        </p:txBody>
      </p:sp>
      <p:pic>
        <p:nvPicPr>
          <p:cNvPr id="140" name="Picture 3"/>
          <p:cNvPicPr/>
          <p:nvPr/>
        </p:nvPicPr>
        <p:blipFill>
          <a:blip r:embed="rId2"/>
          <a:stretch/>
        </p:blipFill>
        <p:spPr>
          <a:xfrm>
            <a:off x="6136560" y="1608165"/>
            <a:ext cx="3805645" cy="417924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478E73D-4140-461A-BF94-8C6CA8AAF9ED}"/>
              </a:ext>
            </a:extLst>
          </p:cNvPr>
          <p:cNvSpPr txBox="1"/>
          <p:nvPr/>
        </p:nvSpPr>
        <p:spPr>
          <a:xfrm>
            <a:off x="6274980" y="5874174"/>
            <a:ext cx="34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https://robu.in/product/mq-135-air-quality-detector-sensor-module-arduino/</a:t>
            </a:r>
            <a:endParaRPr lang="en-IN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346679" y="204120"/>
            <a:ext cx="9842349" cy="121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IN" sz="4400" b="1" strike="noStrike" spc="-1" dirty="0">
                <a:solidFill>
                  <a:schemeClr val="accent1">
                    <a:lumMod val="75000"/>
                  </a:schemeClr>
                </a:solidFill>
                <a:latin typeface="Source Sans Pro Black"/>
                <a:ea typeface="DejaVu Sans"/>
              </a:rPr>
              <a:t>        MQ135 CONNECTION WITH ESP32</a:t>
            </a:r>
            <a:endParaRPr lang="en-IN" sz="4400" b="0" strike="noStrike" spc="-1" dirty="0">
              <a:solidFill>
                <a:schemeClr val="accent1">
                  <a:lumMod val="75000"/>
                </a:schemeClr>
              </a:solidFill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F305AE4B-55E0-41D0-AA61-28F45DEDC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78" y="1755774"/>
            <a:ext cx="9045515" cy="46972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025131A-8EA9-4319-B7D1-1B77D1A4397D}"/>
              </a:ext>
            </a:extLst>
          </p:cNvPr>
          <p:cNvSpPr txBox="1"/>
          <p:nvPr/>
        </p:nvSpPr>
        <p:spPr>
          <a:xfrm>
            <a:off x="1414309" y="6663354"/>
            <a:ext cx="69102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https://iotdesignpro.com/projects/iot-based-air-quality-monitoring-system-with-twitter-notification</a:t>
            </a:r>
            <a:endParaRPr lang="en-IN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632</TotalTime>
  <Words>386</Words>
  <Application>Microsoft Office PowerPoint</Application>
  <PresentationFormat>Custom</PresentationFormat>
  <Paragraphs>82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Civic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Midnightblue</dc:title>
  <dc:subject/>
  <dc:creator>DTITS2</dc:creator>
  <dc:description/>
  <cp:lastModifiedBy>jain</cp:lastModifiedBy>
  <cp:revision>104</cp:revision>
  <dcterms:created xsi:type="dcterms:W3CDTF">2019-08-31T16:47:26Z</dcterms:created>
  <dcterms:modified xsi:type="dcterms:W3CDTF">2019-11-26T17:22:53Z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