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0"/>
  </p:notesMasterIdLst>
  <p:sldIdLst>
    <p:sldId id="256" r:id="rId5"/>
    <p:sldId id="260" r:id="rId6"/>
    <p:sldId id="258" r:id="rId7"/>
    <p:sldId id="259" r:id="rId8"/>
    <p:sldId id="263" r:id="rId9"/>
    <p:sldId id="261" r:id="rId10"/>
    <p:sldId id="265" r:id="rId11"/>
    <p:sldId id="264" r:id="rId12"/>
    <p:sldId id="266" r:id="rId13"/>
    <p:sldId id="270" r:id="rId14"/>
    <p:sldId id="271" r:id="rId15"/>
    <p:sldId id="272" r:id="rId16"/>
    <p:sldId id="273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56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5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EA208-7EBE-47AB-885C-BF63ACB3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08" y="786258"/>
            <a:ext cx="11292383" cy="979321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VISION 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580CA-C3E1-4F19-8F8A-2CF14B271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7747" y="2551837"/>
            <a:ext cx="4116279" cy="21772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Abhishek Sharma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Rishabh malik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Piyush Atri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Devansh Dobriyal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(RC-SQUAD)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4D6C-8D84-435C-B456-C8AE41D0E6C7}"/>
              </a:ext>
            </a:extLst>
          </p:cNvPr>
          <p:cNvSpPr/>
          <p:nvPr/>
        </p:nvSpPr>
        <p:spPr>
          <a:xfrm>
            <a:off x="1845765" y="2551837"/>
            <a:ext cx="50423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Mid-Evaluation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Calculating Illumination map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39564E5-3E7B-4564-A3E7-7229AA74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706"/>
            <a:ext cx="10820400" cy="4024125"/>
          </a:xfrm>
        </p:spPr>
        <p:txBody>
          <a:bodyPr/>
          <a:lstStyle/>
          <a:p>
            <a:r>
              <a:rPr lang="en-US" sz="2400" dirty="0">
                <a:latin typeface="NimbusRomNo9L-Regu"/>
              </a:rPr>
              <a:t>E</a:t>
            </a:r>
            <a:r>
              <a:rPr lang="en-US" sz="2400" b="0" i="0" u="none" strike="noStrike" baseline="0" dirty="0">
                <a:latin typeface="NimbusRomNo9L-Regu"/>
              </a:rPr>
              <a:t>stimating a refined illumination map </a:t>
            </a:r>
            <a:r>
              <a:rPr lang="en-US" sz="2400" b="0" i="0" u="none" strike="noStrike" baseline="0" dirty="0">
                <a:latin typeface="NimbusRomNo9L-ReguItal"/>
              </a:rPr>
              <a:t>L </a:t>
            </a:r>
            <a:r>
              <a:rPr lang="en-US" sz="2400" b="0" i="0" u="none" strike="noStrike" baseline="0" dirty="0">
                <a:latin typeface="NimbusRomNo9L-Regu"/>
              </a:rPr>
              <a:t>from </a:t>
            </a:r>
            <a:r>
              <a:rPr lang="en-US" sz="2400" b="0" i="0" u="none" strike="noStrike" baseline="0" dirty="0">
                <a:latin typeface="NimbusRomNo9L-ReguItal"/>
              </a:rPr>
              <a:t>L</a:t>
            </a:r>
            <a:r>
              <a:rPr lang="en-US" sz="2400" b="0" i="0" u="none" strike="noStrike" baseline="0" dirty="0">
                <a:latin typeface="CMSY7"/>
              </a:rPr>
              <a:t>0 </a:t>
            </a:r>
            <a:r>
              <a:rPr lang="en-US" sz="2400" b="0" i="0" u="none" strike="noStrike" baseline="0" dirty="0">
                <a:latin typeface="NimbusRomNo9L-Regu"/>
              </a:rPr>
              <a:t>by preserving the prominent structure, while removing the redundant texture details. Objective function for obtaining the desired illumination map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03DE3-8C4F-4778-815D-948E36136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7852" r="1"/>
          <a:stretch/>
        </p:blipFill>
        <p:spPr>
          <a:xfrm>
            <a:off x="1894788" y="3827281"/>
            <a:ext cx="8173038" cy="11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6867-A4EE-44A9-8940-EA739A5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smoothness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A74F-01AC-41CA-B5E3-433C75F2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NimbusRomNo9L-Regu"/>
              </a:rPr>
              <a:t>S</a:t>
            </a:r>
            <a:r>
              <a:rPr lang="en-US" sz="2400" b="0" i="0" u="none" strike="noStrike" baseline="0" dirty="0">
                <a:latin typeface="NimbusRomNo9L-Regu"/>
              </a:rPr>
              <a:t>moothness weight </a:t>
            </a:r>
            <a:r>
              <a:rPr lang="en-US" sz="2400" dirty="0">
                <a:latin typeface="NimbusRomNo9L-ReguItal"/>
              </a:rPr>
              <a:t>W </a:t>
            </a:r>
            <a:r>
              <a:rPr lang="en-US" sz="2400" b="0" i="0" u="none" strike="noStrike" baseline="0" dirty="0" err="1">
                <a:latin typeface="NimbusRomNo9L-ReguItal"/>
              </a:rPr>
              <a:t>xp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is written as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149B4D-EE1F-473E-8A05-6E1E1E596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8" b="7471"/>
          <a:stretch/>
        </p:blipFill>
        <p:spPr>
          <a:xfrm>
            <a:off x="7024028" y="3816839"/>
            <a:ext cx="4052468" cy="1015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5C31F-BB3D-4058-9FF5-2E3F85CF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2" y="5137608"/>
            <a:ext cx="4791331" cy="108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F3DC6-EE80-44C2-98F0-706166CCC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4" t="7640"/>
          <a:stretch/>
        </p:blipFill>
        <p:spPr>
          <a:xfrm>
            <a:off x="1593130" y="3082565"/>
            <a:ext cx="3827282" cy="97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AD711-E3D1-4C81-A107-BBC63216A25A}"/>
              </a:ext>
            </a:extLst>
          </p:cNvPr>
          <p:cNvSpPr txBox="1"/>
          <p:nvPr/>
        </p:nvSpPr>
        <p:spPr>
          <a:xfrm>
            <a:off x="826416" y="4206622"/>
            <a:ext cx="5109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NimbusRomNo9L-ReguItal"/>
              </a:rPr>
              <a:t>T </a:t>
            </a:r>
            <a:r>
              <a:rPr lang="en-US" sz="2000" b="0" i="0" u="none" strike="noStrike" baseline="0" dirty="0" err="1">
                <a:latin typeface="NimbusRomNo9L-ReguItal"/>
              </a:rPr>
              <a:t>xp</a:t>
            </a:r>
            <a:r>
              <a:rPr lang="en-US" sz="2000" b="0" i="0" u="none" strike="noStrike" baseline="0" dirty="0">
                <a:latin typeface="NimbusRomNo9L-ReguItal"/>
              </a:rPr>
              <a:t> </a:t>
            </a:r>
            <a:r>
              <a:rPr lang="en-US" sz="2000" b="0" i="0" u="none" strike="noStrike" baseline="0" dirty="0">
                <a:latin typeface="NimbusRomNo9L-Regu"/>
              </a:rPr>
              <a:t>is the relative total variation (RTV)</a:t>
            </a:r>
            <a:r>
              <a:rPr lang="en-IN" sz="2000" b="0" i="0" u="none" strike="noStrike" baseline="0" dirty="0">
                <a:latin typeface="NimbusRomNo9L-Regu"/>
              </a:rPr>
              <a:t> defined as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B623E-A29C-4B63-AC1A-311424A7CB33}"/>
              </a:ext>
            </a:extLst>
          </p:cNvPr>
          <p:cNvSpPr txBox="1"/>
          <p:nvPr/>
        </p:nvSpPr>
        <p:spPr>
          <a:xfrm>
            <a:off x="6890994" y="2263579"/>
            <a:ext cx="4318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NimbusRomNo9L-ReguItal"/>
              </a:rPr>
              <a:t>G</a:t>
            </a:r>
            <a:r>
              <a:rPr lang="en-US" sz="2000" b="0" i="0" u="none" strike="noStrike" baseline="0" dirty="0">
                <a:latin typeface="StandardSymL"/>
              </a:rPr>
              <a:t>s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 err="1">
                <a:latin typeface="NimbusRomNo9L-ReguItal"/>
              </a:rPr>
              <a:t>p</a:t>
            </a:r>
            <a:r>
              <a:rPr lang="en-US" sz="2000" dirty="0" err="1">
                <a:latin typeface="CMMI10"/>
              </a:rPr>
              <a:t>,</a:t>
            </a:r>
            <a:r>
              <a:rPr lang="en-US" sz="2000" b="0" i="0" u="none" strike="noStrike" baseline="0" dirty="0" err="1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CMR10"/>
              </a:rPr>
              <a:t>) </a:t>
            </a:r>
            <a:r>
              <a:rPr lang="en-US" sz="2000" b="0" i="0" u="none" strike="noStrike" baseline="0" dirty="0">
                <a:latin typeface="NimbusRomNo9L-Regu"/>
              </a:rPr>
              <a:t>computes the spatial affinity based Gaussian weight between pixels </a:t>
            </a:r>
            <a:r>
              <a:rPr lang="en-US" sz="2000" b="0" i="0" u="none" strike="noStrike" baseline="0" dirty="0">
                <a:latin typeface="NimbusRomNo9L-ReguItal"/>
              </a:rPr>
              <a:t>p </a:t>
            </a:r>
            <a:r>
              <a:rPr lang="en-US" sz="2000" b="0" i="0" u="none" strike="noStrike" baseline="0" dirty="0">
                <a:latin typeface="NimbusRomNo9L-Regu"/>
              </a:rPr>
              <a:t>and </a:t>
            </a:r>
            <a:r>
              <a:rPr lang="en-US" sz="2000" b="0" i="0" u="none" strike="noStrike" baseline="0" dirty="0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NimbusRomNo9L-Regu"/>
              </a:rPr>
              <a:t>, and </a:t>
            </a:r>
            <a:r>
              <a:rPr lang="en-US" sz="2000" b="0" i="0" u="none" strike="noStrike" baseline="0" dirty="0">
                <a:latin typeface="StandardSymL"/>
              </a:rPr>
              <a:t>sigma </a:t>
            </a:r>
            <a:r>
              <a:rPr lang="en-US" sz="2000" b="0" i="0" u="none" strike="noStrike" baseline="0" dirty="0">
                <a:latin typeface="CMR10"/>
              </a:rPr>
              <a:t>= </a:t>
            </a:r>
            <a:r>
              <a:rPr lang="en-US" sz="2000" b="0" i="0" u="none" strike="noStrike" baseline="0" dirty="0">
                <a:latin typeface="NimbusRomNo9L-Regu"/>
              </a:rPr>
              <a:t>3 is the standard deviation. 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269C3-48E4-4718-8B72-9FDB77FBBB7D}"/>
              </a:ext>
            </a:extLst>
          </p:cNvPr>
          <p:cNvSpPr txBox="1"/>
          <p:nvPr/>
        </p:nvSpPr>
        <p:spPr>
          <a:xfrm>
            <a:off x="6890994" y="5137608"/>
            <a:ext cx="4185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T</a:t>
            </a:r>
            <a:r>
              <a:rPr lang="en-US" sz="2000" b="0" i="0" u="none" strike="noStrike" baseline="0" dirty="0">
                <a:latin typeface="NimbusRomNo9L-Regu"/>
              </a:rPr>
              <a:t>he function </a:t>
            </a:r>
            <a:r>
              <a:rPr lang="en-US" sz="2000" b="0" i="0" u="none" strike="noStrike" baseline="0" dirty="0">
                <a:latin typeface="NimbusRomNo9L-ReguItal"/>
              </a:rPr>
              <a:t>D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 err="1">
                <a:latin typeface="NimbusRomNo9L-ReguItal"/>
              </a:rPr>
              <a:t>p,q</a:t>
            </a:r>
            <a:r>
              <a:rPr lang="en-US" sz="2000" b="0" i="0" u="none" strike="noStrike" baseline="0" dirty="0">
                <a:latin typeface="CMR10"/>
              </a:rPr>
              <a:t>) </a:t>
            </a:r>
            <a:r>
              <a:rPr lang="en-US" sz="2000" b="0" i="0" u="none" strike="noStrike" baseline="0" dirty="0">
                <a:latin typeface="NimbusRomNo9L-Regu"/>
              </a:rPr>
              <a:t>computes the spatial Euclidean distance between pixels </a:t>
            </a:r>
            <a:r>
              <a:rPr lang="en-US" sz="2000" b="0" i="0" u="none" strike="noStrike" baseline="0" dirty="0">
                <a:latin typeface="NimbusRomNo9L-ReguItal"/>
              </a:rPr>
              <a:t>p </a:t>
            </a:r>
            <a:r>
              <a:rPr lang="en-US" sz="2000" b="0" i="0" u="none" strike="noStrike" baseline="0" dirty="0">
                <a:latin typeface="NimbusRomNo9L-Regu"/>
              </a:rPr>
              <a:t>and </a:t>
            </a:r>
            <a:r>
              <a:rPr lang="en-US" sz="2000" b="0" i="0" u="none" strike="noStrike" baseline="0" dirty="0">
                <a:latin typeface="NimbusRomNo9L-ReguItal"/>
              </a:rPr>
              <a:t>q</a:t>
            </a:r>
            <a:r>
              <a:rPr lang="en-US" sz="2000" b="0" i="0" u="none" strike="noStrike" baseline="0" dirty="0">
                <a:latin typeface="NimbusRomNo9L-Regu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297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25B9-C3E6-4B08-A380-C3EFDEF3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Gamma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9848-5D50-436E-B8C8-9E914C8B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Gamma adjustment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applied to the illuminations produced by each method when recovering the exposure correction result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 our illumination map is modified as:</a:t>
            </a:r>
          </a:p>
          <a:p>
            <a:pPr algn="l"/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 = L^(gamma)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FA0-BE5B-4531-ACDF-EF9DD92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49648"/>
          </a:xfrm>
        </p:spPr>
        <p:txBody>
          <a:bodyPr/>
          <a:lstStyle/>
          <a:p>
            <a:r>
              <a:rPr lang="en-IN" dirty="0"/>
              <a:t>Varying gamma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B2A7C-72C2-4E66-AACC-06561B7AC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75" y="2433001"/>
            <a:ext cx="10912311" cy="14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12C9E-BE91-4966-A441-4387E71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5" y="4610261"/>
            <a:ext cx="10912313" cy="1667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BE460-D2E2-4FDC-8A22-4920CE2F1B97}"/>
              </a:ext>
            </a:extLst>
          </p:cNvPr>
          <p:cNvSpPr txBox="1"/>
          <p:nvPr/>
        </p:nvSpPr>
        <p:spPr>
          <a:xfrm>
            <a:off x="420278" y="1414021"/>
            <a:ext cx="1115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Varying gamma from left to right with values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0.2, 0.4, 0.6, 0.7, 0.8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A590-D37B-40C7-8E95-BBA0C6CDC511}"/>
              </a:ext>
            </a:extLst>
          </p:cNvPr>
          <p:cNvSpPr txBox="1"/>
          <p:nvPr/>
        </p:nvSpPr>
        <p:spPr>
          <a:xfrm>
            <a:off x="420279" y="1951348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Forward illumination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B850-C001-4AB1-9DC7-B2C32AABE47A}"/>
              </a:ext>
            </a:extLst>
          </p:cNvPr>
          <p:cNvSpPr txBox="1"/>
          <p:nvPr/>
        </p:nvSpPr>
        <p:spPr>
          <a:xfrm>
            <a:off x="420278" y="4026741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Backward illumination</a:t>
            </a:r>
          </a:p>
        </p:txBody>
      </p:sp>
    </p:spTree>
    <p:extLst>
      <p:ext uri="{BB962C8B-B14F-4D97-AF65-F5344CB8AC3E}">
        <p14:creationId xmlns:p14="http://schemas.microsoft.com/office/powerpoint/2010/main" val="355459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FA0-BE5B-4531-ACDF-EF9DD92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49648"/>
          </a:xfrm>
        </p:spPr>
        <p:txBody>
          <a:bodyPr>
            <a:normAutofit fontScale="90000"/>
          </a:bodyPr>
          <a:lstStyle/>
          <a:p>
            <a:r>
              <a:rPr lang="en-IN" dirty="0"/>
              <a:t>Varying lambda (smoothness coefficient)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BE460-D2E2-4FDC-8A22-4920CE2F1B97}"/>
              </a:ext>
            </a:extLst>
          </p:cNvPr>
          <p:cNvSpPr txBox="1"/>
          <p:nvPr/>
        </p:nvSpPr>
        <p:spPr>
          <a:xfrm>
            <a:off x="420278" y="1402587"/>
            <a:ext cx="1115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Varying lambda from left to right with values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0.01, 0.1, 0.15, 0.2, 0.5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DA590-D37B-40C7-8E95-BBA0C6CDC511}"/>
              </a:ext>
            </a:extLst>
          </p:cNvPr>
          <p:cNvSpPr txBox="1"/>
          <p:nvPr/>
        </p:nvSpPr>
        <p:spPr>
          <a:xfrm>
            <a:off x="420279" y="1951348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Forward illumination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2B850-C001-4AB1-9DC7-B2C32AABE47A}"/>
              </a:ext>
            </a:extLst>
          </p:cNvPr>
          <p:cNvSpPr txBox="1"/>
          <p:nvPr/>
        </p:nvSpPr>
        <p:spPr>
          <a:xfrm>
            <a:off x="420278" y="4026741"/>
            <a:ext cx="40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Backward illumination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B3453-E2DC-4830-8ADF-0A09BF60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87" y="4537320"/>
            <a:ext cx="10820400" cy="16466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9873C-9A60-4C6E-B248-D2551A3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7" y="2440911"/>
            <a:ext cx="10820400" cy="1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3" y="2752077"/>
            <a:ext cx="6048653" cy="11281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7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424" y="444777"/>
            <a:ext cx="8470659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PAPER IMPLEMENTATION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3F6F2-1ABF-44A8-809F-6655612A3C76}"/>
              </a:ext>
            </a:extLst>
          </p:cNvPr>
          <p:cNvSpPr/>
          <p:nvPr/>
        </p:nvSpPr>
        <p:spPr>
          <a:xfrm>
            <a:off x="1118586" y="2367171"/>
            <a:ext cx="955351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“Dual Illumination Estimation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Robust Exposure Correction”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B99D3-6B83-4F56-B2EE-3DB698D9BB72}"/>
              </a:ext>
            </a:extLst>
          </p:cNvPr>
          <p:cNvSpPr txBox="1"/>
          <p:nvPr/>
        </p:nvSpPr>
        <p:spPr>
          <a:xfrm>
            <a:off x="3746378" y="4677284"/>
            <a:ext cx="944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By - 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Qing Zhang,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IN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Wei-Shi Zheng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1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981" y="603682"/>
            <a:ext cx="7434070" cy="10224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53" y="1537613"/>
            <a:ext cx="10820400" cy="40241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To make an </a:t>
            </a:r>
            <a:r>
              <a:rPr lang="en-IN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automatic exposure correction method.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Fixes both under-exposed and over-exposed images.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plant, flower, orange&#10;&#10;Description automatically generated">
            <a:extLst>
              <a:ext uri="{FF2B5EF4-FFF2-40B4-BE49-F238E27FC236}">
                <a16:creationId xmlns:a16="http://schemas.microsoft.com/office/drawing/2014/main" id="{94932939-2D5F-4933-9AA0-CA003657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88" y="3218836"/>
            <a:ext cx="2083579" cy="3093720"/>
          </a:xfrm>
          <a:prstGeom prst="rect">
            <a:avLst/>
          </a:prstGeom>
        </p:spPr>
      </p:pic>
      <p:pic>
        <p:nvPicPr>
          <p:cNvPr id="7" name="Picture 6" descr="A picture containing indoor, person, little&#10;&#10;Description automatically generated">
            <a:extLst>
              <a:ext uri="{FF2B5EF4-FFF2-40B4-BE49-F238E27FC236}">
                <a16:creationId xmlns:a16="http://schemas.microsoft.com/office/drawing/2014/main" id="{8235BD74-0CE1-4193-8D37-D554073E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00" y="3218835"/>
            <a:ext cx="2095500" cy="3093720"/>
          </a:xfrm>
          <a:prstGeom prst="rect">
            <a:avLst/>
          </a:prstGeom>
        </p:spPr>
      </p:pic>
      <p:pic>
        <p:nvPicPr>
          <p:cNvPr id="9" name="Picture 8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8A7D386-6701-48A6-B663-1870761C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00" y="3218836"/>
            <a:ext cx="2083579" cy="3093720"/>
          </a:xfrm>
          <a:prstGeom prst="rect">
            <a:avLst/>
          </a:prstGeom>
        </p:spPr>
      </p:pic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2DC0F6F6-33EE-4E45-A43F-F035D4E60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2" y="3218834"/>
            <a:ext cx="2095500" cy="3070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71523-3DE8-429E-A7B1-FD755CCFB0B5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6912" y="4754265"/>
            <a:ext cx="696888" cy="11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0B89A5-1A2B-422E-A2E2-0FF86016868F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8896279" y="4765696"/>
            <a:ext cx="7088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8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103" y="284979"/>
            <a:ext cx="7434070" cy="14743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  <a:endParaRPr lang="en-US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" y="1447061"/>
            <a:ext cx="10820400" cy="459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We are going to implement this paper by dividing the whole process into 4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under-exposed input image using forward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Correcting the over-exposed input image using reverse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Fusing these 2 intermediate correct exposure image(mentioned above) with the input image to extract the best exposed parts.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these best exposed parts to get final well-exposed output image.</a:t>
            </a:r>
          </a:p>
        </p:txBody>
      </p:sp>
    </p:spTree>
    <p:extLst>
      <p:ext uri="{BB962C8B-B14F-4D97-AF65-F5344CB8AC3E}">
        <p14:creationId xmlns:p14="http://schemas.microsoft.com/office/powerpoint/2010/main" val="316643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797FCE3-F7E0-4A9B-8731-D23AA71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4" y="1834349"/>
            <a:ext cx="11216640" cy="463747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010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AF98B-370B-4164-9388-369F14F3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91" y="1562471"/>
            <a:ext cx="10820400" cy="459407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mage I (normalized to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[0,1]) can be characterized as a pixel-wise product of  the desired enhanced image 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and a single-channel illumination map L: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Ital"/>
              </a:rPr>
              <a:t>					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I’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I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      -&gt; Eq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NimbusRomNo9L-Regu"/>
              </a:rPr>
              <a:t>	Where x</a:t>
            </a:r>
            <a:r>
              <a:rPr lang="en-IN" sz="2400" b="0" i="0" u="none" strike="noStrike" baseline="0" dirty="0">
                <a:latin typeface="CMSY9"/>
              </a:rPr>
              <a:t> </a:t>
            </a:r>
            <a:r>
              <a:rPr lang="en-IN" sz="2400" b="0" i="0" u="none" strike="noStrike" baseline="0" dirty="0">
                <a:latin typeface="NimbusRomNo9L-Regu"/>
              </a:rPr>
              <a:t>denotes pixel-wise multiplication.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 we can extract the best exposed parts of the under-exposed image.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A5D2F7-5732-4024-9E95-90136C82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FORWARD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p:pic>
        <p:nvPicPr>
          <p:cNvPr id="12" name="Picture 11" descr="A picture containing outdoor, stone, old&#10;&#10;Description automatically generated">
            <a:extLst>
              <a:ext uri="{FF2B5EF4-FFF2-40B4-BE49-F238E27FC236}">
                <a16:creationId xmlns:a16="http://schemas.microsoft.com/office/drawing/2014/main" id="{DFF3E6FC-65BC-49BB-B488-93D681B8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9" y="3271445"/>
            <a:ext cx="4180065" cy="313802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4" name="Picture 13" descr="A picture containing building, outdoor, stone, old&#10;&#10;Description automatically generated">
            <a:extLst>
              <a:ext uri="{FF2B5EF4-FFF2-40B4-BE49-F238E27FC236}">
                <a16:creationId xmlns:a16="http://schemas.microsoft.com/office/drawing/2014/main" id="{84D1D1C3-7A1D-43CD-AFC2-AEB8ED86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35" y="3268485"/>
            <a:ext cx="4180065" cy="314098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5EE92C-FAFC-427F-B1F0-02DC736D1BD3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5295900" y="4838978"/>
            <a:ext cx="1685429" cy="1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324672-FF47-4BC0-AAF7-CE99E09F82EA}"/>
              </a:ext>
            </a:extLst>
          </p:cNvPr>
          <p:cNvSpPr/>
          <p:nvPr/>
        </p:nvSpPr>
        <p:spPr>
          <a:xfrm>
            <a:off x="1002816" y="1953813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0564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D95617-74FC-496A-B5DC-7874C972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06" y="88141"/>
            <a:ext cx="9431045" cy="14743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reverse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ILLUMINATION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Retinex image enhancement model fails to work for the case of over-exposed images</a:t>
                </a:r>
              </a:p>
              <a:p>
                <a:pPr algn="l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Because: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	</a:t>
                </a:r>
                <a:r>
                  <a:rPr lang="en-IN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Attenuating 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exposure of an image require the illumination map L in Eq</a:t>
                </a:r>
                <a:r>
                  <a:rPr lang="en-US" sz="24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="0" i="0" u="none" strike="noStrike" baseline="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exceed the normal gamut (i.e., L &gt; 1), since the resulting image I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	recovered by I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I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 algn="l">
                  <a:buNone/>
                </a:pPr>
                <a:endParaRPr lang="en-IN" sz="2400" dirty="0">
                  <a:latin typeface="NimbusRomNo9L-Regu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01908AC6-E004-444B-9B61-0A8971AD5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562471"/>
                <a:ext cx="10820400" cy="2476869"/>
              </a:xfrm>
              <a:blipFill>
                <a:blip r:embed="rId2"/>
                <a:stretch>
                  <a:fillRect l="-1014" t="-4177" b="-5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plant, flower, gentian&#10;&#10;Description automatically generated">
            <a:extLst>
              <a:ext uri="{FF2B5EF4-FFF2-40B4-BE49-F238E27FC236}">
                <a16:creationId xmlns:a16="http://schemas.microsoft.com/office/drawing/2014/main" id="{CDD9752D-ACCF-4201-9E74-C99D379C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161950"/>
            <a:ext cx="3604260" cy="2489814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pic>
        <p:nvPicPr>
          <p:cNvPr id="12" name="Picture 11" descr="A close - up of some leaves&#10;&#10;Description automatically generated with low confidence">
            <a:extLst>
              <a:ext uri="{FF2B5EF4-FFF2-40B4-BE49-F238E27FC236}">
                <a16:creationId xmlns:a16="http://schemas.microsoft.com/office/drawing/2014/main" id="{81CCE35D-86BA-419E-832E-28E4ADA4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34" y="4161950"/>
            <a:ext cx="3604260" cy="2476869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2787CF-B226-4F8C-A7BC-D8FA104DD70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135880" y="5400385"/>
            <a:ext cx="1351754" cy="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265" y="247939"/>
            <a:ext cx="5986509" cy="1474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Approach for over exposed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will invert the input image.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Why?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riginally overexposed regions of input image would appear as under-exposed in the inverted image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Let Image = </a:t>
                </a:r>
                <a:r>
                  <a:rPr lang="en-IN" sz="2800" b="0" i="1" u="none" strike="noStrike" baseline="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(normalized to [0,1])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cs typeface="Arial" panose="020B060402020202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𝑖𝑛𝑣𝑒𝑟𝑡𝑒𝑑</m:t>
                        </m:r>
                      </m:sub>
                    </m:sSub>
                  </m:oMath>
                </a14:m>
                <a:r>
                  <a:rPr lang="en-IN" sz="2800" dirty="0">
                    <a:latin typeface="NimbusRomNo9L-Regu"/>
                    <a:cs typeface="Arial" panose="020B0604020202020204" pitchFamily="34" charset="0"/>
                  </a:rPr>
                  <a:t>=1-</a:t>
                </a:r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</a:p>
              <a:p>
                <a:pPr marL="0" indent="0" algn="l">
                  <a:buNone/>
                </a:pPr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we will </a:t>
                </a:r>
                <a:r>
                  <a:rPr lang="en-IN" sz="2800" b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corresponding illumination map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 underexposure corrected image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IN" sz="2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2800" b="0" i="0" u="none" strike="noStrike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IN" sz="2800" b="0" i="0" u="none" strike="noStrike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US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recover the desired overexposure corrected</a:t>
                </a:r>
              </a:p>
              <a:p>
                <a:pPr marL="0" indent="0" algn="l">
                  <a:buNone/>
                </a:pP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I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mage I’ = 1-I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IN" sz="2800" b="0" i="0" u="none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inv</a:t>
                </a:r>
                <a:r>
                  <a:rPr lang="en-IN" sz="2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133E6EA3-4B6B-4D4C-89AF-9D82EC3DC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391" y="1722269"/>
                <a:ext cx="10820400" cy="4434273"/>
              </a:xfrm>
              <a:blipFill>
                <a:blip r:embed="rId2"/>
                <a:stretch>
                  <a:fillRect l="-1183" t="-2476" b="-12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6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10342</TotalTime>
  <Words>538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CMMI10</vt:lpstr>
      <vt:lpstr>CMR10</vt:lpstr>
      <vt:lpstr>CMSY7</vt:lpstr>
      <vt:lpstr>CMSY9</vt:lpstr>
      <vt:lpstr>NimbusRomNo9L-Regu</vt:lpstr>
      <vt:lpstr>NimbusRomNo9L-ReguItal</vt:lpstr>
      <vt:lpstr>StandardSymL</vt:lpstr>
      <vt:lpstr>Tahoma</vt:lpstr>
      <vt:lpstr>Vapor Trail</vt:lpstr>
      <vt:lpstr>COMPUTER VISION PROJECT</vt:lpstr>
      <vt:lpstr>PAPER IMPLEMENTATION</vt:lpstr>
      <vt:lpstr>OBJECTIVE</vt:lpstr>
      <vt:lpstr>METHOD OVERVIEW</vt:lpstr>
      <vt:lpstr>METHOD OVERVIEW</vt:lpstr>
      <vt:lpstr>                   FORWARD                   ILLUMINATION METHOD</vt:lpstr>
      <vt:lpstr>                   FORWARD                   ILLUMINATION METHOD</vt:lpstr>
      <vt:lpstr>                   reverse                   ILLUMINATION METHOD</vt:lpstr>
      <vt:lpstr>Approach for over exposed images</vt:lpstr>
      <vt:lpstr>Calculating Illumination map</vt:lpstr>
      <vt:lpstr>Calculating smoothness weights</vt:lpstr>
      <vt:lpstr>Gamma parameter</vt:lpstr>
      <vt:lpstr>Varying gamma</vt:lpstr>
      <vt:lpstr>Varying lambda (smoothness coefficient)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</dc:title>
  <dc:creator>Abhishek Sharma</dc:creator>
  <cp:lastModifiedBy>Piyush Atri</cp:lastModifiedBy>
  <cp:revision>44</cp:revision>
  <dcterms:created xsi:type="dcterms:W3CDTF">2021-02-22T02:51:37Z</dcterms:created>
  <dcterms:modified xsi:type="dcterms:W3CDTF">2021-03-27T16:58:11Z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