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6" r:id="rId6"/>
    <p:sldId id="257" r:id="rId7"/>
    <p:sldId id="271" r:id="rId8"/>
    <p:sldId id="268" r:id="rId9"/>
    <p:sldId id="270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69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 Singh" initials="RS" lastIdx="1" clrIdx="0">
    <p:extLst>
      <p:ext uri="{19B8F6BF-5375-455C-9EA6-DF929625EA0E}">
        <p15:presenceInfo xmlns:p15="http://schemas.microsoft.com/office/powerpoint/2012/main" userId="e59e3fb4389af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678" autoAdjust="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4T08:49:02.03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2000520130047@ietlucknow.ac.in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python.org/3/library/re.html" TargetMode="External"/><Relationship Id="rId5" Type="http://schemas.openxmlformats.org/officeDocument/2006/relationships/hyperlink" Target="https://www.javatpoint.com/k-nearest-neighbor-algorithm-for-machine-learning" TargetMode="External"/><Relationship Id="rId4" Type="http://schemas.openxmlformats.org/officeDocument/2006/relationships/hyperlink" Target="https://www.tutorialspoint.com/machine_learning_with_python/machine_learning_with_python_classification_algorithms_support_vector_machine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2" y="2960999"/>
            <a:ext cx="8654177" cy="936001"/>
          </a:xfrm>
        </p:spPr>
        <p:txBody>
          <a:bodyPr anchor="ctr" anchorCtr="0"/>
          <a:lstStyle/>
          <a:p>
            <a:r>
              <a:rPr lang="en-US" dirty="0"/>
              <a:t>Prutor</a:t>
            </a:r>
            <a:br>
              <a:rPr lang="en-US" dirty="0"/>
            </a:br>
            <a:r>
              <a:rPr lang="en-US" sz="3600" dirty="0"/>
              <a:t>The Way IIT’s Learn To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39" y="4394039"/>
            <a:ext cx="8865017" cy="111768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Course Name: Artificial Intelligence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&amp;</a:t>
            </a:r>
          </a:p>
          <a:p>
            <a:r>
              <a:rPr lang="en-US" sz="3200" dirty="0">
                <a:solidFill>
                  <a:srgbClr val="FFFF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6B6D-B115-4736-95E8-FB9D6C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C488-A4E5-48FC-BA16-6AC1FC84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09531" y="2162174"/>
            <a:ext cx="10041976" cy="4556678"/>
          </a:xfrm>
        </p:spPr>
      </p:pic>
    </p:spTree>
    <p:extLst>
      <p:ext uri="{BB962C8B-B14F-4D97-AF65-F5344CB8AC3E}">
        <p14:creationId xmlns:p14="http://schemas.microsoft.com/office/powerpoint/2010/main" val="17440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6B6D-B115-4736-95E8-FB9D6C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C488-A4E5-48FC-BA16-6AC1FC84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2538" y="2162174"/>
            <a:ext cx="10190923" cy="4556678"/>
          </a:xfrm>
        </p:spPr>
      </p:pic>
    </p:spTree>
    <p:extLst>
      <p:ext uri="{BB962C8B-B14F-4D97-AF65-F5344CB8AC3E}">
        <p14:creationId xmlns:p14="http://schemas.microsoft.com/office/powerpoint/2010/main" val="264249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6B6D-B115-4736-95E8-FB9D6C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C488-A4E5-48FC-BA16-6AC1FC84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2539" y="2162174"/>
            <a:ext cx="10204174" cy="4556678"/>
          </a:xfrm>
        </p:spPr>
      </p:pic>
    </p:spTree>
    <p:extLst>
      <p:ext uri="{BB962C8B-B14F-4D97-AF65-F5344CB8AC3E}">
        <p14:creationId xmlns:p14="http://schemas.microsoft.com/office/powerpoint/2010/main" val="209890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6B6D-B115-4736-95E8-FB9D6C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C488-A4E5-48FC-BA16-6AC1FC84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75791" y="2162174"/>
            <a:ext cx="10230679" cy="4556678"/>
          </a:xfrm>
        </p:spPr>
      </p:pic>
    </p:spTree>
    <p:extLst>
      <p:ext uri="{BB962C8B-B14F-4D97-AF65-F5344CB8AC3E}">
        <p14:creationId xmlns:p14="http://schemas.microsoft.com/office/powerpoint/2010/main" val="64306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6B6D-B115-4736-95E8-FB9D6C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C488-A4E5-48FC-BA16-6AC1FC84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2538" y="2162174"/>
            <a:ext cx="10124661" cy="4556678"/>
          </a:xfrm>
        </p:spPr>
      </p:pic>
    </p:spTree>
    <p:extLst>
      <p:ext uri="{BB962C8B-B14F-4D97-AF65-F5344CB8AC3E}">
        <p14:creationId xmlns:p14="http://schemas.microsoft.com/office/powerpoint/2010/main" val="361958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6B6D-B115-4736-95E8-FB9D6C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C488-A4E5-48FC-BA16-6AC1FC84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82854" y="2042905"/>
            <a:ext cx="9839303" cy="4689199"/>
          </a:xfrm>
        </p:spPr>
      </p:pic>
    </p:spTree>
    <p:extLst>
      <p:ext uri="{BB962C8B-B14F-4D97-AF65-F5344CB8AC3E}">
        <p14:creationId xmlns:p14="http://schemas.microsoft.com/office/powerpoint/2010/main" val="42948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BB09BE-A6EF-48EE-99E0-4B736E259D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871" y="2543344"/>
            <a:ext cx="5083590" cy="10809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u="sng" dirty="0"/>
              <a:t>Train Data Score</a:t>
            </a:r>
          </a:p>
          <a:p>
            <a:r>
              <a:rPr lang="en-US" dirty="0"/>
              <a:t>Using LogisticRegression</a:t>
            </a:r>
          </a:p>
          <a:p>
            <a:r>
              <a:rPr lang="en-US" dirty="0"/>
              <a:t>accuracy_score=0.9997197309417041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4FA099-AB16-4D62-BE10-3B5399C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of 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43201-7C2F-43CE-8A6F-3FC2A78721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3871" y="4092621"/>
            <a:ext cx="5083590" cy="10809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u="sng" dirty="0"/>
              <a:t>Train Data Score</a:t>
            </a:r>
          </a:p>
          <a:p>
            <a:r>
              <a:rPr lang="en-US" dirty="0"/>
              <a:t>Using SVM</a:t>
            </a:r>
          </a:p>
          <a:p>
            <a:r>
              <a:rPr lang="en-US" dirty="0"/>
              <a:t>accuracy_score=0.9702914798206278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4BD91-EBB9-4E8F-972A-AE839C08ED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0357" y="2418074"/>
            <a:ext cx="5083590" cy="13314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b="1" u="sng" dirty="0"/>
              <a:t>Test Data Score</a:t>
            </a:r>
          </a:p>
          <a:p>
            <a:r>
              <a:rPr lang="en-US" dirty="0"/>
              <a:t>Using LogisticRegression</a:t>
            </a:r>
          </a:p>
          <a:p>
            <a:r>
              <a:rPr lang="en-US" dirty="0"/>
              <a:t>accuracy_score=0.9486099410278012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D587C6-D315-4624-8FC8-54510A7708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0357" y="3967351"/>
            <a:ext cx="5083590" cy="13314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u="sng" dirty="0"/>
              <a:t>Test Data Score</a:t>
            </a:r>
          </a:p>
          <a:p>
            <a:r>
              <a:rPr lang="en-US" dirty="0"/>
              <a:t>Using SVM</a:t>
            </a:r>
          </a:p>
          <a:p>
            <a:r>
              <a:rPr lang="en-US" dirty="0"/>
              <a:t>accuracy_score=0.8917438921651222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B28AA-38F1-4809-A5D4-78D6703114F1}"/>
              </a:ext>
            </a:extLst>
          </p:cNvPr>
          <p:cNvSpPr/>
          <p:nvPr/>
        </p:nvSpPr>
        <p:spPr>
          <a:xfrm>
            <a:off x="773871" y="5412274"/>
            <a:ext cx="111000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FF00"/>
                </a:solidFill>
              </a:rPr>
              <a:t>So as conclusion our model is well trained by Logistic Regression algorithm and performing well on the train data as well as on the test data</a:t>
            </a:r>
          </a:p>
        </p:txBody>
      </p:sp>
    </p:spTree>
    <p:extLst>
      <p:ext uri="{BB962C8B-B14F-4D97-AF65-F5344CB8AC3E}">
        <p14:creationId xmlns:p14="http://schemas.microsoft.com/office/powerpoint/2010/main" val="227510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582" y="2290763"/>
            <a:ext cx="11224591" cy="45672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u="sng" dirty="0"/>
              <a:t>Name : RISHABH SINGH</a:t>
            </a:r>
          </a:p>
          <a:p>
            <a:pPr algn="l">
              <a:lnSpc>
                <a:spcPct val="100000"/>
              </a:lnSpc>
            </a:pPr>
            <a:r>
              <a:rPr lang="en-US" sz="4400" u="sng" dirty="0"/>
              <a:t>College : IET LUCKNOW</a:t>
            </a:r>
          </a:p>
          <a:p>
            <a:pPr algn="l">
              <a:lnSpc>
                <a:spcPct val="100000"/>
              </a:lnSpc>
            </a:pPr>
            <a:r>
              <a:rPr lang="en-US" sz="4400" u="sng" dirty="0"/>
              <a:t>Branch : IT   Year : 2</a:t>
            </a:r>
            <a:r>
              <a:rPr lang="en-US" sz="4400" u="sng" baseline="30000" dirty="0"/>
              <a:t>nd</a:t>
            </a:r>
            <a:r>
              <a:rPr lang="en-US" sz="4400" u="sng" dirty="0"/>
              <a:t>(3</a:t>
            </a:r>
            <a:r>
              <a:rPr lang="en-US" sz="4400" u="sng" baseline="30000" dirty="0"/>
              <a:t>rd</a:t>
            </a:r>
            <a:r>
              <a:rPr lang="en-US" sz="4400" u="sng" dirty="0"/>
              <a:t> </a:t>
            </a:r>
            <a:r>
              <a:rPr lang="en-US" sz="4400" u="sng" dirty="0" err="1"/>
              <a:t>sem</a:t>
            </a:r>
            <a:r>
              <a:rPr lang="en-US" sz="4400" u="sng" dirty="0"/>
              <a:t>)</a:t>
            </a:r>
          </a:p>
          <a:p>
            <a:pPr algn="l">
              <a:lnSpc>
                <a:spcPct val="100000"/>
              </a:lnSpc>
            </a:pPr>
            <a:r>
              <a:rPr lang="en-US" sz="4400" u="sng" dirty="0"/>
              <a:t>Gmail: </a:t>
            </a:r>
            <a:r>
              <a:rPr lang="en-US" sz="4400" u="sng" dirty="0">
                <a:hlinkClick r:id="rId2"/>
              </a:rPr>
              <a:t>2000520130047@ietlucknow.ac.in</a:t>
            </a:r>
            <a:endParaRPr lang="en-US" sz="4400" u="sng" dirty="0"/>
          </a:p>
          <a:p>
            <a:pPr algn="l">
              <a:lnSpc>
                <a:spcPct val="100000"/>
              </a:lnSpc>
            </a:pPr>
            <a:r>
              <a:rPr lang="en-US" sz="4400" u="sng" dirty="0"/>
              <a:t>Contact : 8273115387</a:t>
            </a:r>
          </a:p>
          <a:p>
            <a:pPr>
              <a:lnSpc>
                <a:spcPct val="100000"/>
              </a:lnSpc>
            </a:pP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770E-0287-41F7-96C2-4A9934ED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4BE4-2956-4B97-B0B9-F1F684C66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741337"/>
            <a:ext cx="9775644" cy="352694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hlinkClick r:id="rId2"/>
              </a:rPr>
              <a:t>https://www.ibm.com/in-en/cloud/learn/machine-learning</a:t>
            </a:r>
          </a:p>
          <a:p>
            <a:pPr algn="l"/>
            <a:r>
              <a:rPr lang="en-US" sz="2800" dirty="0" err="1">
                <a:hlinkClick r:id="rId2"/>
              </a:rPr>
              <a:t>scikit</a:t>
            </a:r>
            <a:r>
              <a:rPr lang="en-US" sz="2800" dirty="0">
                <a:hlinkClick r:id="rId2"/>
              </a:rPr>
              <a:t>-learn: machine learning in Python — </a:t>
            </a:r>
            <a:r>
              <a:rPr lang="en-US" sz="2800" dirty="0" err="1">
                <a:hlinkClick r:id="rId2"/>
              </a:rPr>
              <a:t>scikit</a:t>
            </a:r>
            <a:r>
              <a:rPr lang="en-US" sz="2800" dirty="0">
                <a:hlinkClick r:id="rId2"/>
              </a:rPr>
              <a:t>-learn 0.24.2 documentation</a:t>
            </a:r>
            <a:endParaRPr lang="en-US" sz="2800" dirty="0"/>
          </a:p>
          <a:p>
            <a:pPr algn="l"/>
            <a:r>
              <a:rPr lang="en-US" sz="2800" dirty="0">
                <a:hlinkClick r:id="rId3"/>
              </a:rPr>
              <a:t>https://scikit-learn.org/stable/modules/generated/sklearn.linear_model.LogisticRegression.html</a:t>
            </a:r>
            <a:endParaRPr lang="en-US" sz="2800" dirty="0"/>
          </a:p>
          <a:p>
            <a:pPr algn="l"/>
            <a:r>
              <a:rPr lang="en-US" sz="2800" dirty="0">
                <a:hlinkClick r:id="rId4"/>
              </a:rPr>
              <a:t>ML - Support Vector Machine(SVM) (tutorialspoint.com)</a:t>
            </a:r>
            <a:endParaRPr lang="en-US" sz="2800" dirty="0"/>
          </a:p>
          <a:p>
            <a:pPr algn="l"/>
            <a:r>
              <a:rPr lang="en-US" sz="2800" dirty="0">
                <a:hlinkClick r:id="rId5"/>
              </a:rPr>
              <a:t>K-Nearest Neighbor(KNN) Algorithm for Machine Learning – </a:t>
            </a:r>
            <a:r>
              <a:rPr lang="en-US" sz="2800" dirty="0" err="1">
                <a:hlinkClick r:id="rId5"/>
              </a:rPr>
              <a:t>Javatpoint</a:t>
            </a:r>
            <a:endParaRPr lang="en-US" sz="2800" dirty="0"/>
          </a:p>
          <a:p>
            <a:pPr algn="l"/>
            <a:r>
              <a:rPr lang="en-US" sz="2800" dirty="0">
                <a:hlinkClick r:id="rId6"/>
              </a:rPr>
              <a:t>https://docs.python.org/3/library/re.html</a:t>
            </a:r>
            <a:endParaRPr lang="en-US" sz="2800" dirty="0"/>
          </a:p>
          <a:p>
            <a:pPr algn="l"/>
            <a:r>
              <a:rPr lang="en-US" sz="2800" dirty="0">
                <a:solidFill>
                  <a:srgbClr val="FFC000"/>
                </a:solidFill>
              </a:rPr>
              <a:t>AIML notes which are provided</a:t>
            </a:r>
          </a:p>
          <a:p>
            <a:pPr algn="l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29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9007D-C24E-4AD7-95B3-2CBA71BCD403}"/>
              </a:ext>
            </a:extLst>
          </p:cNvPr>
          <p:cNvSpPr/>
          <p:nvPr/>
        </p:nvSpPr>
        <p:spPr>
          <a:xfrm>
            <a:off x="3048000" y="31058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Bernard MT Condensed" panose="02050806060905020404" pitchFamily="18" charset="0"/>
              </a:rPr>
              <a:t>THANK</a:t>
            </a:r>
            <a:r>
              <a:rPr lang="en-US" sz="8000" dirty="0">
                <a:solidFill>
                  <a:srgbClr val="FFC000"/>
                </a:solidFill>
              </a:rPr>
              <a:t> </a:t>
            </a:r>
            <a:r>
              <a:rPr lang="en-US" sz="8000" dirty="0">
                <a:solidFill>
                  <a:srgbClr val="FFC000"/>
                </a:solidFill>
                <a:latin typeface="Bernard MT Condensed" panose="020508060609050204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887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494" y="2336873"/>
            <a:ext cx="6610953" cy="35993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00" b="1" dirty="0">
                <a:solidFill>
                  <a:srgbClr val="FFFF00"/>
                </a:solidFill>
              </a:rPr>
              <a:t>Machine learning</a:t>
            </a:r>
            <a:r>
              <a:rPr lang="en-US" sz="1900" dirty="0">
                <a:solidFill>
                  <a:srgbClr val="FFFF00"/>
                </a:solidFill>
              </a:rPr>
              <a:t> (</a:t>
            </a:r>
            <a:r>
              <a:rPr lang="en-US" sz="1900" b="1" dirty="0">
                <a:solidFill>
                  <a:srgbClr val="FFFF00"/>
                </a:solidFill>
              </a:rPr>
              <a:t>ML</a:t>
            </a:r>
            <a:r>
              <a:rPr lang="en-US" sz="1900" dirty="0">
                <a:solidFill>
                  <a:srgbClr val="FFFF00"/>
                </a:solidFill>
              </a:rPr>
              <a:t>) is the study of computer algorithms that can improve automatically through experience and by the use of </a:t>
            </a:r>
            <a:r>
              <a:rPr lang="en-US" sz="1900" dirty="0" err="1">
                <a:solidFill>
                  <a:srgbClr val="FFFF00"/>
                </a:solidFill>
              </a:rPr>
              <a:t>data.It</a:t>
            </a:r>
            <a:r>
              <a:rPr lang="en-US" sz="1900" dirty="0">
                <a:solidFill>
                  <a:srgbClr val="FFFF00"/>
                </a:solidFill>
              </a:rPr>
              <a:t> is seen as a part of artificial intelligence. Machine learning algorithms build a model based on sample data, known as "training data", in order to make predictions or decisions without being explicitly programmed to do so. Machine learning algorithms are used in a wide variety of applications, such as in medicine, email filtering, speech recognitions, and computer vision, where it is difficult or unfeasible to develop conventional algorithms to perform the needed tasks.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1FED-B50C-4A21-9460-5D32C70FE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[Add a graphic that provides evidence of what you learned]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8F311-DC48-464B-952E-2BEFE093C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447" y="2336872"/>
            <a:ext cx="4862257" cy="33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To Train Model On 20_newsgroup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9069" y="3757613"/>
            <a:ext cx="8530791" cy="3100387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Purpose of this project</a:t>
            </a:r>
            <a:r>
              <a:rPr lang="en-US" sz="2400" dirty="0">
                <a:solidFill>
                  <a:srgbClr val="FFFF00"/>
                </a:solidFill>
              </a:rPr>
              <a:t>: The 20 Newsgroups data set is a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collection of approximately 20,000 newsgroup documents, 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partitioned (nearly) evenly across 20 different newsgroups. 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In which by using some algorithms we perform classification 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and after training the model make prediction on random 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samples taking news from the site.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2A3E1E-7A70-4397-A271-4EA06F83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that used in this project to identify newsgroup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40D1ED8-853C-46C3-A9FA-BCCEBDC2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087" y="2055707"/>
            <a:ext cx="9613861" cy="3702647"/>
          </a:xfrm>
        </p:spPr>
        <p:txBody>
          <a:bodyPr>
            <a:normAutofit/>
          </a:bodyPr>
          <a:lstStyle/>
          <a:p>
            <a:r>
              <a:rPr lang="en-US" sz="2800" dirty="0"/>
              <a:t>comp.graphics</a:t>
            </a:r>
          </a:p>
          <a:p>
            <a:r>
              <a:rPr lang="en-US" sz="2800" dirty="0"/>
              <a:t>rec.autos</a:t>
            </a:r>
          </a:p>
          <a:p>
            <a:r>
              <a:rPr lang="en-US" sz="2800" dirty="0"/>
              <a:t>rec.motorcycles</a:t>
            </a:r>
          </a:p>
          <a:p>
            <a:r>
              <a:rPr lang="en-US" sz="2800" dirty="0"/>
              <a:t>rec.sport.hockey</a:t>
            </a:r>
          </a:p>
          <a:p>
            <a:r>
              <a:rPr lang="en-US" sz="2800" dirty="0"/>
              <a:t>sci.space</a:t>
            </a:r>
          </a:p>
          <a:p>
            <a:r>
              <a:rPr lang="en-US" sz="2800" dirty="0"/>
              <a:t>soc.religion.christian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D850B18-A51D-4DFF-90EB-374F7F9A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557" y="-1591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7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152939" y="407134"/>
            <a:ext cx="9762291" cy="4174872"/>
            <a:chOff x="1002213" y="557856"/>
            <a:chExt cx="9762291" cy="4174872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Imported libraries and dataset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Cleaned the data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002213" y="3704833"/>
              <a:ext cx="167312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Tested the model by taking random sample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3" y="3655510"/>
              <a:ext cx="136882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Trained the model using some ML algos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Import, Clean, Train &amp; Test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60598-5133-46EA-BE6B-BFB0FC21B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8038825" cy="823913"/>
          </a:xfrm>
        </p:spPr>
        <p:txBody>
          <a:bodyPr/>
          <a:lstStyle/>
          <a:p>
            <a:r>
              <a:rPr lang="en-US" dirty="0"/>
              <a:t>Simple and efficient tools for predictive data analysis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174F2-CE4D-422E-8229-8BC50A12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sklearn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C633-977E-4262-A9E4-9BC0E6343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8433633" cy="823913"/>
          </a:xfrm>
        </p:spPr>
        <p:txBody>
          <a:bodyPr/>
          <a:lstStyle/>
          <a:p>
            <a:r>
              <a:rPr lang="en-US" dirty="0"/>
              <a:t>Accessible to everybody, and reusable in various contexts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B7A3B-5C00-46F7-BB53-70D83EAC0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7681016" cy="823913"/>
          </a:xfrm>
        </p:spPr>
        <p:txBody>
          <a:bodyPr/>
          <a:lstStyle/>
          <a:p>
            <a:r>
              <a:rPr lang="en-US" dirty="0"/>
              <a:t>Built on NumPy, SciPy, and matplotlib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EDC669-DB30-4C95-8428-75E062E5D7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6978651" cy="823913"/>
          </a:xfrm>
        </p:spPr>
        <p:txBody>
          <a:bodyPr/>
          <a:lstStyle/>
          <a:p>
            <a:r>
              <a:rPr lang="en-US" dirty="0"/>
              <a:t>Open source, commercially usable - BSD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45" y="735087"/>
            <a:ext cx="3890165" cy="1080938"/>
          </a:xfrm>
        </p:spPr>
        <p:txBody>
          <a:bodyPr/>
          <a:lstStyle/>
          <a:p>
            <a:r>
              <a:rPr lang="en-US" dirty="0"/>
              <a:t>Libraries Used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56521" y="2116137"/>
            <a:ext cx="3510411" cy="4271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numpy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sklearn.datasets</a:t>
            </a:r>
          </a:p>
          <a:p>
            <a:r>
              <a:rPr lang="en-US" dirty="0"/>
              <a:t>re</a:t>
            </a:r>
          </a:p>
          <a:p>
            <a:r>
              <a:rPr lang="en-US" dirty="0"/>
              <a:t>nltk.corpus.stopwords</a:t>
            </a:r>
          </a:p>
          <a:p>
            <a:r>
              <a:rPr lang="en-US" dirty="0"/>
              <a:t>sklearn.feature_extraction.text CountVectorizer</a:t>
            </a:r>
          </a:p>
          <a:p>
            <a:r>
              <a:rPr lang="en-US" dirty="0"/>
              <a:t>sklearn.linear_model LogisticRegression</a:t>
            </a:r>
          </a:p>
          <a:p>
            <a:r>
              <a:rPr lang="en-US" dirty="0"/>
              <a:t>sklearn.metrices. accuracy_score</a:t>
            </a:r>
          </a:p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  <a:p>
            <a:r>
              <a:rPr lang="en-US" dirty="0"/>
              <a:t>&amp; Cleaning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5002" y="2103210"/>
            <a:ext cx="3510411" cy="44698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importing the dataset from sklearn.datasets library I converted data in array and then in Dataframe</a:t>
            </a:r>
          </a:p>
          <a:p>
            <a:r>
              <a:rPr lang="en-US" dirty="0"/>
              <a:t>To clean the data I used re : regular expression operations</a:t>
            </a:r>
          </a:p>
          <a:p>
            <a:r>
              <a:rPr lang="en-US" dirty="0"/>
              <a:t>Defined a function clean and apply it on the dataset</a:t>
            </a:r>
          </a:p>
          <a:p>
            <a:r>
              <a:rPr lang="en-US" dirty="0"/>
              <a:t>I used nltk stopwords to remove irrelevant features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60904" y="746125"/>
            <a:ext cx="3432313" cy="1058862"/>
          </a:xfrm>
        </p:spPr>
        <p:txBody>
          <a:bodyPr/>
          <a:lstStyle/>
          <a:p>
            <a:r>
              <a:rPr lang="en-US" dirty="0"/>
              <a:t>Training Algo’s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59892" y="2097613"/>
            <a:ext cx="3060802" cy="4014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Cleaning the data extracted text features using </a:t>
            </a:r>
            <a:r>
              <a:rPr lang="en-US" dirty="0" err="1"/>
              <a:t>CountVectorizer.fit_transform</a:t>
            </a:r>
            <a:endParaRPr lang="en-US" dirty="0"/>
          </a:p>
          <a:p>
            <a:r>
              <a:rPr lang="en-US" dirty="0"/>
              <a:t>Then used many different algo’s to train the model like KNN, SVM, LogisticRegression and checked the score</a:t>
            </a:r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E0F8E3-9697-4C72-A40A-10CE5CBC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Machine Learning Algorithms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95F4DD-0248-4DE4-974D-059AA9E8E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LogisticRegression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73858B-5826-43D0-97D8-8EC7752952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3082099"/>
          </a:xfrm>
        </p:spPr>
        <p:txBody>
          <a:bodyPr>
            <a:normAutofit/>
          </a:bodyPr>
          <a:lstStyle/>
          <a:p>
            <a:r>
              <a:rPr lang="en-US" sz="1600" dirty="0"/>
              <a:t>Logistic regression is one of the most popular Machine Learning algorithms, which comes under the Supervised Learning technique. It is used for predicting the categorical dependent variable using a given set of independent variables.</a:t>
            </a:r>
          </a:p>
          <a:p>
            <a:r>
              <a:rPr lang="en-US" sz="1600" dirty="0"/>
              <a:t>it can naturally be extended to multiclass classification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9EF1F1-2567-490A-A5E0-39BCA5232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60F7FAC-1351-4E69-B141-310BFA0922F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Support vector machines (SVMs) are powerful yet flexible supervised machine learning algorithms which are used both for classification and regression</a:t>
            </a:r>
          </a:p>
          <a:p>
            <a:r>
              <a:rPr lang="en-US" sz="1600" dirty="0"/>
              <a:t>An SVM model is basically a representation of different classes in a hyperplane in multidimensional space. The hyperplane will be generated in an iterative manner by SVM so that the error can be minimized.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C14FA2-B557-4706-81C7-A8642ACFA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KNeighborsClassifier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87ACEE6-4FB6-4A7D-8F19-E2DD16EEF31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K-Nearest </a:t>
            </a:r>
            <a:r>
              <a:rPr lang="en-US" sz="1600" dirty="0" err="1"/>
              <a:t>Neighbour</a:t>
            </a:r>
            <a:r>
              <a:rPr lang="en-US" sz="1600" dirty="0"/>
              <a:t> is one of the simplest Machine Learning algorithms based on Supervised Learning technique.</a:t>
            </a:r>
          </a:p>
          <a:p>
            <a:r>
              <a:rPr lang="en-US" sz="1600" dirty="0"/>
              <a:t>K-NN algorithm assumes the similarity between the new case/data and available cases and put the new case into the category that is most similar to the available categories.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30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6B6D-B115-4736-95E8-FB9D6C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C488-A4E5-48FC-BA16-6AC1FC84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35" y="2162174"/>
            <a:ext cx="10015472" cy="4556677"/>
          </a:xfrm>
        </p:spPr>
      </p:pic>
    </p:spTree>
    <p:extLst>
      <p:ext uri="{BB962C8B-B14F-4D97-AF65-F5344CB8AC3E}">
        <p14:creationId xmlns:p14="http://schemas.microsoft.com/office/powerpoint/2010/main" val="18733248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253</TotalTime>
  <Words>1203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Bernard MT Condensed</vt:lpstr>
      <vt:lpstr>Calibri</vt:lpstr>
      <vt:lpstr>Segoe UI</vt:lpstr>
      <vt:lpstr>Trebuchet MS</vt:lpstr>
      <vt:lpstr>Berlin</vt:lpstr>
      <vt:lpstr>Prutor The Way IIT’s Learn To Code</vt:lpstr>
      <vt:lpstr>Machine Learning</vt:lpstr>
      <vt:lpstr>Project: To Train Model On 20_newsgroup</vt:lpstr>
      <vt:lpstr>Classes that used in this project to identify newsgroup</vt:lpstr>
      <vt:lpstr>Import, Clean, Train &amp; Test</vt:lpstr>
      <vt:lpstr>sklearn</vt:lpstr>
      <vt:lpstr>Libraries Used </vt:lpstr>
      <vt:lpstr>Some Machine Learning Algorithms</vt:lpstr>
      <vt:lpstr>CODE of Project</vt:lpstr>
      <vt:lpstr>CODE of Project</vt:lpstr>
      <vt:lpstr>CODE of Project</vt:lpstr>
      <vt:lpstr>CODE of Project</vt:lpstr>
      <vt:lpstr>CODE of Project</vt:lpstr>
      <vt:lpstr>CODE of Project</vt:lpstr>
      <vt:lpstr>CODE of Project</vt:lpstr>
      <vt:lpstr>Scoring of the model</vt:lpstr>
      <vt:lpstr>Project Developer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Prutor The Way IIT’s Learn To Code</dc:title>
  <dc:creator>Rishabh Singh</dc:creator>
  <cp:lastModifiedBy>Rishabh Singh</cp:lastModifiedBy>
  <cp:revision>2</cp:revision>
  <dcterms:created xsi:type="dcterms:W3CDTF">2021-09-13T23:02:01Z</dcterms:created>
  <dcterms:modified xsi:type="dcterms:W3CDTF">2021-09-14T03:25:00Z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