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Caveat"/>
      <p:regular r:id="rId20"/>
      <p:bold r:id="rId21"/>
    </p:embeddedFont>
    <p:embeddedFont>
      <p:font typeface="Nunito"/>
      <p:regular r:id="rId22"/>
      <p:bold r:id="rId23"/>
      <p:italic r:id="rId24"/>
      <p:boldItalic r:id="rId25"/>
    </p:embeddedFont>
    <p:embeddedFont>
      <p:font typeface="Lobster"/>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22" Type="http://schemas.openxmlformats.org/officeDocument/2006/relationships/font" Target="fonts/Nunito-regular.fntdata"/><Relationship Id="rId21" Type="http://schemas.openxmlformats.org/officeDocument/2006/relationships/font" Target="fonts/Caveat-bold.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bster-regular.fntdata"/><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9a66c68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9a66c68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99a66c68c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99a66c68c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99a66c68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99a66c68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99a66c68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99a66c68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99a66c68c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99a66c68c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99a66c68c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99a66c68c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9a66c68c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9a66c68c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9a66c68c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9a66c68c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99a66c68c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99a66c68c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99a66c68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99a66c68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73763"/>
        </a:soli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106595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5000">
                <a:solidFill>
                  <a:srgbClr val="20124D"/>
                </a:solidFill>
                <a:highlight>
                  <a:srgbClr val="FFFFFF"/>
                </a:highlight>
                <a:latin typeface="Lobster"/>
                <a:ea typeface="Lobster"/>
                <a:cs typeface="Lobster"/>
                <a:sym typeface="Lobster"/>
              </a:rPr>
              <a:t>On The Plague Trail</a:t>
            </a:r>
            <a:endParaRPr b="1" i="1" sz="5000">
              <a:solidFill>
                <a:srgbClr val="20124D"/>
              </a:solidFill>
              <a:latin typeface="Lobster"/>
              <a:ea typeface="Lobster"/>
              <a:cs typeface="Lobster"/>
              <a:sym typeface="Lobster"/>
            </a:endParaRPr>
          </a:p>
        </p:txBody>
      </p:sp>
      <p:sp>
        <p:nvSpPr>
          <p:cNvPr id="129" name="Google Shape;129;p13"/>
          <p:cNvSpPr txBox="1"/>
          <p:nvPr>
            <p:ph idx="1" type="subTitle"/>
          </p:nvPr>
        </p:nvSpPr>
        <p:spPr>
          <a:xfrm>
            <a:off x="1891350" y="29528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Raleway"/>
                <a:ea typeface="Raleway"/>
                <a:cs typeface="Raleway"/>
                <a:sym typeface="Raleway"/>
              </a:rPr>
              <a:t>By : Rishabh Singhal</a:t>
            </a:r>
            <a:endParaRPr b="1" sz="2500">
              <a:latin typeface="Raleway"/>
              <a:ea typeface="Raleway"/>
              <a:cs typeface="Raleway"/>
              <a:sym typeface="Raleway"/>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22"/>
          <p:cNvPicPr preferRelativeResize="0"/>
          <p:nvPr/>
        </p:nvPicPr>
        <p:blipFill>
          <a:blip r:embed="rId3">
            <a:alphaModFix/>
          </a:blip>
          <a:stretch>
            <a:fillRect/>
          </a:stretch>
        </p:blipFill>
        <p:spPr>
          <a:xfrm>
            <a:off x="204850" y="214450"/>
            <a:ext cx="8724650" cy="4720950"/>
          </a:xfrm>
          <a:prstGeom prst="rect">
            <a:avLst/>
          </a:prstGeom>
          <a:noFill/>
          <a:ln cap="flat" cmpd="sng" w="9525">
            <a:solidFill>
              <a:srgbClr val="EFEFEF"/>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212400" y="195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txBox="1"/>
          <p:nvPr/>
        </p:nvSpPr>
        <p:spPr>
          <a:xfrm>
            <a:off x="-115675" y="2899775"/>
            <a:ext cx="60711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7" name="Google Shape;137;p14"/>
          <p:cNvSpPr txBox="1"/>
          <p:nvPr/>
        </p:nvSpPr>
        <p:spPr>
          <a:xfrm>
            <a:off x="1248150" y="337075"/>
            <a:ext cx="76032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obster"/>
                <a:ea typeface="Lobster"/>
                <a:cs typeface="Lobster"/>
                <a:sym typeface="Lobster"/>
              </a:rPr>
              <a:t>Some observations after plotting data</a:t>
            </a:r>
            <a:endParaRPr sz="3600">
              <a:latin typeface="Lobster"/>
              <a:ea typeface="Lobster"/>
              <a:cs typeface="Lobster"/>
              <a:sym typeface="Lobster"/>
            </a:endParaRPr>
          </a:p>
        </p:txBody>
      </p:sp>
      <p:sp>
        <p:nvSpPr>
          <p:cNvPr id="138" name="Google Shape;138;p14"/>
          <p:cNvSpPr txBox="1"/>
          <p:nvPr/>
        </p:nvSpPr>
        <p:spPr>
          <a:xfrm>
            <a:off x="337625" y="1119150"/>
            <a:ext cx="5164500" cy="36867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Caveat"/>
              <a:buChar char="●"/>
            </a:pPr>
            <a:r>
              <a:rPr b="1" lang="en" sz="3000">
                <a:latin typeface="Caveat"/>
                <a:ea typeface="Caveat"/>
                <a:cs typeface="Caveat"/>
                <a:sym typeface="Caveat"/>
              </a:rPr>
              <a:t>The given dataset was following exponential curve for PA-PG vs ID number (as a function of time).</a:t>
            </a:r>
            <a:endParaRPr b="1" sz="3000">
              <a:latin typeface="Caveat"/>
              <a:ea typeface="Caveat"/>
              <a:cs typeface="Caveat"/>
              <a:sym typeface="Caveat"/>
            </a:endParaRPr>
          </a:p>
          <a:p>
            <a:pPr indent="-419100" lvl="0" marL="457200" rtl="0" algn="l">
              <a:spcBef>
                <a:spcPts val="0"/>
              </a:spcBef>
              <a:spcAft>
                <a:spcPts val="0"/>
              </a:spcAft>
              <a:buSzPts val="3000"/>
              <a:buFont typeface="Caveat"/>
              <a:buChar char="●"/>
            </a:pPr>
            <a:r>
              <a:rPr b="1" lang="en" sz="3000">
                <a:latin typeface="Caveat"/>
                <a:ea typeface="Caveat"/>
                <a:cs typeface="Caveat"/>
                <a:sym typeface="Caveat"/>
              </a:rPr>
              <a:t>After plotting the log values of dataset(for PA - PG) it nearly followed linear curve of constant slope of different values for PA - PG.</a:t>
            </a:r>
            <a:endParaRPr b="1" sz="3000">
              <a:latin typeface="Caveat"/>
              <a:ea typeface="Caveat"/>
              <a:cs typeface="Caveat"/>
              <a:sym typeface="Caveat"/>
            </a:endParaRPr>
          </a:p>
          <a:p>
            <a:pPr indent="0" lvl="0" marL="0" rtl="0" algn="l">
              <a:spcBef>
                <a:spcPts val="0"/>
              </a:spcBef>
              <a:spcAft>
                <a:spcPts val="0"/>
              </a:spcAft>
              <a:buNone/>
            </a:pPr>
            <a:r>
              <a:t/>
            </a:r>
            <a:endParaRPr b="1" sz="3000">
              <a:latin typeface="Caveat"/>
              <a:ea typeface="Caveat"/>
              <a:cs typeface="Caveat"/>
              <a:sym typeface="Caveat"/>
            </a:endParaRPr>
          </a:p>
        </p:txBody>
      </p:sp>
      <p:sp>
        <p:nvSpPr>
          <p:cNvPr id="139" name="Google Shape;139;p14"/>
          <p:cNvSpPr/>
          <p:nvPr/>
        </p:nvSpPr>
        <p:spPr>
          <a:xfrm>
            <a:off x="211050" y="518900"/>
            <a:ext cx="716700" cy="32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14"/>
          <p:cNvPicPr preferRelativeResize="0"/>
          <p:nvPr/>
        </p:nvPicPr>
        <p:blipFill>
          <a:blip r:embed="rId3">
            <a:alphaModFix/>
          </a:blip>
          <a:stretch>
            <a:fillRect/>
          </a:stretch>
        </p:blipFill>
        <p:spPr>
          <a:xfrm>
            <a:off x="5750075" y="1417662"/>
            <a:ext cx="3181525" cy="2308175"/>
          </a:xfrm>
          <a:prstGeom prst="rect">
            <a:avLst/>
          </a:prstGeom>
          <a:noFill/>
          <a:ln cap="flat" cmpd="sng" w="9525">
            <a:solidFill>
              <a:srgbClr val="B45F06"/>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211050" y="191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nvSpPr>
        <p:spPr>
          <a:xfrm>
            <a:off x="211050" y="191000"/>
            <a:ext cx="5080200" cy="30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latin typeface="Caveat"/>
                <a:ea typeface="Caveat"/>
                <a:cs typeface="Caveat"/>
                <a:sym typeface="Caveat"/>
              </a:rPr>
              <a:t>A</a:t>
            </a:r>
            <a:r>
              <a:rPr b="1" lang="en" sz="2900">
                <a:latin typeface="Caveat"/>
                <a:ea typeface="Caveat"/>
                <a:cs typeface="Caveat"/>
                <a:sym typeface="Caveat"/>
              </a:rPr>
              <a:t>fter potting another curve of same slope combined with the given data for PA, I found that there is little more difference in the start  and data is nearly following the slope at the end (i.e. nearly equal for most of the data) </a:t>
            </a:r>
            <a:endParaRPr b="1" sz="2900">
              <a:latin typeface="Caveat"/>
              <a:ea typeface="Caveat"/>
              <a:cs typeface="Caveat"/>
              <a:sym typeface="Caveat"/>
            </a:endParaRPr>
          </a:p>
        </p:txBody>
      </p:sp>
      <p:sp>
        <p:nvSpPr>
          <p:cNvPr id="148" name="Google Shape;148;p15"/>
          <p:cNvSpPr txBox="1"/>
          <p:nvPr/>
        </p:nvSpPr>
        <p:spPr>
          <a:xfrm>
            <a:off x="211050" y="2877125"/>
            <a:ext cx="8537400" cy="15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latin typeface="Caveat"/>
                <a:ea typeface="Caveat"/>
                <a:cs typeface="Caveat"/>
                <a:sym typeface="Caveat"/>
              </a:rPr>
              <a:t>which is due to the fact that infection of a person is a discrete process and the average no of infected  person per time lapse (ID or DateTime) increases exponentially. Due to this fact difference between data value and observed linear curve decreases with time.</a:t>
            </a:r>
            <a:endParaRPr b="1" sz="2900">
              <a:latin typeface="Calibri"/>
              <a:ea typeface="Calibri"/>
              <a:cs typeface="Calibri"/>
              <a:sym typeface="Calibri"/>
            </a:endParaRPr>
          </a:p>
        </p:txBody>
      </p:sp>
      <p:pic>
        <p:nvPicPr>
          <p:cNvPr id="149" name="Google Shape;149;p15"/>
          <p:cNvPicPr preferRelativeResize="0"/>
          <p:nvPr/>
        </p:nvPicPr>
        <p:blipFill>
          <a:blip r:embed="rId3">
            <a:alphaModFix/>
          </a:blip>
          <a:stretch>
            <a:fillRect/>
          </a:stretch>
        </p:blipFill>
        <p:spPr>
          <a:xfrm>
            <a:off x="5515325" y="191000"/>
            <a:ext cx="3399551" cy="238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211050" y="191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nvSpPr>
        <p:spPr>
          <a:xfrm>
            <a:off x="1247150" y="284825"/>
            <a:ext cx="7382700" cy="7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Lobster"/>
                <a:ea typeface="Lobster"/>
                <a:cs typeface="Lobster"/>
                <a:sym typeface="Lobster"/>
              </a:rPr>
              <a:t>Equation of log curve </a:t>
            </a:r>
            <a:endParaRPr sz="4000">
              <a:latin typeface="Lobster"/>
              <a:ea typeface="Lobster"/>
              <a:cs typeface="Lobster"/>
              <a:sym typeface="Lobster"/>
            </a:endParaRPr>
          </a:p>
        </p:txBody>
      </p:sp>
      <p:sp>
        <p:nvSpPr>
          <p:cNvPr id="157" name="Google Shape;157;p16"/>
          <p:cNvSpPr txBox="1"/>
          <p:nvPr/>
        </p:nvSpPr>
        <p:spPr>
          <a:xfrm>
            <a:off x="211050" y="916950"/>
            <a:ext cx="5154000" cy="4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latin typeface="Caveat"/>
                <a:ea typeface="Caveat"/>
                <a:cs typeface="Caveat"/>
                <a:sym typeface="Caveat"/>
              </a:rPr>
              <a:t>I</a:t>
            </a:r>
            <a:r>
              <a:rPr b="1" lang="en" sz="3200">
                <a:latin typeface="Caveat"/>
                <a:ea typeface="Caveat"/>
                <a:cs typeface="Caveat"/>
                <a:sym typeface="Caveat"/>
              </a:rPr>
              <a:t> first assumed that after taking log it’s equation is m*x+c. Since in every case it was found that the curve is passing through origin so c=0 in each case.Therefore, equation reduces to m*x which indicates the curve will follow e^(m*x).</a:t>
            </a:r>
            <a:endParaRPr b="1" sz="3200">
              <a:latin typeface="Caveat"/>
              <a:ea typeface="Caveat"/>
              <a:cs typeface="Caveat"/>
              <a:sym typeface="Caveat"/>
            </a:endParaRPr>
          </a:p>
        </p:txBody>
      </p:sp>
      <p:sp>
        <p:nvSpPr>
          <p:cNvPr id="158" name="Google Shape;158;p16"/>
          <p:cNvSpPr/>
          <p:nvPr/>
        </p:nvSpPr>
        <p:spPr>
          <a:xfrm>
            <a:off x="211050" y="518900"/>
            <a:ext cx="716700" cy="32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16"/>
          <p:cNvPicPr preferRelativeResize="0"/>
          <p:nvPr/>
        </p:nvPicPr>
        <p:blipFill>
          <a:blip r:embed="rId3">
            <a:alphaModFix/>
          </a:blip>
          <a:stretch>
            <a:fillRect/>
          </a:stretch>
        </p:blipFill>
        <p:spPr>
          <a:xfrm>
            <a:off x="5428975" y="1351425"/>
            <a:ext cx="3501275" cy="2969150"/>
          </a:xfrm>
          <a:prstGeom prst="rect">
            <a:avLst/>
          </a:prstGeom>
          <a:noFill/>
          <a:ln cap="flat" cmpd="sng" w="9525">
            <a:solidFill>
              <a:srgbClr val="B45F06"/>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211050" y="191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txBox="1"/>
          <p:nvPr/>
        </p:nvSpPr>
        <p:spPr>
          <a:xfrm>
            <a:off x="1289025" y="275325"/>
            <a:ext cx="70359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Lobster"/>
                <a:ea typeface="Lobster"/>
                <a:cs typeface="Lobster"/>
                <a:sym typeface="Lobster"/>
              </a:rPr>
              <a:t>Value of slope(m) of log curve</a:t>
            </a:r>
            <a:endParaRPr sz="4000">
              <a:latin typeface="Lobster"/>
              <a:ea typeface="Lobster"/>
              <a:cs typeface="Lobster"/>
              <a:sym typeface="Lobster"/>
            </a:endParaRPr>
          </a:p>
        </p:txBody>
      </p:sp>
      <p:sp>
        <p:nvSpPr>
          <p:cNvPr id="167" name="Google Shape;167;p17"/>
          <p:cNvSpPr txBox="1"/>
          <p:nvPr/>
        </p:nvSpPr>
        <p:spPr>
          <a:xfrm>
            <a:off x="211050" y="2276825"/>
            <a:ext cx="6133200" cy="2264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800">
                <a:latin typeface="Caveat"/>
                <a:ea typeface="Caveat"/>
                <a:cs typeface="Caveat"/>
                <a:sym typeface="Caveat"/>
              </a:rPr>
              <a:t>as show in the graph so i took the slope value equal to the average of some upper significant values of slope(Here by significant I mean that I am neglecting some initial value due to the fact that we found maximum distortion in initial condition) .</a:t>
            </a:r>
            <a:endParaRPr b="1" sz="2800">
              <a:latin typeface="Caveat"/>
              <a:ea typeface="Caveat"/>
              <a:cs typeface="Caveat"/>
              <a:sym typeface="Caveat"/>
            </a:endParaRPr>
          </a:p>
        </p:txBody>
      </p:sp>
      <p:sp>
        <p:nvSpPr>
          <p:cNvPr id="168" name="Google Shape;168;p17"/>
          <p:cNvSpPr/>
          <p:nvPr/>
        </p:nvSpPr>
        <p:spPr>
          <a:xfrm>
            <a:off x="211050" y="518900"/>
            <a:ext cx="716700" cy="32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17"/>
          <p:cNvPicPr preferRelativeResize="0"/>
          <p:nvPr/>
        </p:nvPicPr>
        <p:blipFill rotWithShape="1">
          <a:blip r:embed="rId3">
            <a:alphaModFix/>
          </a:blip>
          <a:srcRect b="0" l="4443" r="0" t="0"/>
          <a:stretch/>
        </p:blipFill>
        <p:spPr>
          <a:xfrm>
            <a:off x="6280550" y="2730825"/>
            <a:ext cx="2649700" cy="2213675"/>
          </a:xfrm>
          <a:prstGeom prst="rect">
            <a:avLst/>
          </a:prstGeom>
          <a:noFill/>
          <a:ln>
            <a:noFill/>
          </a:ln>
        </p:spPr>
      </p:pic>
      <p:sp>
        <p:nvSpPr>
          <p:cNvPr id="170" name="Google Shape;170;p17"/>
          <p:cNvSpPr txBox="1"/>
          <p:nvPr/>
        </p:nvSpPr>
        <p:spPr>
          <a:xfrm>
            <a:off x="211050" y="981525"/>
            <a:ext cx="8677500" cy="1002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veat"/>
              <a:buChar char="●"/>
            </a:pPr>
            <a:r>
              <a:rPr b="1" lang="en" sz="2800">
                <a:latin typeface="Caveat"/>
                <a:ea typeface="Caveat"/>
                <a:cs typeface="Caveat"/>
                <a:sym typeface="Caveat"/>
              </a:rPr>
              <a:t>To find value of slope(m) I plotted slope of data  vs ID no.</a:t>
            </a:r>
            <a:endParaRPr b="1" sz="2800">
              <a:latin typeface="Caveat"/>
              <a:ea typeface="Caveat"/>
              <a:cs typeface="Caveat"/>
              <a:sym typeface="Caveat"/>
            </a:endParaRPr>
          </a:p>
          <a:p>
            <a:pPr indent="-406400" lvl="0" marL="457200" rtl="0" algn="l">
              <a:spcBef>
                <a:spcPts val="0"/>
              </a:spcBef>
              <a:spcAft>
                <a:spcPts val="0"/>
              </a:spcAft>
              <a:buSzPts val="2800"/>
              <a:buFont typeface="Caveat"/>
              <a:buChar char="●"/>
            </a:pPr>
            <a:r>
              <a:rPr b="1" lang="en" sz="2800">
                <a:latin typeface="Caveat"/>
                <a:ea typeface="Caveat"/>
                <a:cs typeface="Caveat"/>
                <a:sym typeface="Caveat"/>
              </a:rPr>
              <a:t>Since the time step was increasing therefore slope value will converge nearly  to upper  value when calculated at different point </a:t>
            </a:r>
            <a:endParaRPr b="1" sz="2800">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18"/>
          <p:cNvPicPr preferRelativeResize="0"/>
          <p:nvPr/>
        </p:nvPicPr>
        <p:blipFill>
          <a:blip r:embed="rId3">
            <a:alphaModFix/>
          </a:blip>
          <a:stretch>
            <a:fillRect/>
          </a:stretch>
        </p:blipFill>
        <p:spPr>
          <a:xfrm>
            <a:off x="152400" y="152400"/>
            <a:ext cx="8787324"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211050" y="191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txBox="1"/>
          <p:nvPr/>
        </p:nvSpPr>
        <p:spPr>
          <a:xfrm>
            <a:off x="1033325" y="340050"/>
            <a:ext cx="77529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latin typeface="Lobster"/>
                <a:ea typeface="Lobster"/>
                <a:cs typeface="Lobster"/>
                <a:sym typeface="Lobster"/>
              </a:rPr>
              <a:t>Some further modifications to get better accuracy</a:t>
            </a:r>
            <a:endParaRPr sz="3100">
              <a:latin typeface="Lobster"/>
              <a:ea typeface="Lobster"/>
              <a:cs typeface="Lobster"/>
              <a:sym typeface="Lobster"/>
            </a:endParaRPr>
          </a:p>
        </p:txBody>
      </p:sp>
      <p:sp>
        <p:nvSpPr>
          <p:cNvPr id="183" name="Google Shape;183;p19"/>
          <p:cNvSpPr/>
          <p:nvPr/>
        </p:nvSpPr>
        <p:spPr>
          <a:xfrm>
            <a:off x="211050" y="518900"/>
            <a:ext cx="716700" cy="32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txBox="1"/>
          <p:nvPr/>
        </p:nvSpPr>
        <p:spPr>
          <a:xfrm>
            <a:off x="358650" y="1019475"/>
            <a:ext cx="5248800" cy="38445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Caveat"/>
              <a:buChar char="●"/>
            </a:pPr>
            <a:r>
              <a:rPr b="1" lang="en" sz="2600">
                <a:latin typeface="Caveat"/>
                <a:ea typeface="Caveat"/>
                <a:cs typeface="Caveat"/>
                <a:sym typeface="Caveat"/>
              </a:rPr>
              <a:t>Since the no of death is a integer so I rounded up the values to get better accuracy. </a:t>
            </a:r>
            <a:endParaRPr b="1" sz="2600">
              <a:latin typeface="Caveat"/>
              <a:ea typeface="Caveat"/>
              <a:cs typeface="Caveat"/>
              <a:sym typeface="Caveat"/>
            </a:endParaRPr>
          </a:p>
          <a:p>
            <a:pPr indent="-393700" lvl="0" marL="457200" rtl="0" algn="l">
              <a:spcBef>
                <a:spcPts val="0"/>
              </a:spcBef>
              <a:spcAft>
                <a:spcPts val="0"/>
              </a:spcAft>
              <a:buSzPts val="2600"/>
              <a:buFont typeface="Caveat"/>
              <a:buChar char="●"/>
            </a:pPr>
            <a:r>
              <a:rPr b="1" lang="en" sz="2600">
                <a:latin typeface="Caveat"/>
                <a:ea typeface="Caveat"/>
                <a:cs typeface="Caveat"/>
                <a:sym typeface="Caveat"/>
              </a:rPr>
              <a:t>Better accuracy is due to the fact that as the values changes more frequently so difference between them was decreasing and hence rounding them up was pretty good approach which can be extended to estimate greater range of values.</a:t>
            </a:r>
            <a:endParaRPr b="1" sz="2600">
              <a:latin typeface="Caveat"/>
              <a:ea typeface="Caveat"/>
              <a:cs typeface="Caveat"/>
              <a:sym typeface="Caveat"/>
            </a:endParaRPr>
          </a:p>
          <a:p>
            <a:pPr indent="0" lvl="0" marL="0" rtl="0" algn="l">
              <a:spcBef>
                <a:spcPts val="0"/>
              </a:spcBef>
              <a:spcAft>
                <a:spcPts val="0"/>
              </a:spcAft>
              <a:buNone/>
            </a:pPr>
            <a:r>
              <a:t/>
            </a:r>
            <a:endParaRPr b="1" sz="2600">
              <a:latin typeface="Caveat"/>
              <a:ea typeface="Caveat"/>
              <a:cs typeface="Caveat"/>
              <a:sym typeface="Caveat"/>
            </a:endParaRPr>
          </a:p>
          <a:p>
            <a:pPr indent="0" lvl="0" marL="0" rtl="0" algn="l">
              <a:spcBef>
                <a:spcPts val="0"/>
              </a:spcBef>
              <a:spcAft>
                <a:spcPts val="0"/>
              </a:spcAft>
              <a:buNone/>
            </a:pPr>
            <a:r>
              <a:t/>
            </a:r>
            <a:endParaRPr b="1" sz="2600">
              <a:latin typeface="Caveat"/>
              <a:ea typeface="Caveat"/>
              <a:cs typeface="Caveat"/>
              <a:sym typeface="Caveat"/>
            </a:endParaRPr>
          </a:p>
        </p:txBody>
      </p:sp>
      <p:pic>
        <p:nvPicPr>
          <p:cNvPr id="185" name="Google Shape;185;p19"/>
          <p:cNvPicPr preferRelativeResize="0"/>
          <p:nvPr/>
        </p:nvPicPr>
        <p:blipFill>
          <a:blip r:embed="rId3">
            <a:alphaModFix/>
          </a:blip>
          <a:stretch>
            <a:fillRect/>
          </a:stretch>
        </p:blipFill>
        <p:spPr>
          <a:xfrm>
            <a:off x="5607448" y="2248925"/>
            <a:ext cx="3322800" cy="2695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20"/>
          <p:cNvPicPr preferRelativeResize="0"/>
          <p:nvPr/>
        </p:nvPicPr>
        <p:blipFill rotWithShape="1">
          <a:blip r:embed="rId3">
            <a:alphaModFix/>
          </a:blip>
          <a:srcRect b="0" l="2458" r="0" t="0"/>
          <a:stretch/>
        </p:blipFill>
        <p:spPr>
          <a:xfrm>
            <a:off x="225300" y="234850"/>
            <a:ext cx="8724474" cy="4693625"/>
          </a:xfrm>
          <a:prstGeom prst="rect">
            <a:avLst/>
          </a:prstGeom>
          <a:noFill/>
          <a:ln cap="flat" cmpd="sng" w="9525">
            <a:solidFill>
              <a:srgbClr val="F3F3F3"/>
            </a:solidFill>
            <a:prstDash val="solid"/>
            <a:round/>
            <a:headEnd len="sm" w="sm" type="none"/>
            <a:tailEnd len="sm" w="sm" type="none"/>
          </a:ln>
        </p:spPr>
      </p:pic>
      <p:sp>
        <p:nvSpPr>
          <p:cNvPr id="191" name="Google Shape;191;p20"/>
          <p:cNvSpPr/>
          <p:nvPr/>
        </p:nvSpPr>
        <p:spPr>
          <a:xfrm>
            <a:off x="5615575" y="2016075"/>
            <a:ext cx="3334200" cy="2912400"/>
          </a:xfrm>
          <a:prstGeom prst="foldedCorner">
            <a:avLst>
              <a:gd fmla="val 16667" name="adj"/>
            </a:avLst>
          </a:prstGeom>
          <a:solidFill>
            <a:srgbClr val="E69138"/>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800">
              <a:latin typeface="Caveat"/>
              <a:ea typeface="Caveat"/>
              <a:cs typeface="Caveat"/>
              <a:sym typeface="Caveat"/>
            </a:endParaRPr>
          </a:p>
        </p:txBody>
      </p:sp>
      <p:pic>
        <p:nvPicPr>
          <p:cNvPr descr="Piece of duct tape sticking a note to the slide" id="192" name="Google Shape;192;p20"/>
          <p:cNvPicPr preferRelativeResize="0"/>
          <p:nvPr/>
        </p:nvPicPr>
        <p:blipFill rotWithShape="1">
          <a:blip r:embed="rId4">
            <a:alphaModFix/>
          </a:blip>
          <a:srcRect b="10011" l="9244" r="2118" t="5926"/>
          <a:stretch/>
        </p:blipFill>
        <p:spPr>
          <a:xfrm rot="154826">
            <a:off x="6671663" y="2040131"/>
            <a:ext cx="1077273" cy="382687"/>
          </a:xfrm>
          <a:prstGeom prst="rect">
            <a:avLst/>
          </a:prstGeom>
          <a:noFill/>
          <a:ln>
            <a:noFill/>
          </a:ln>
        </p:spPr>
      </p:pic>
      <p:sp>
        <p:nvSpPr>
          <p:cNvPr id="193" name="Google Shape;193;p20"/>
          <p:cNvSpPr txBox="1"/>
          <p:nvPr/>
        </p:nvSpPr>
        <p:spPr>
          <a:xfrm>
            <a:off x="6949025" y="2016075"/>
            <a:ext cx="10014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800">
                <a:latin typeface="Calibri"/>
                <a:ea typeface="Calibri"/>
                <a:cs typeface="Calibri"/>
                <a:sym typeface="Calibri"/>
              </a:rPr>
              <a:t>Note</a:t>
            </a:r>
            <a:endParaRPr b="1" i="1" sz="18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94" name="Google Shape;194;p20"/>
          <p:cNvSpPr txBox="1"/>
          <p:nvPr/>
        </p:nvSpPr>
        <p:spPr>
          <a:xfrm>
            <a:off x="5717850" y="2333375"/>
            <a:ext cx="3078600" cy="23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Caveat"/>
                <a:ea typeface="Caveat"/>
                <a:cs typeface="Caveat"/>
                <a:sym typeface="Caveat"/>
              </a:rPr>
              <a:t>The values of y(difference of the values estimated from the curve whose slope I  calculated) will converge towards zero because of increasing no of affected people per  time step (ID)</a:t>
            </a:r>
            <a:endParaRPr b="1" sz="2300">
              <a:latin typeface="Caveat"/>
              <a:ea typeface="Caveat"/>
              <a:cs typeface="Caveat"/>
              <a:sym typeface="Caveat"/>
            </a:endParaRPr>
          </a:p>
          <a:p>
            <a:pPr indent="0" lvl="0" marL="0" rtl="0" algn="l">
              <a:spcBef>
                <a:spcPts val="0"/>
              </a:spcBef>
              <a:spcAft>
                <a:spcPts val="0"/>
              </a:spcAft>
              <a:buNone/>
            </a:pPr>
            <a:r>
              <a:t/>
            </a:r>
            <a:endParaRPr sz="2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1"/>
          <p:cNvSpPr/>
          <p:nvPr/>
        </p:nvSpPr>
        <p:spPr>
          <a:xfrm>
            <a:off x="211050" y="191000"/>
            <a:ext cx="8719200" cy="4753500"/>
          </a:xfrm>
          <a:prstGeom prst="rect">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256375" y="891925"/>
            <a:ext cx="885300" cy="32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txBox="1"/>
          <p:nvPr/>
        </p:nvSpPr>
        <p:spPr>
          <a:xfrm>
            <a:off x="603750" y="1647200"/>
            <a:ext cx="6965400" cy="18411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veat"/>
              <a:buChar char="●"/>
            </a:pPr>
            <a:r>
              <a:rPr b="1" lang="en" sz="2800">
                <a:latin typeface="Caveat"/>
                <a:ea typeface="Caveat"/>
                <a:cs typeface="Caveat"/>
                <a:sym typeface="Caveat"/>
              </a:rPr>
              <a:t>Assumptions that with the increase in time step by  15 mins ID number increases by one unit. Otherwise, if data was not continuous then we will multiply it(x4 in the submitted code) by  converting DateTime into minutes and then subtracting it with the DateTime value of ID ‘PR00001’ and the dividing the same by 15 and then adding it by 1.</a:t>
            </a:r>
            <a:endParaRPr b="1" sz="2800">
              <a:latin typeface="Caveat"/>
              <a:ea typeface="Caveat"/>
              <a:cs typeface="Caveat"/>
              <a:sym typeface="Caveat"/>
            </a:endParaRPr>
          </a:p>
        </p:txBody>
      </p:sp>
      <p:sp>
        <p:nvSpPr>
          <p:cNvPr id="202" name="Google Shape;202;p21"/>
          <p:cNvSpPr txBox="1"/>
          <p:nvPr/>
        </p:nvSpPr>
        <p:spPr>
          <a:xfrm>
            <a:off x="1739075" y="1043175"/>
            <a:ext cx="51000" cy="1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3" name="Google Shape;203;p21"/>
          <p:cNvSpPr txBox="1"/>
          <p:nvPr/>
        </p:nvSpPr>
        <p:spPr>
          <a:xfrm>
            <a:off x="1401550" y="722875"/>
            <a:ext cx="40197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Lobster"/>
                <a:ea typeface="Lobster"/>
                <a:cs typeface="Lobster"/>
                <a:sym typeface="Lobster"/>
              </a:rPr>
              <a:t>Assumptions</a:t>
            </a:r>
            <a:endParaRPr sz="3200">
              <a:latin typeface="Lobster"/>
              <a:ea typeface="Lobster"/>
              <a:cs typeface="Lobster"/>
              <a:sym typeface="Lobster"/>
            </a:endParaRPr>
          </a:p>
        </p:txBody>
      </p:sp>
      <p:pic>
        <p:nvPicPr>
          <p:cNvPr id="204" name="Google Shape;204;p21"/>
          <p:cNvPicPr preferRelativeResize="0"/>
          <p:nvPr/>
        </p:nvPicPr>
        <p:blipFill rotWithShape="1">
          <a:blip r:embed="rId3">
            <a:alphaModFix/>
          </a:blip>
          <a:srcRect b="11512" l="2882" r="62634" t="18292"/>
          <a:stretch/>
        </p:blipFill>
        <p:spPr>
          <a:xfrm>
            <a:off x="7078200" y="191000"/>
            <a:ext cx="1851900" cy="2100000"/>
          </a:xfrm>
          <a:prstGeom prst="roundRect">
            <a:avLst>
              <a:gd fmla="val 16667" name="adj"/>
            </a:avLst>
          </a:prstGeom>
          <a:noFill/>
          <a:ln cap="flat" cmpd="sng" w="9525">
            <a:solidFill>
              <a:srgbClr val="F1C23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