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Raleway" pitchFamily="2"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56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c98668a5c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c98668a5c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c98668a5c_0_2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c98668a5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7c98668a5c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7c98668a5c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c98668a5c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c98668a5c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c98668a5c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c98668a5c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c98668a5c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c98668a5c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c98668a5c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c98668a5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c98668a5c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c98668a5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c98668a5c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c98668a5c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c98668a5c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7c98668a5c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c98668a5c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c98668a5c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c98668a5c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c98668a5c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4"/>
          <p:cNvPicPr preferRelativeResize="0"/>
          <p:nvPr/>
        </p:nvPicPr>
        <p:blipFill>
          <a:blip r:embed="rId3">
            <a:alphaModFix/>
          </a:blip>
          <a:stretch>
            <a:fillRect/>
          </a:stretch>
        </p:blipFill>
        <p:spPr>
          <a:xfrm>
            <a:off x="2557325" y="566846"/>
            <a:ext cx="5932351" cy="4061828"/>
          </a:xfrm>
          <a:prstGeom prst="rect">
            <a:avLst/>
          </a:prstGeom>
          <a:noFill/>
          <a:ln>
            <a:noFill/>
          </a:ln>
        </p:spPr>
      </p:pic>
      <p:pic>
        <p:nvPicPr>
          <p:cNvPr id="83" name="Google Shape;83;p14" descr="Piece of duct tape sticking a note to the slide"/>
          <p:cNvPicPr preferRelativeResize="0"/>
          <p:nvPr/>
        </p:nvPicPr>
        <p:blipFill rotWithShape="1">
          <a:blip r:embed="rId4">
            <a:alphaModFix/>
          </a:blip>
          <a:srcRect l="9244" t="5926" r="2118" b="10011"/>
          <a:stretch/>
        </p:blipFill>
        <p:spPr>
          <a:xfrm rot="93653">
            <a:off x="4079894" y="553288"/>
            <a:ext cx="2887207" cy="621614"/>
          </a:xfrm>
          <a:prstGeom prst="rect">
            <a:avLst/>
          </a:prstGeom>
          <a:noFill/>
          <a:ln>
            <a:noFill/>
          </a:ln>
        </p:spPr>
      </p:pic>
      <p:sp>
        <p:nvSpPr>
          <p:cNvPr id="84" name="Google Shape;84;p14"/>
          <p:cNvSpPr txBox="1"/>
          <p:nvPr/>
        </p:nvSpPr>
        <p:spPr>
          <a:xfrm>
            <a:off x="3130189" y="1009159"/>
            <a:ext cx="4786800" cy="642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757575"/>
                </a:solidFill>
                <a:latin typeface="Raleway"/>
                <a:ea typeface="Raleway"/>
                <a:cs typeface="Raleway"/>
                <a:sym typeface="Raleway"/>
              </a:rPr>
              <a:t>1. Steps - </a:t>
            </a:r>
            <a:endParaRPr sz="3000" b="1">
              <a:solidFill>
                <a:srgbClr val="757575"/>
              </a:solidFill>
              <a:latin typeface="Raleway"/>
              <a:ea typeface="Raleway"/>
              <a:cs typeface="Raleway"/>
              <a:sym typeface="Raleway"/>
            </a:endParaRPr>
          </a:p>
        </p:txBody>
      </p:sp>
      <p:sp>
        <p:nvSpPr>
          <p:cNvPr id="85" name="Google Shape;85;p14"/>
          <p:cNvSpPr txBox="1"/>
          <p:nvPr/>
        </p:nvSpPr>
        <p:spPr>
          <a:xfrm>
            <a:off x="3130200" y="1213375"/>
            <a:ext cx="4786800" cy="351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a:solidFill>
                <a:srgbClr val="000000"/>
              </a:solidFill>
              <a:latin typeface="Raleway"/>
              <a:ea typeface="Raleway"/>
              <a:cs typeface="Raleway"/>
              <a:sym typeface="Raleway"/>
            </a:endParaRPr>
          </a:p>
          <a:p>
            <a:pPr marL="457200" lvl="0" indent="-368300" algn="l" rtl="0">
              <a:lnSpc>
                <a:spcPct val="115000"/>
              </a:lnSpc>
              <a:spcBef>
                <a:spcPts val="1600"/>
              </a:spcBef>
              <a:spcAft>
                <a:spcPts val="0"/>
              </a:spcAft>
              <a:buClr>
                <a:srgbClr val="F46524"/>
              </a:buClr>
              <a:buSzPts val="2200"/>
              <a:buFont typeface="Raleway"/>
              <a:buChar char="➔"/>
            </a:pPr>
            <a:r>
              <a:rPr lang="en" sz="2200" b="1">
                <a:solidFill>
                  <a:srgbClr val="F46524"/>
                </a:solidFill>
                <a:latin typeface="Raleway"/>
                <a:ea typeface="Raleway"/>
                <a:cs typeface="Raleway"/>
                <a:sym typeface="Raleway"/>
              </a:rPr>
              <a:t>Data Collection and Preprocessing</a:t>
            </a:r>
            <a:endParaRPr sz="2200">
              <a:solidFill>
                <a:srgbClr val="000000"/>
              </a:solidFill>
              <a:latin typeface="Raleway"/>
              <a:ea typeface="Raleway"/>
              <a:cs typeface="Raleway"/>
              <a:sym typeface="Raleway"/>
            </a:endParaRPr>
          </a:p>
          <a:p>
            <a:pPr marL="457200" lvl="0" indent="-368300" algn="l" rtl="0">
              <a:lnSpc>
                <a:spcPct val="115000"/>
              </a:lnSpc>
              <a:spcBef>
                <a:spcPts val="1000"/>
              </a:spcBef>
              <a:spcAft>
                <a:spcPts val="0"/>
              </a:spcAft>
              <a:buClr>
                <a:srgbClr val="F46524"/>
              </a:buClr>
              <a:buSzPts val="2200"/>
              <a:buFont typeface="Raleway"/>
              <a:buChar char="➔"/>
            </a:pPr>
            <a:r>
              <a:rPr lang="en" sz="2200" b="1">
                <a:solidFill>
                  <a:srgbClr val="F46524"/>
                </a:solidFill>
                <a:latin typeface="Raleway"/>
                <a:ea typeface="Raleway"/>
                <a:cs typeface="Raleway"/>
                <a:sym typeface="Raleway"/>
              </a:rPr>
              <a:t>Model Generation</a:t>
            </a:r>
            <a:endParaRPr sz="2200">
              <a:latin typeface="Raleway"/>
              <a:ea typeface="Raleway"/>
              <a:cs typeface="Raleway"/>
              <a:sym typeface="Raleway"/>
            </a:endParaRPr>
          </a:p>
          <a:p>
            <a:pPr marL="457200" lvl="0" indent="-368300" algn="l" rtl="0">
              <a:lnSpc>
                <a:spcPct val="115000"/>
              </a:lnSpc>
              <a:spcBef>
                <a:spcPts val="1000"/>
              </a:spcBef>
              <a:spcAft>
                <a:spcPts val="0"/>
              </a:spcAft>
              <a:buClr>
                <a:srgbClr val="F46524"/>
              </a:buClr>
              <a:buSzPts val="2200"/>
              <a:buFont typeface="Raleway"/>
              <a:buChar char="➔"/>
            </a:pPr>
            <a:r>
              <a:rPr lang="en" sz="2200" b="1">
                <a:solidFill>
                  <a:srgbClr val="F46524"/>
                </a:solidFill>
                <a:latin typeface="Raleway"/>
                <a:ea typeface="Raleway"/>
                <a:cs typeface="Raleway"/>
                <a:sym typeface="Raleway"/>
              </a:rPr>
              <a:t>Model Training and Validation</a:t>
            </a:r>
            <a:endParaRPr sz="2200" b="1">
              <a:solidFill>
                <a:srgbClr val="F46524"/>
              </a:solidFill>
              <a:latin typeface="Raleway"/>
              <a:ea typeface="Raleway"/>
              <a:cs typeface="Raleway"/>
              <a:sym typeface="Raleway"/>
            </a:endParaRPr>
          </a:p>
          <a:p>
            <a:pPr marL="457200" lvl="0" indent="-368300" algn="l" rtl="0">
              <a:lnSpc>
                <a:spcPct val="115000"/>
              </a:lnSpc>
              <a:spcBef>
                <a:spcPts val="1000"/>
              </a:spcBef>
              <a:spcAft>
                <a:spcPts val="0"/>
              </a:spcAft>
              <a:buClr>
                <a:srgbClr val="F46524"/>
              </a:buClr>
              <a:buSzPts val="2200"/>
              <a:buFont typeface="Raleway"/>
              <a:buChar char="➔"/>
            </a:pPr>
            <a:r>
              <a:rPr lang="en" sz="2200" b="1">
                <a:solidFill>
                  <a:srgbClr val="F46524"/>
                </a:solidFill>
                <a:latin typeface="Raleway"/>
                <a:ea typeface="Raleway"/>
                <a:cs typeface="Raleway"/>
                <a:sym typeface="Raleway"/>
              </a:rPr>
              <a:t>Results </a:t>
            </a:r>
            <a:endParaRPr sz="2200" b="1">
              <a:solidFill>
                <a:srgbClr val="F46524"/>
              </a:solidFill>
              <a:latin typeface="Raleway"/>
              <a:ea typeface="Raleway"/>
              <a:cs typeface="Raleway"/>
              <a:sym typeface="Raleway"/>
            </a:endParaRPr>
          </a:p>
          <a:p>
            <a:pPr marL="457200" lvl="0" indent="-368300" algn="l" rtl="0">
              <a:lnSpc>
                <a:spcPct val="115000"/>
              </a:lnSpc>
              <a:spcBef>
                <a:spcPts val="1000"/>
              </a:spcBef>
              <a:spcAft>
                <a:spcPts val="1000"/>
              </a:spcAft>
              <a:buClr>
                <a:srgbClr val="F46524"/>
              </a:buClr>
              <a:buSzPts val="2200"/>
              <a:buFont typeface="Raleway"/>
              <a:buChar char="➔"/>
            </a:pPr>
            <a:r>
              <a:rPr lang="en" sz="2200" b="1">
                <a:solidFill>
                  <a:schemeClr val="dk1"/>
                </a:solidFill>
                <a:latin typeface="Raleway"/>
                <a:ea typeface="Raleway"/>
                <a:cs typeface="Raleway"/>
                <a:sym typeface="Raleway"/>
              </a:rPr>
              <a:t>Challenges </a:t>
            </a:r>
            <a:br>
              <a:rPr lang="en">
                <a:solidFill>
                  <a:srgbClr val="000000"/>
                </a:solidFill>
                <a:latin typeface="Raleway"/>
                <a:ea typeface="Raleway"/>
                <a:cs typeface="Raleway"/>
                <a:sym typeface="Raleway"/>
              </a:rPr>
            </a:br>
            <a:endParaRPr sz="1200">
              <a:solidFill>
                <a:srgbClr val="000000"/>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2410100" y="479425"/>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C4587"/>
                </a:solidFill>
              </a:rPr>
              <a:t>Results and Predictions - </a:t>
            </a:r>
            <a:endParaRPr>
              <a:solidFill>
                <a:srgbClr val="1C4587"/>
              </a:solidFill>
            </a:endParaRPr>
          </a:p>
        </p:txBody>
      </p:sp>
      <p:sp>
        <p:nvSpPr>
          <p:cNvPr id="140" name="Google Shape;140;p23"/>
          <p:cNvSpPr txBox="1">
            <a:spLocks noGrp="1"/>
          </p:cNvSpPr>
          <p:nvPr>
            <p:ph type="body" idx="1"/>
          </p:nvPr>
        </p:nvSpPr>
        <p:spPr>
          <a:xfrm>
            <a:off x="2410100" y="1114825"/>
            <a:ext cx="6321600" cy="34833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SzPts val="1600"/>
              <a:buChar char="●"/>
            </a:pPr>
            <a:r>
              <a:rPr lang="en" sz="1600"/>
              <a:t>After training our model we saved it and have also submitted the same in the zip file.</a:t>
            </a:r>
            <a:endParaRPr sz="1600"/>
          </a:p>
          <a:p>
            <a:pPr marL="457200" lvl="0" indent="-330200" algn="just" rtl="0">
              <a:spcBef>
                <a:spcPts val="0"/>
              </a:spcBef>
              <a:spcAft>
                <a:spcPts val="0"/>
              </a:spcAft>
              <a:buSzPts val="1600"/>
              <a:buChar char="●"/>
            </a:pPr>
            <a:r>
              <a:rPr lang="en" sz="1600"/>
              <a:t>We have also submitted the validation file which can be used for test accuracy of our model to test it you have to upload our ‘</a:t>
            </a:r>
            <a:r>
              <a:rPr lang="en" sz="1600">
                <a:solidFill>
                  <a:srgbClr val="212121"/>
                </a:solidFill>
                <a:highlight>
                  <a:srgbClr val="FFFFFF"/>
                </a:highlight>
                <a:latin typeface="Courier New"/>
                <a:ea typeface="Courier New"/>
                <a:cs typeface="Courier New"/>
                <a:sym typeface="Courier New"/>
              </a:rPr>
              <a:t>No_ballResNet50FineTune_1.h5</a:t>
            </a:r>
            <a:r>
              <a:rPr lang="en" sz="1600"/>
              <a:t>’ file and the test dataset in the format as :</a:t>
            </a:r>
            <a:br>
              <a:rPr lang="en" sz="1600"/>
            </a:br>
            <a:r>
              <a:rPr lang="en" sz="1600"/>
              <a:t>Load the test data_set in the format test_data inside that two folders one named No_ball and other named valid_ball.</a:t>
            </a:r>
            <a:endParaRPr sz="1600"/>
          </a:p>
          <a:p>
            <a:pPr marL="457200" lvl="0" indent="-330200" algn="just" rtl="0">
              <a:spcBef>
                <a:spcPts val="0"/>
              </a:spcBef>
              <a:spcAft>
                <a:spcPts val="0"/>
              </a:spcAft>
              <a:buSzPts val="1600"/>
              <a:buChar char="●"/>
            </a:pPr>
            <a:r>
              <a:rPr lang="en" sz="1600"/>
              <a:t>To evaluate accuracy of the model in predictions model.evaluate_generator is used in the test file and model.predict_generators used to predict the probability of the image belonging to the given class.</a:t>
            </a:r>
            <a:endParaRPr sz="1600"/>
          </a:p>
          <a:p>
            <a:pPr marL="0" lvl="0" indent="0" algn="just" rtl="0">
              <a:spcBef>
                <a:spcPts val="1600"/>
              </a:spcBef>
              <a:spcAft>
                <a:spcPts val="1600"/>
              </a:spcAft>
              <a:buNone/>
            </a:pP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 and Steps to increase further Accuracy :</a:t>
            </a:r>
            <a:endParaRPr/>
          </a:p>
        </p:txBody>
      </p:sp>
      <p:sp>
        <p:nvSpPr>
          <p:cNvPr id="146" name="Google Shape;146;p24"/>
          <p:cNvSpPr txBox="1">
            <a:spLocks noGrp="1"/>
          </p:cNvSpPr>
          <p:nvPr>
            <p:ph type="body" idx="1"/>
          </p:nvPr>
        </p:nvSpPr>
        <p:spPr>
          <a:xfrm>
            <a:off x="2410100" y="1739650"/>
            <a:ext cx="6321600" cy="2858400"/>
          </a:xfrm>
          <a:prstGeom prst="rect">
            <a:avLst/>
          </a:prstGeom>
        </p:spPr>
        <p:txBody>
          <a:bodyPr spcFirstLastPara="1" wrap="square" lIns="91425" tIns="91425" rIns="91425" bIns="91425" anchor="t" anchorCtr="0">
            <a:noAutofit/>
          </a:bodyPr>
          <a:lstStyle/>
          <a:p>
            <a:pPr marL="457200" lvl="0" indent="-349250" algn="just" rtl="0">
              <a:spcBef>
                <a:spcPts val="0"/>
              </a:spcBef>
              <a:spcAft>
                <a:spcPts val="0"/>
              </a:spcAft>
              <a:buSzPts val="1900"/>
              <a:buChar char="●"/>
            </a:pPr>
            <a:r>
              <a:rPr lang="en" sz="1900"/>
              <a:t>Increase the size of the training dataset.</a:t>
            </a:r>
            <a:endParaRPr sz="1900"/>
          </a:p>
          <a:p>
            <a:pPr marL="457200" lvl="0" indent="-349250" algn="just" rtl="0">
              <a:spcBef>
                <a:spcPts val="0"/>
              </a:spcBef>
              <a:spcAft>
                <a:spcPts val="0"/>
              </a:spcAft>
              <a:buSzPts val="1900"/>
              <a:buChar char="●"/>
            </a:pPr>
            <a:r>
              <a:rPr lang="en" sz="1900"/>
              <a:t>We can train the model for more epochs if train dataset size is increased.</a:t>
            </a:r>
            <a:endParaRPr sz="1900"/>
          </a:p>
          <a:p>
            <a:pPr marL="457200" lvl="0" indent="-349250" algn="just" rtl="0">
              <a:spcBef>
                <a:spcPts val="0"/>
              </a:spcBef>
              <a:spcAft>
                <a:spcPts val="0"/>
              </a:spcAft>
              <a:buSzPts val="1900"/>
              <a:buChar char="●"/>
            </a:pPr>
            <a:r>
              <a:rPr lang="en" sz="1900"/>
              <a:t>We can collect more data from the ongoing matches.</a:t>
            </a:r>
            <a:endParaRPr sz="1900"/>
          </a:p>
          <a:p>
            <a:pPr marL="457200" lvl="0" indent="-349250" algn="just" rtl="0">
              <a:spcBef>
                <a:spcPts val="0"/>
              </a:spcBef>
              <a:spcAft>
                <a:spcPts val="0"/>
              </a:spcAft>
              <a:buSzPts val="1900"/>
              <a:buChar char="●"/>
            </a:pPr>
            <a:r>
              <a:rPr lang="en" sz="1900"/>
              <a:t>If size of training dataset is increased then we can also add the top layer of the Resnet50 and set it’s parameters to trainable in order to achieve better accuracy.</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5"/>
          <p:cNvPicPr preferRelativeResize="0"/>
          <p:nvPr/>
        </p:nvPicPr>
        <p:blipFill>
          <a:blip r:embed="rId3">
            <a:alphaModFix/>
          </a:blip>
          <a:stretch>
            <a:fillRect/>
          </a:stretch>
        </p:blipFill>
        <p:spPr>
          <a:xfrm>
            <a:off x="0" y="0"/>
            <a:ext cx="9144000" cy="5143500"/>
          </a:xfrm>
          <a:prstGeom prst="rect">
            <a:avLst/>
          </a:prstGeom>
          <a:noFill/>
          <a:ln w="9525" cap="flat" cmpd="sng">
            <a:solidFill>
              <a:srgbClr val="EFEFEF"/>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2398675" y="678225"/>
            <a:ext cx="63285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50">
                <a:solidFill>
                  <a:srgbClr val="1C4587"/>
                </a:solidFill>
              </a:rPr>
              <a:t>Data Collection and Preprocessing:</a:t>
            </a:r>
            <a:endParaRPr sz="2850">
              <a:solidFill>
                <a:srgbClr val="1C4587"/>
              </a:solidFill>
            </a:endParaRPr>
          </a:p>
        </p:txBody>
      </p:sp>
      <p:sp>
        <p:nvSpPr>
          <p:cNvPr id="91" name="Google Shape;91;p15"/>
          <p:cNvSpPr txBox="1">
            <a:spLocks noGrp="1"/>
          </p:cNvSpPr>
          <p:nvPr>
            <p:ph type="body" idx="1"/>
          </p:nvPr>
        </p:nvSpPr>
        <p:spPr>
          <a:xfrm>
            <a:off x="2250475" y="1370550"/>
            <a:ext cx="6624900" cy="3227700"/>
          </a:xfrm>
          <a:prstGeom prst="rect">
            <a:avLst/>
          </a:prstGeom>
        </p:spPr>
        <p:txBody>
          <a:bodyPr spcFirstLastPara="1" wrap="square" lIns="91425" tIns="91425" rIns="91425" bIns="91425" anchor="t" anchorCtr="0">
            <a:noAutofit/>
          </a:bodyPr>
          <a:lstStyle/>
          <a:p>
            <a:pPr marL="457200" lvl="0" indent="-355600" algn="just" rtl="0">
              <a:spcBef>
                <a:spcPts val="0"/>
              </a:spcBef>
              <a:spcAft>
                <a:spcPts val="0"/>
              </a:spcAft>
              <a:buSzPts val="2000"/>
              <a:buChar char="●"/>
            </a:pPr>
            <a:r>
              <a:rPr lang="en" sz="2000">
                <a:solidFill>
                  <a:srgbClr val="212529"/>
                </a:solidFill>
                <a:highlight>
                  <a:srgbClr val="FFFFFF"/>
                </a:highlight>
                <a:latin typeface="Roboto"/>
                <a:ea typeface="Roboto"/>
                <a:cs typeface="Roboto"/>
                <a:sym typeface="Roboto"/>
              </a:rPr>
              <a:t>In our model to classify no-ball, we use images as input. </a:t>
            </a:r>
            <a:endParaRPr sz="2000">
              <a:solidFill>
                <a:srgbClr val="212529"/>
              </a:solidFill>
              <a:highlight>
                <a:srgbClr val="FFFFFF"/>
              </a:highlight>
              <a:latin typeface="Roboto"/>
              <a:ea typeface="Roboto"/>
              <a:cs typeface="Roboto"/>
              <a:sym typeface="Roboto"/>
            </a:endParaRPr>
          </a:p>
          <a:p>
            <a:pPr marL="457200" lvl="0" indent="-355600" algn="just" rtl="0">
              <a:spcBef>
                <a:spcPts val="0"/>
              </a:spcBef>
              <a:spcAft>
                <a:spcPts val="0"/>
              </a:spcAft>
              <a:buSzPts val="2000"/>
              <a:buChar char="●"/>
            </a:pPr>
            <a:r>
              <a:rPr lang="en" sz="2000">
                <a:solidFill>
                  <a:srgbClr val="212529"/>
                </a:solidFill>
                <a:highlight>
                  <a:srgbClr val="FFFFFF"/>
                </a:highlight>
                <a:latin typeface="Roboto"/>
                <a:ea typeface="Roboto"/>
                <a:cs typeface="Roboto"/>
                <a:sym typeface="Roboto"/>
              </a:rPr>
              <a:t>Our input dataset contains images collected from google image search and by taking screenshots from various replays available on youtube and hotstar. </a:t>
            </a:r>
            <a:endParaRPr sz="2000">
              <a:solidFill>
                <a:srgbClr val="212529"/>
              </a:solidFill>
              <a:highlight>
                <a:srgbClr val="FFFFFF"/>
              </a:highlight>
              <a:latin typeface="Roboto"/>
              <a:ea typeface="Roboto"/>
              <a:cs typeface="Roboto"/>
              <a:sym typeface="Roboto"/>
            </a:endParaRPr>
          </a:p>
          <a:p>
            <a:pPr marL="457200" lvl="0" indent="-355600" algn="just" rtl="0">
              <a:spcBef>
                <a:spcPts val="0"/>
              </a:spcBef>
              <a:spcAft>
                <a:spcPts val="0"/>
              </a:spcAft>
              <a:buSzPts val="2000"/>
              <a:buChar char="●"/>
            </a:pPr>
            <a:r>
              <a:rPr lang="en" sz="2000">
                <a:solidFill>
                  <a:srgbClr val="212529"/>
                </a:solidFill>
                <a:highlight>
                  <a:srgbClr val="FFFFFF"/>
                </a:highlight>
                <a:latin typeface="Roboto"/>
                <a:ea typeface="Roboto"/>
                <a:cs typeface="Roboto"/>
                <a:sym typeface="Roboto"/>
              </a:rPr>
              <a:t>The images are manually annotated and contain two classes: no ball and valid ball(legal ball). </a:t>
            </a:r>
            <a:endParaRPr sz="2000">
              <a:solidFill>
                <a:srgbClr val="212529"/>
              </a:solidFill>
              <a:highlight>
                <a:srgbClr val="FFFFFF"/>
              </a:highlight>
              <a:latin typeface="Roboto"/>
              <a:ea typeface="Roboto"/>
              <a:cs typeface="Roboto"/>
              <a:sym typeface="Roboto"/>
            </a:endParaRPr>
          </a:p>
          <a:p>
            <a:pPr marL="457200" lvl="0" indent="-355600" algn="just" rtl="0">
              <a:spcBef>
                <a:spcPts val="0"/>
              </a:spcBef>
              <a:spcAft>
                <a:spcPts val="0"/>
              </a:spcAft>
              <a:buSzPts val="2000"/>
              <a:buChar char="●"/>
            </a:pPr>
            <a:r>
              <a:rPr lang="en" sz="2000">
                <a:solidFill>
                  <a:srgbClr val="212529"/>
                </a:solidFill>
                <a:highlight>
                  <a:srgbClr val="FFFFFF"/>
                </a:highlight>
                <a:latin typeface="Roboto"/>
                <a:ea typeface="Roboto"/>
                <a:cs typeface="Roboto"/>
                <a:sym typeface="Roboto"/>
              </a:rPr>
              <a:t>All the collected images were rescaled to normalise the data in order to have better accuracy.</a:t>
            </a:r>
            <a:endParaRPr sz="2000"/>
          </a:p>
        </p:txBody>
      </p:sp>
      <p:pic>
        <p:nvPicPr>
          <p:cNvPr id="92" name="Google Shape;92;p15"/>
          <p:cNvPicPr preferRelativeResize="0"/>
          <p:nvPr/>
        </p:nvPicPr>
        <p:blipFill>
          <a:blip r:embed="rId3">
            <a:alphaModFix/>
          </a:blip>
          <a:stretch>
            <a:fillRect/>
          </a:stretch>
        </p:blipFill>
        <p:spPr>
          <a:xfrm>
            <a:off x="0" y="2060775"/>
            <a:ext cx="2314050" cy="1847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C4587"/>
                </a:solidFill>
              </a:rPr>
              <a:t>Transfer Learning - </a:t>
            </a:r>
            <a:endParaRPr>
              <a:solidFill>
                <a:srgbClr val="1C4587"/>
              </a:solidFill>
            </a:endParaRPr>
          </a:p>
        </p:txBody>
      </p:sp>
      <p:sp>
        <p:nvSpPr>
          <p:cNvPr id="98" name="Google Shape;98;p16"/>
          <p:cNvSpPr txBox="1">
            <a:spLocks noGrp="1"/>
          </p:cNvSpPr>
          <p:nvPr>
            <p:ph type="body" idx="1"/>
          </p:nvPr>
        </p:nvSpPr>
        <p:spPr>
          <a:xfrm>
            <a:off x="2410100" y="1279375"/>
            <a:ext cx="6321600" cy="3318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Clr>
                <a:schemeClr val="dk2"/>
              </a:buClr>
              <a:buSzPts val="1100"/>
              <a:buFont typeface="Arial"/>
              <a:buNone/>
            </a:pPr>
            <a:r>
              <a:rPr lang="en">
                <a:solidFill>
                  <a:srgbClr val="000000"/>
                </a:solidFill>
                <a:highlight>
                  <a:srgbClr val="FFFFFF"/>
                </a:highlight>
                <a:latin typeface="Roboto"/>
                <a:ea typeface="Roboto"/>
                <a:cs typeface="Roboto"/>
                <a:sym typeface="Roboto"/>
              </a:rPr>
              <a:t>Transfer learning uses the knowledge gained from solving one problem and apply it to another related problem. Facing the problem of collecting enough training data to rebuild models, transfer learning aims to transfer knowledge from a large dataset known as source domain to a smaller dataset named target domain. Either the feature spaces between domain data are different or the source tasks and the target tasks focus on different topics, boosting the performance of the target task. Our model uses pretrained Resnet50 parameters for better predictions.</a:t>
            </a:r>
            <a:endParaRPr>
              <a:solidFill>
                <a:srgbClr val="000000"/>
              </a:solidFill>
            </a:endParaRPr>
          </a:p>
        </p:txBody>
      </p:sp>
      <p:pic>
        <p:nvPicPr>
          <p:cNvPr id="99" name="Google Shape;99;p16"/>
          <p:cNvPicPr preferRelativeResize="0"/>
          <p:nvPr/>
        </p:nvPicPr>
        <p:blipFill>
          <a:blip r:embed="rId3">
            <a:alphaModFix/>
          </a:blip>
          <a:stretch>
            <a:fillRect/>
          </a:stretch>
        </p:blipFill>
        <p:spPr>
          <a:xfrm>
            <a:off x="152400" y="2274050"/>
            <a:ext cx="2105300" cy="180018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2444825" y="575950"/>
            <a:ext cx="62769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C4587"/>
                </a:solidFill>
              </a:rPr>
              <a:t>Model</a:t>
            </a:r>
            <a:endParaRPr>
              <a:solidFill>
                <a:srgbClr val="1C4587"/>
              </a:solidFill>
            </a:endParaRPr>
          </a:p>
        </p:txBody>
      </p:sp>
      <p:sp>
        <p:nvSpPr>
          <p:cNvPr id="105" name="Google Shape;105;p17"/>
          <p:cNvSpPr txBox="1">
            <a:spLocks noGrp="1"/>
          </p:cNvSpPr>
          <p:nvPr>
            <p:ph type="body" idx="1"/>
          </p:nvPr>
        </p:nvSpPr>
        <p:spPr>
          <a:xfrm>
            <a:off x="2322075" y="1211350"/>
            <a:ext cx="6515400" cy="3387000"/>
          </a:xfrm>
          <a:prstGeom prst="rect">
            <a:avLst/>
          </a:prstGeom>
        </p:spPr>
        <p:txBody>
          <a:bodyPr spcFirstLastPara="1" wrap="square" lIns="91425" tIns="91425" rIns="91425" bIns="91425" anchor="t" anchorCtr="0">
            <a:noAutofit/>
          </a:bodyPr>
          <a:lstStyle/>
          <a:p>
            <a:pPr marL="457200" lvl="0" indent="-336550" algn="just" rtl="0">
              <a:spcBef>
                <a:spcPts val="0"/>
              </a:spcBef>
              <a:spcAft>
                <a:spcPts val="0"/>
              </a:spcAft>
              <a:buSzPts val="1700"/>
              <a:buChar char="●"/>
            </a:pPr>
            <a:r>
              <a:rPr lang="en" sz="1700">
                <a:solidFill>
                  <a:srgbClr val="212529"/>
                </a:solidFill>
                <a:highlight>
                  <a:srgbClr val="FFFFFF"/>
                </a:highlight>
                <a:latin typeface="Roboto"/>
                <a:ea typeface="Roboto"/>
                <a:cs typeface="Roboto"/>
                <a:sym typeface="Roboto"/>
              </a:rPr>
              <a:t>We have used Keras to build our model and generate results.</a:t>
            </a:r>
            <a:endParaRPr sz="1700">
              <a:solidFill>
                <a:srgbClr val="212529"/>
              </a:solidFill>
              <a:highlight>
                <a:srgbClr val="FFFFFF"/>
              </a:highlight>
              <a:latin typeface="Roboto"/>
              <a:ea typeface="Roboto"/>
              <a:cs typeface="Roboto"/>
              <a:sym typeface="Roboto"/>
            </a:endParaRPr>
          </a:p>
          <a:p>
            <a:pPr marL="457200" lvl="0" indent="-336550" algn="just" rtl="0">
              <a:spcBef>
                <a:spcPts val="0"/>
              </a:spcBef>
              <a:spcAft>
                <a:spcPts val="0"/>
              </a:spcAft>
              <a:buSzPts val="1700"/>
              <a:buChar char="●"/>
            </a:pPr>
            <a:r>
              <a:rPr lang="en" sz="1700">
                <a:solidFill>
                  <a:srgbClr val="212529"/>
                </a:solidFill>
                <a:highlight>
                  <a:srgbClr val="FFFFFF"/>
                </a:highlight>
                <a:latin typeface="Roboto"/>
                <a:ea typeface="Roboto"/>
                <a:cs typeface="Roboto"/>
                <a:sym typeface="Roboto"/>
              </a:rPr>
              <a:t>Our model produces a score for both possible outcomes then each of them is converted to a probability by SoftMax.</a:t>
            </a:r>
            <a:endParaRPr sz="1700">
              <a:solidFill>
                <a:srgbClr val="212529"/>
              </a:solidFill>
              <a:highlight>
                <a:srgbClr val="FFFFFF"/>
              </a:highlight>
              <a:latin typeface="Roboto"/>
              <a:ea typeface="Roboto"/>
              <a:cs typeface="Roboto"/>
              <a:sym typeface="Roboto"/>
            </a:endParaRPr>
          </a:p>
          <a:p>
            <a:pPr marL="457200" lvl="0" indent="-336550" algn="just" rtl="0">
              <a:spcBef>
                <a:spcPts val="0"/>
              </a:spcBef>
              <a:spcAft>
                <a:spcPts val="0"/>
              </a:spcAft>
              <a:buSzPts val="1700"/>
              <a:buChar char="●"/>
            </a:pPr>
            <a:r>
              <a:rPr lang="en" sz="1700">
                <a:solidFill>
                  <a:srgbClr val="212529"/>
                </a:solidFill>
                <a:highlight>
                  <a:srgbClr val="FFFFFF"/>
                </a:highlight>
                <a:latin typeface="Roboto"/>
                <a:ea typeface="Roboto"/>
                <a:cs typeface="Roboto"/>
                <a:sym typeface="Roboto"/>
              </a:rPr>
              <a:t>We have used Resnet50 as the classifying CNN as our model. </a:t>
            </a:r>
            <a:endParaRPr sz="1700">
              <a:solidFill>
                <a:srgbClr val="212529"/>
              </a:solidFill>
              <a:highlight>
                <a:srgbClr val="FFFFFF"/>
              </a:highlight>
              <a:latin typeface="Roboto"/>
              <a:ea typeface="Roboto"/>
              <a:cs typeface="Roboto"/>
              <a:sym typeface="Roboto"/>
            </a:endParaRPr>
          </a:p>
          <a:p>
            <a:pPr marL="457200" lvl="0" indent="-336550" algn="just" rtl="0">
              <a:spcBef>
                <a:spcPts val="0"/>
              </a:spcBef>
              <a:spcAft>
                <a:spcPts val="0"/>
              </a:spcAft>
              <a:buSzPts val="1700"/>
              <a:buChar char="●"/>
            </a:pPr>
            <a:r>
              <a:rPr lang="en" sz="1700">
                <a:solidFill>
                  <a:srgbClr val="212529"/>
                </a:solidFill>
                <a:highlight>
                  <a:srgbClr val="FFFFFF"/>
                </a:highlight>
                <a:latin typeface="Roboto"/>
                <a:ea typeface="Roboto"/>
                <a:cs typeface="Roboto"/>
                <a:sym typeface="Roboto"/>
              </a:rPr>
              <a:t>In our model we have not include the top layer of the Resnet50 and kept the trained  parameters of available model.</a:t>
            </a:r>
            <a:endParaRPr sz="1700">
              <a:solidFill>
                <a:srgbClr val="212529"/>
              </a:solidFill>
              <a:highlight>
                <a:srgbClr val="FFFFFF"/>
              </a:highlight>
              <a:latin typeface="Roboto"/>
              <a:ea typeface="Roboto"/>
              <a:cs typeface="Roboto"/>
              <a:sym typeface="Roboto"/>
            </a:endParaRPr>
          </a:p>
          <a:p>
            <a:pPr marL="457200" lvl="0" indent="-336550" algn="just" rtl="0">
              <a:spcBef>
                <a:spcPts val="0"/>
              </a:spcBef>
              <a:spcAft>
                <a:spcPts val="0"/>
              </a:spcAft>
              <a:buClr>
                <a:srgbClr val="212529"/>
              </a:buClr>
              <a:buSzPts val="1700"/>
              <a:buFont typeface="Roboto"/>
              <a:buChar char="●"/>
            </a:pPr>
            <a:r>
              <a:rPr lang="en" sz="1700">
                <a:solidFill>
                  <a:srgbClr val="212529"/>
                </a:solidFill>
                <a:highlight>
                  <a:srgbClr val="FFFFFF"/>
                </a:highlight>
                <a:latin typeface="Roboto"/>
                <a:ea typeface="Roboto"/>
                <a:cs typeface="Roboto"/>
                <a:sym typeface="Roboto"/>
              </a:rPr>
              <a:t>Except for the first five layers of the model all layers of Resnet50 are converted into non-trainable layers.</a:t>
            </a:r>
            <a:endParaRPr sz="1700">
              <a:solidFill>
                <a:srgbClr val="212529"/>
              </a:solidFill>
              <a:highlight>
                <a:srgbClr val="FFFFFF"/>
              </a:highlight>
              <a:latin typeface="Roboto"/>
              <a:ea typeface="Roboto"/>
              <a:cs typeface="Roboto"/>
              <a:sym typeface="Roboto"/>
            </a:endParaRPr>
          </a:p>
          <a:p>
            <a:pPr marL="457200" lvl="0" indent="-336550" algn="just" rtl="0">
              <a:lnSpc>
                <a:spcPct val="100000"/>
              </a:lnSpc>
              <a:spcBef>
                <a:spcPts val="0"/>
              </a:spcBef>
              <a:spcAft>
                <a:spcPts val="1600"/>
              </a:spcAft>
              <a:buClr>
                <a:srgbClr val="212529"/>
              </a:buClr>
              <a:buSzPts val="1700"/>
              <a:buFont typeface="Roboto"/>
              <a:buChar char="●"/>
            </a:pPr>
            <a:r>
              <a:rPr lang="en" sz="1700">
                <a:solidFill>
                  <a:srgbClr val="212529"/>
                </a:solidFill>
                <a:highlight>
                  <a:srgbClr val="FFFFFF"/>
                </a:highlight>
                <a:latin typeface="Roboto"/>
                <a:ea typeface="Roboto"/>
                <a:cs typeface="Roboto"/>
                <a:sym typeface="Roboto"/>
              </a:rPr>
              <a:t>One dense layer of size 300 is also added after Resnet50 and after which the model is trained.</a:t>
            </a:r>
            <a:endParaRPr sz="1700"/>
          </a:p>
        </p:txBody>
      </p:sp>
      <p:pic>
        <p:nvPicPr>
          <p:cNvPr id="106" name="Google Shape;106;p17"/>
          <p:cNvPicPr preferRelativeResize="0"/>
          <p:nvPr/>
        </p:nvPicPr>
        <p:blipFill>
          <a:blip r:embed="rId3">
            <a:alphaModFix/>
          </a:blip>
          <a:stretch>
            <a:fillRect/>
          </a:stretch>
        </p:blipFill>
        <p:spPr>
          <a:xfrm>
            <a:off x="213750" y="2003675"/>
            <a:ext cx="2017275" cy="189523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body" idx="1"/>
          </p:nvPr>
        </p:nvSpPr>
        <p:spPr>
          <a:xfrm>
            <a:off x="2410100" y="645225"/>
            <a:ext cx="6321600" cy="3912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212529"/>
              </a:buClr>
              <a:buSzPts val="1800"/>
              <a:buFont typeface="Roboto"/>
              <a:buChar char="●"/>
            </a:pPr>
            <a:r>
              <a:rPr lang="en">
                <a:solidFill>
                  <a:srgbClr val="212529"/>
                </a:solidFill>
                <a:highlight>
                  <a:srgbClr val="FFFFFF"/>
                </a:highlight>
                <a:latin typeface="Roboto"/>
                <a:ea typeface="Roboto"/>
                <a:cs typeface="Roboto"/>
                <a:sym typeface="Roboto"/>
              </a:rPr>
              <a:t>The cross-entropy cost function is used to synthesize the weight parameter by calculating the error between the output of the SoftMax layer and the label vector of the given test category.</a:t>
            </a:r>
            <a:endParaRPr/>
          </a:p>
          <a:p>
            <a:pPr marL="457200" lvl="0" indent="-342900" algn="l" rtl="0">
              <a:spcBef>
                <a:spcPts val="1600"/>
              </a:spcBef>
              <a:spcAft>
                <a:spcPts val="0"/>
              </a:spcAft>
              <a:buClr>
                <a:srgbClr val="212529"/>
              </a:buClr>
              <a:buSzPts val="1800"/>
              <a:buFont typeface="Roboto"/>
              <a:buChar char="●"/>
            </a:pPr>
            <a:r>
              <a:rPr lang="en">
                <a:solidFill>
                  <a:srgbClr val="212529"/>
                </a:solidFill>
                <a:highlight>
                  <a:srgbClr val="FFFFFF"/>
                </a:highlight>
                <a:latin typeface="Roboto"/>
                <a:ea typeface="Roboto"/>
                <a:cs typeface="Roboto"/>
                <a:sym typeface="Roboto"/>
              </a:rPr>
              <a:t>Adam optimizer is used as an optimisation function.</a:t>
            </a:r>
            <a:endParaRPr>
              <a:solidFill>
                <a:srgbClr val="212529"/>
              </a:solidFill>
              <a:highlight>
                <a:srgbClr val="FFFFFF"/>
              </a:highlight>
              <a:latin typeface="Roboto"/>
              <a:ea typeface="Roboto"/>
              <a:cs typeface="Roboto"/>
              <a:sym typeface="Roboto"/>
            </a:endParaRPr>
          </a:p>
          <a:p>
            <a:pPr marL="457200" lvl="0" indent="-342900" algn="l" rtl="0">
              <a:spcBef>
                <a:spcPts val="1600"/>
              </a:spcBef>
              <a:spcAft>
                <a:spcPts val="0"/>
              </a:spcAft>
              <a:buClr>
                <a:srgbClr val="212529"/>
              </a:buClr>
              <a:buSzPts val="1800"/>
              <a:buFont typeface="Roboto"/>
              <a:buChar char="●"/>
            </a:pPr>
            <a:r>
              <a:rPr lang="en">
                <a:solidFill>
                  <a:srgbClr val="212529"/>
                </a:solidFill>
                <a:highlight>
                  <a:srgbClr val="FFFFFF"/>
                </a:highlight>
                <a:latin typeface="Roboto"/>
                <a:ea typeface="Roboto"/>
                <a:cs typeface="Roboto"/>
                <a:sym typeface="Roboto"/>
              </a:rPr>
              <a:t>Total parameters of our model is </a:t>
            </a:r>
            <a:r>
              <a:rPr lang="en">
                <a:solidFill>
                  <a:srgbClr val="212121"/>
                </a:solidFill>
                <a:highlight>
                  <a:srgbClr val="FFFFFF"/>
                </a:highlight>
                <a:latin typeface="Courier New"/>
                <a:ea typeface="Courier New"/>
                <a:cs typeface="Courier New"/>
                <a:sym typeface="Courier New"/>
              </a:rPr>
              <a:t>24,203,014</a:t>
            </a:r>
            <a:endParaRPr>
              <a:solidFill>
                <a:srgbClr val="212121"/>
              </a:solidFill>
              <a:highlight>
                <a:srgbClr val="FFFFFF"/>
              </a:highlight>
              <a:latin typeface="Courier New"/>
              <a:ea typeface="Courier New"/>
              <a:cs typeface="Courier New"/>
              <a:sym typeface="Courier New"/>
            </a:endParaRPr>
          </a:p>
          <a:p>
            <a:pPr marL="457200" lvl="0" indent="-342900" algn="l" rtl="0">
              <a:spcBef>
                <a:spcPts val="1600"/>
              </a:spcBef>
              <a:spcAft>
                <a:spcPts val="0"/>
              </a:spcAft>
              <a:buClr>
                <a:srgbClr val="212529"/>
              </a:buClr>
              <a:buSzPts val="1800"/>
              <a:buFont typeface="Roboto"/>
              <a:buChar char="●"/>
            </a:pPr>
            <a:r>
              <a:rPr lang="en">
                <a:solidFill>
                  <a:srgbClr val="212529"/>
                </a:solidFill>
                <a:highlight>
                  <a:srgbClr val="FFFFFF"/>
                </a:highlight>
                <a:latin typeface="Roboto"/>
                <a:ea typeface="Roboto"/>
                <a:cs typeface="Roboto"/>
                <a:sym typeface="Roboto"/>
              </a:rPr>
              <a:t>Total trainable parameters of our model is </a:t>
            </a:r>
            <a:r>
              <a:rPr lang="en">
                <a:solidFill>
                  <a:srgbClr val="212121"/>
                </a:solidFill>
                <a:highlight>
                  <a:srgbClr val="FFFFFF"/>
                </a:highlight>
                <a:latin typeface="Courier New"/>
                <a:ea typeface="Courier New"/>
                <a:cs typeface="Courier New"/>
                <a:sym typeface="Courier New"/>
              </a:rPr>
              <a:t>624,902</a:t>
            </a:r>
            <a:endParaRPr>
              <a:solidFill>
                <a:srgbClr val="212121"/>
              </a:solidFill>
              <a:highlight>
                <a:srgbClr val="FFFFFF"/>
              </a:highlight>
              <a:latin typeface="Courier New"/>
              <a:ea typeface="Courier New"/>
              <a:cs typeface="Courier New"/>
              <a:sym typeface="Courier New"/>
            </a:endParaRPr>
          </a:p>
          <a:p>
            <a:pPr marL="457200" lvl="0" indent="-342900" algn="l" rtl="0">
              <a:spcBef>
                <a:spcPts val="1600"/>
              </a:spcBef>
              <a:spcAft>
                <a:spcPts val="0"/>
              </a:spcAft>
              <a:buClr>
                <a:srgbClr val="212529"/>
              </a:buClr>
              <a:buSzPts val="1800"/>
              <a:buFont typeface="Roboto"/>
              <a:buChar char="●"/>
            </a:pPr>
            <a:r>
              <a:rPr lang="en">
                <a:solidFill>
                  <a:srgbClr val="212529"/>
                </a:solidFill>
                <a:highlight>
                  <a:srgbClr val="FFFFFF"/>
                </a:highlight>
                <a:latin typeface="Roboto"/>
                <a:ea typeface="Roboto"/>
                <a:cs typeface="Roboto"/>
                <a:sym typeface="Roboto"/>
              </a:rPr>
              <a:t>Total non-trainable parameters of our model is </a:t>
            </a:r>
            <a:r>
              <a:rPr lang="en">
                <a:solidFill>
                  <a:srgbClr val="212121"/>
                </a:solidFill>
                <a:highlight>
                  <a:srgbClr val="FFFFFF"/>
                </a:highlight>
                <a:latin typeface="Courier New"/>
                <a:ea typeface="Courier New"/>
                <a:cs typeface="Courier New"/>
                <a:sym typeface="Courier New"/>
              </a:rPr>
              <a:t>23,578,112</a:t>
            </a:r>
            <a:endParaRPr>
              <a:solidFill>
                <a:srgbClr val="212121"/>
              </a:solidFill>
              <a:highlight>
                <a:srgbClr val="FFFFFF"/>
              </a:highlight>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9"/>
          <p:cNvPicPr preferRelativeResize="0"/>
          <p:nvPr/>
        </p:nvPicPr>
        <p:blipFill>
          <a:blip r:embed="rId3">
            <a:alphaModFix/>
          </a:blip>
          <a:stretch>
            <a:fillRect/>
          </a:stretch>
        </p:blipFill>
        <p:spPr>
          <a:xfrm>
            <a:off x="0" y="0"/>
            <a:ext cx="9144001"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C4587"/>
                </a:solidFill>
              </a:rPr>
              <a:t> Training and Validation loss - </a:t>
            </a:r>
            <a:endParaRPr>
              <a:solidFill>
                <a:srgbClr val="1C4587"/>
              </a:solidFill>
            </a:endParaRPr>
          </a:p>
        </p:txBody>
      </p:sp>
      <p:pic>
        <p:nvPicPr>
          <p:cNvPr id="122" name="Google Shape;122;p20"/>
          <p:cNvPicPr preferRelativeResize="0"/>
          <p:nvPr/>
        </p:nvPicPr>
        <p:blipFill>
          <a:blip r:embed="rId3">
            <a:alphaModFix/>
          </a:blip>
          <a:stretch>
            <a:fillRect/>
          </a:stretch>
        </p:blipFill>
        <p:spPr>
          <a:xfrm>
            <a:off x="2894850" y="1470300"/>
            <a:ext cx="4970899" cy="3127875"/>
          </a:xfrm>
          <a:prstGeom prst="rect">
            <a:avLst/>
          </a:prstGeom>
          <a:noFill/>
          <a:ln>
            <a:noFill/>
          </a:ln>
        </p:spPr>
      </p:pic>
      <p:pic>
        <p:nvPicPr>
          <p:cNvPr id="123" name="Google Shape;123;p20"/>
          <p:cNvPicPr preferRelativeResize="0"/>
          <p:nvPr/>
        </p:nvPicPr>
        <p:blipFill>
          <a:blip r:embed="rId4">
            <a:alphaModFix/>
          </a:blip>
          <a:stretch>
            <a:fillRect/>
          </a:stretch>
        </p:blipFill>
        <p:spPr>
          <a:xfrm>
            <a:off x="61375" y="1816825"/>
            <a:ext cx="2833475" cy="1344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solidFill>
                  <a:srgbClr val="1C4587"/>
                </a:solidFill>
              </a:rPr>
              <a:t>Training and Validation Accuracy- </a:t>
            </a:r>
            <a:endParaRPr>
              <a:solidFill>
                <a:srgbClr val="1C4587"/>
              </a:solidFill>
            </a:endParaRPr>
          </a:p>
          <a:p>
            <a:pPr marL="0" lvl="0" indent="0" algn="l" rtl="0">
              <a:spcBef>
                <a:spcPts val="0"/>
              </a:spcBef>
              <a:spcAft>
                <a:spcPts val="0"/>
              </a:spcAft>
              <a:buNone/>
            </a:pPr>
            <a:endParaRPr>
              <a:solidFill>
                <a:srgbClr val="1C4587"/>
              </a:solidFill>
            </a:endParaRPr>
          </a:p>
        </p:txBody>
      </p:sp>
      <p:pic>
        <p:nvPicPr>
          <p:cNvPr id="129" name="Google Shape;129;p21"/>
          <p:cNvPicPr preferRelativeResize="0"/>
          <p:nvPr/>
        </p:nvPicPr>
        <p:blipFill>
          <a:blip r:embed="rId3">
            <a:alphaModFix/>
          </a:blip>
          <a:stretch>
            <a:fillRect/>
          </a:stretch>
        </p:blipFill>
        <p:spPr>
          <a:xfrm>
            <a:off x="3070663" y="1687625"/>
            <a:ext cx="4980775" cy="2776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2"/>
          <p:cNvPicPr preferRelativeResize="0"/>
          <p:nvPr/>
        </p:nvPicPr>
        <p:blipFill>
          <a:blip r:embed="rId3">
            <a:alphaModFix/>
          </a:blip>
          <a:stretch>
            <a:fillRect/>
          </a:stretch>
        </p:blipFill>
        <p:spPr>
          <a:xfrm>
            <a:off x="0" y="0"/>
            <a:ext cx="9144000" cy="4949901"/>
          </a:xfrm>
          <a:prstGeom prst="rect">
            <a:avLst/>
          </a:prstGeom>
          <a:noFill/>
          <a:ln>
            <a:noFill/>
          </a:ln>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575</Words>
  <Application>Microsoft Office PowerPoint</Application>
  <PresentationFormat>On-screen Show (16:9)</PresentationFormat>
  <Paragraphs>37</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Lato</vt:lpstr>
      <vt:lpstr>Arial</vt:lpstr>
      <vt:lpstr>Raleway</vt:lpstr>
      <vt:lpstr>Roboto</vt:lpstr>
      <vt:lpstr>Courier New</vt:lpstr>
      <vt:lpstr>Swiss</vt:lpstr>
      <vt:lpstr>PowerPoint Presentation</vt:lpstr>
      <vt:lpstr>Data Collection and Preprocessing:</vt:lpstr>
      <vt:lpstr>Transfer Learning - </vt:lpstr>
      <vt:lpstr>Model</vt:lpstr>
      <vt:lpstr>PowerPoint Presentation</vt:lpstr>
      <vt:lpstr>PowerPoint Presentation</vt:lpstr>
      <vt:lpstr> Training and Validation loss - </vt:lpstr>
      <vt:lpstr>Training and Validation Accuracy-  </vt:lpstr>
      <vt:lpstr>PowerPoint Presentation</vt:lpstr>
      <vt:lpstr>Results and Predictions - </vt:lpstr>
      <vt:lpstr>Challenges and Steps to increase further Accuracy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Rishabh</cp:lastModifiedBy>
  <cp:revision>1</cp:revision>
  <dcterms:modified xsi:type="dcterms:W3CDTF">2021-11-11T23:23:44Z</dcterms:modified>
</cp:coreProperties>
</file>