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Caveat"/>
      <p:regular r:id="rId21"/>
      <p:bold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Lobster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Caveat-bold.fntdata"/><Relationship Id="rId21" Type="http://schemas.openxmlformats.org/officeDocument/2006/relationships/font" Target="fonts/Caveat-regular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7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12a8c8de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12a8c8de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2a8c8de3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12a8c8de3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2a8c8de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2a8c8de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2a8c8de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2a8c8de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2a8c8de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12a8c8de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12a8c8d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12a8c8d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2a8c8de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2a8c8de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12a8c8de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12a8c8de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2a8c8de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12a8c8de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2a8c8de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12a8c8de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411325" y="1301150"/>
            <a:ext cx="79578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1917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b="1" i="1" lang="en" sz="3600">
                <a:solidFill>
                  <a:srgbClr val="19171A"/>
                </a:solidFill>
                <a:highlight>
                  <a:srgbClr val="B6D7A8"/>
                </a:highlight>
                <a:latin typeface="Raleway"/>
                <a:ea typeface="Raleway"/>
                <a:cs typeface="Raleway"/>
                <a:sym typeface="Raleway"/>
              </a:rPr>
              <a:t>Colombia - Gender Recognition  </a:t>
            </a:r>
            <a:br>
              <a:rPr b="1" i="1" lang="en" sz="3600">
                <a:solidFill>
                  <a:srgbClr val="19171A"/>
                </a:solidFill>
                <a:highlight>
                  <a:srgbClr val="B6D7A8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1" i="1" lang="en" sz="3600">
                <a:solidFill>
                  <a:srgbClr val="1917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     </a:t>
            </a:r>
            <a:r>
              <a:rPr b="1" i="1" lang="en" sz="3600">
                <a:solidFill>
                  <a:srgbClr val="19171A"/>
                </a:solidFill>
                <a:highlight>
                  <a:srgbClr val="B6D7A8"/>
                </a:highlight>
                <a:latin typeface="Raleway"/>
                <a:ea typeface="Raleway"/>
                <a:cs typeface="Raleway"/>
                <a:sym typeface="Raleway"/>
              </a:rPr>
              <a:t>Challenge (</a:t>
            </a:r>
            <a:r>
              <a:rPr b="1" i="1" lang="en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Times Internet)</a:t>
            </a:r>
            <a:endParaRPr b="1" i="1">
              <a:solidFill>
                <a:srgbClr val="000000"/>
              </a:solidFill>
              <a:highlight>
                <a:srgbClr val="B6D7A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1749925" y="3563800"/>
            <a:ext cx="4458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By : Rishabh Singhal</a:t>
            </a:r>
            <a:endParaRPr b="1" sz="2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25" y="222625"/>
            <a:ext cx="8690824" cy="46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700" y="3131650"/>
            <a:ext cx="2090899" cy="1816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0" y="214450"/>
            <a:ext cx="8724650" cy="47209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212400" y="195000"/>
            <a:ext cx="8719200" cy="47535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273025" y="96150"/>
            <a:ext cx="8538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Steps</a:t>
            </a: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:</a:t>
            </a:r>
            <a:endParaRPr sz="800">
              <a:latin typeface="Lobster"/>
              <a:ea typeface="Lobster"/>
              <a:cs typeface="Lobster"/>
              <a:sym typeface="Lobster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veat"/>
              <a:buChar char="●"/>
            </a:pP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Store all files in one dataframe to avoid errors(as same UserId can be seen in different datasets).</a:t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212400" y="297550"/>
            <a:ext cx="716700" cy="32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0" y="1793075"/>
            <a:ext cx="8719200" cy="31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212400" y="195000"/>
            <a:ext cx="8719200" cy="47535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273025" y="242225"/>
            <a:ext cx="8538600" cy="4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veat"/>
              <a:buChar char="●"/>
            </a:pP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Sort the above generated </a:t>
            </a: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d</a:t>
            </a: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ataframe by User</a:t>
            </a: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I</a:t>
            </a: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d.</a:t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0" y="865975"/>
            <a:ext cx="8719199" cy="21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168900" y="2984075"/>
            <a:ext cx="88221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3225" lvl="0" marL="457200" rtl="0" algn="l">
              <a:spcBef>
                <a:spcPts val="0"/>
              </a:spcBef>
              <a:spcAft>
                <a:spcPts val="0"/>
              </a:spcAft>
              <a:buSzPts val="2750"/>
              <a:buFont typeface="Caveat"/>
              <a:buChar char="●"/>
            </a:pPr>
            <a:r>
              <a:rPr b="1" lang="en" sz="2750">
                <a:latin typeface="Caveat"/>
                <a:ea typeface="Caveat"/>
                <a:cs typeface="Caveat"/>
                <a:sym typeface="Caveat"/>
              </a:rPr>
              <a:t>Since Url will contain the most relevant description of the data in squeezed form which contains title, description and other most relevant parameters in the encoded form separated by ‘/’  and also due to computational limitations I used the Url to train the model.</a:t>
            </a:r>
            <a:endParaRPr sz="27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12400" y="195000"/>
            <a:ext cx="8719200" cy="47535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273025" y="242225"/>
            <a:ext cx="8538600" cy="4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1195" l="0" r="0" t="0"/>
          <a:stretch/>
        </p:blipFill>
        <p:spPr>
          <a:xfrm>
            <a:off x="152400" y="201550"/>
            <a:ext cx="8764650" cy="47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4">
            <a:alphaModFix/>
          </a:blip>
          <a:srcRect b="11512" l="2882" r="62634" t="18292"/>
          <a:stretch/>
        </p:blipFill>
        <p:spPr>
          <a:xfrm>
            <a:off x="7065150" y="201550"/>
            <a:ext cx="1851900" cy="210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212400" y="195000"/>
            <a:ext cx="8719200" cy="47535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302700" y="-378075"/>
            <a:ext cx="8538600" cy="4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obster"/>
              <a:ea typeface="Lobster"/>
              <a:cs typeface="Lobster"/>
              <a:sym typeface="Lobster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veat"/>
              <a:buChar char="●"/>
            </a:pP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I combined  the dataset - Url on the basis of dataset - UserId i.e. instead of having multiple Url with same UserId now one UserId will possess multiple Url separated by space.</a:t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veat"/>
              <a:buChar char="●"/>
            </a:pP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For seperation I converted the data into the numpy array to reduce the time complexity of the model.</a:t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13" y="3212013"/>
            <a:ext cx="35337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500" y="3088200"/>
            <a:ext cx="46101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212400" y="195000"/>
            <a:ext cx="8719200" cy="47535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273025" y="242225"/>
            <a:ext cx="8538600" cy="4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veat"/>
              <a:buChar char="●"/>
            </a:pP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After this now the data can be visualised as two columns :</a:t>
            </a:r>
            <a:br>
              <a:rPr b="1" lang="en" sz="3000">
                <a:latin typeface="Caveat"/>
                <a:ea typeface="Caveat"/>
                <a:cs typeface="Caveat"/>
                <a:sym typeface="Caveat"/>
              </a:rPr>
            </a:b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1. UserId - contains Gender information.</a:t>
            </a:r>
            <a:br>
              <a:rPr b="1" lang="en" sz="3000">
                <a:latin typeface="Caveat"/>
                <a:ea typeface="Caveat"/>
                <a:cs typeface="Caveat"/>
                <a:sym typeface="Caveat"/>
              </a:rPr>
            </a:b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2. Url - can be visualised as a sentence (or the combination of multiple words).</a:t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b="0" l="249" r="10767" t="0"/>
          <a:stretch/>
        </p:blipFill>
        <p:spPr>
          <a:xfrm>
            <a:off x="212400" y="2691075"/>
            <a:ext cx="4092301" cy="22574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4700" y="2691075"/>
            <a:ext cx="4626800" cy="22574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12400" y="195000"/>
            <a:ext cx="8719200" cy="47535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68900" y="106675"/>
            <a:ext cx="8762700" cy="4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Caveat"/>
              <a:buChar char="●"/>
            </a:pPr>
            <a:r>
              <a:rPr b="1" lang="en" sz="2900">
                <a:latin typeface="Caveat"/>
                <a:ea typeface="Caveat"/>
                <a:cs typeface="Caveat"/>
                <a:sym typeface="Caveat"/>
              </a:rPr>
              <a:t>Then I built own tokenized vocabulary of combined training and test dataset using CountVectorizer.</a:t>
            </a:r>
            <a:endParaRPr b="1" sz="2900">
              <a:latin typeface="Caveat"/>
              <a:ea typeface="Caveat"/>
              <a:cs typeface="Caveat"/>
              <a:sym typeface="Cave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Caveat"/>
              <a:buChar char="●"/>
            </a:pPr>
            <a:r>
              <a:rPr b="1" lang="en" sz="2900">
                <a:latin typeface="Caveat"/>
                <a:ea typeface="Caveat"/>
                <a:cs typeface="Caveat"/>
                <a:sym typeface="Caveat"/>
              </a:rPr>
              <a:t>I set the number of maximum features to be 7000(vocab-size) which consists of words with frequency greater than 100 and limit maximum frequency to 30 percent of the size of dataset as above this will contain less information.</a:t>
            </a:r>
            <a:endParaRPr b="1" sz="29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0" r="20000" t="0"/>
          <a:stretch/>
        </p:blipFill>
        <p:spPr>
          <a:xfrm>
            <a:off x="212400" y="3215975"/>
            <a:ext cx="8719200" cy="17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212400" y="195000"/>
            <a:ext cx="8719200" cy="47535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212400" y="117225"/>
            <a:ext cx="85386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veat"/>
              <a:buChar char="●"/>
            </a:pP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Model Training:</a:t>
            </a:r>
            <a:br>
              <a:rPr b="1" lang="en" sz="3000">
                <a:latin typeface="Caveat"/>
                <a:ea typeface="Caveat"/>
                <a:cs typeface="Caveat"/>
                <a:sym typeface="Caveat"/>
              </a:rPr>
            </a:br>
            <a:endParaRPr b="1"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0" y="749625"/>
            <a:ext cx="8719200" cy="30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3" y="3824550"/>
            <a:ext cx="8719201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0" l="0" r="20000" t="0"/>
          <a:stretch/>
        </p:blipFill>
        <p:spPr>
          <a:xfrm>
            <a:off x="390238" y="897200"/>
            <a:ext cx="8368724" cy="2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