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Caveat"/>
      <p:regular r:id="rId25"/>
      <p:bold r:id="rId26"/>
    </p:embeddedFont>
    <p:embeddedFont>
      <p:font typeface="Nunito"/>
      <p:regular r:id="rId27"/>
      <p:bold r:id="rId28"/>
      <p:italic r:id="rId29"/>
      <p:boldItalic r:id="rId30"/>
    </p:embeddedFont>
    <p:embeddedFont>
      <p:font typeface="Lobster"/>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aveat-bold.fntdata"/><Relationship Id="rId25" Type="http://schemas.openxmlformats.org/officeDocument/2006/relationships/font" Target="fonts/Caveat-regular.fntdata"/><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obster-regular.fntdata"/><Relationship Id="rId3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d1d90cec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d1d90cec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d1d90cec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d1d90cec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5d1d90cec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5d1d90cec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5d1d90cec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5d1d90cec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5d1d90cec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5d1d90cec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5d1d90cec6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5d1d90cec6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d08bc43e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d08bc43e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d1d90ce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d1d90ce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d1d90cec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d1d90cec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d1d90cec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d1d90cec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d1d90cec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d1d90cec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d1d90cec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d1d90cec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d267888bb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d267888bb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d1d90cec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d1d90cec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rgbClr val="07376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980475" y="1559325"/>
            <a:ext cx="70722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i="1" lang="en" sz="4800">
                <a:solidFill>
                  <a:srgbClr val="20124D"/>
                </a:solidFill>
                <a:highlight>
                  <a:srgbClr val="EAD1DC"/>
                </a:highlight>
                <a:latin typeface="Raleway"/>
                <a:ea typeface="Raleway"/>
                <a:cs typeface="Raleway"/>
                <a:sym typeface="Raleway"/>
              </a:rPr>
              <a:t>IndiaMART Hackathon</a:t>
            </a:r>
            <a:endParaRPr b="1" i="1" sz="4800">
              <a:solidFill>
                <a:srgbClr val="20124D"/>
              </a:solidFill>
              <a:highlight>
                <a:srgbClr val="EAD1DC"/>
              </a:highlight>
              <a:latin typeface="Raleway"/>
              <a:ea typeface="Raleway"/>
              <a:cs typeface="Raleway"/>
              <a:sym typeface="Raleway"/>
            </a:endParaRPr>
          </a:p>
        </p:txBody>
      </p:sp>
      <p:sp>
        <p:nvSpPr>
          <p:cNvPr id="129" name="Google Shape;129;p13"/>
          <p:cNvSpPr txBox="1"/>
          <p:nvPr>
            <p:ph idx="1" type="subTitle"/>
          </p:nvPr>
        </p:nvSpPr>
        <p:spPr>
          <a:xfrm>
            <a:off x="1858700" y="3297233"/>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Raleway"/>
                <a:ea typeface="Raleway"/>
                <a:cs typeface="Raleway"/>
                <a:sym typeface="Raleway"/>
              </a:rPr>
              <a:t>By : Rishabh Singhal</a:t>
            </a:r>
            <a:endParaRPr b="1" sz="2500">
              <a:latin typeface="Raleway"/>
              <a:ea typeface="Raleway"/>
              <a:cs typeface="Raleway"/>
              <a:sym typeface="Raleway"/>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07" name="Google Shape;207;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09" name="Google Shape;209;p22"/>
          <p:cNvSpPr/>
          <p:nvPr/>
        </p:nvSpPr>
        <p:spPr>
          <a:xfrm>
            <a:off x="212400" y="195000"/>
            <a:ext cx="8719200" cy="4753500"/>
          </a:xfrm>
          <a:prstGeom prst="rect">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2"/>
          <p:cNvSpPr txBox="1"/>
          <p:nvPr/>
        </p:nvSpPr>
        <p:spPr>
          <a:xfrm>
            <a:off x="379700" y="306950"/>
            <a:ext cx="8389800" cy="45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11" name="Google Shape;211;p22"/>
          <p:cNvSpPr txBox="1"/>
          <p:nvPr/>
        </p:nvSpPr>
        <p:spPr>
          <a:xfrm>
            <a:off x="284825" y="351525"/>
            <a:ext cx="8537400" cy="45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5B0F00"/>
                </a:solidFill>
                <a:latin typeface="Lobster"/>
                <a:ea typeface="Lobster"/>
                <a:cs typeface="Lobster"/>
                <a:sym typeface="Lobster"/>
              </a:rPr>
              <a:t>2.</a:t>
            </a:r>
            <a:r>
              <a:rPr lang="en" sz="3600">
                <a:solidFill>
                  <a:srgbClr val="5B0F00"/>
                </a:solidFill>
                <a:latin typeface="Lobster"/>
                <a:ea typeface="Lobster"/>
                <a:cs typeface="Lobster"/>
                <a:sym typeface="Lobster"/>
              </a:rPr>
              <a:t>  </a:t>
            </a:r>
            <a:r>
              <a:rPr b="1" lang="en" sz="4000">
                <a:solidFill>
                  <a:srgbClr val="5B0F00"/>
                </a:solidFill>
                <a:latin typeface="Caveat"/>
                <a:ea typeface="Caveat"/>
                <a:cs typeface="Caveat"/>
                <a:sym typeface="Caveat"/>
              </a:rPr>
              <a:t>Basic modifications: </a:t>
            </a:r>
            <a:endParaRPr b="1" sz="4000">
              <a:solidFill>
                <a:srgbClr val="5B0F00"/>
              </a:solidFill>
              <a:latin typeface="Caveat"/>
              <a:ea typeface="Caveat"/>
              <a:cs typeface="Caveat"/>
              <a:sym typeface="Caveat"/>
            </a:endParaRPr>
          </a:p>
          <a:p>
            <a:pPr indent="-419100" lvl="0" marL="457200" rtl="0" algn="l">
              <a:spcBef>
                <a:spcPts val="0"/>
              </a:spcBef>
              <a:spcAft>
                <a:spcPts val="0"/>
              </a:spcAft>
              <a:buClr>
                <a:srgbClr val="20124D"/>
              </a:buClr>
              <a:buSzPts val="3000"/>
              <a:buFont typeface="Caveat"/>
              <a:buChar char="-"/>
            </a:pPr>
            <a:r>
              <a:rPr b="1" lang="en" sz="3000">
                <a:latin typeface="Caveat"/>
                <a:ea typeface="Caveat"/>
                <a:cs typeface="Caveat"/>
                <a:sym typeface="Caveat"/>
              </a:rPr>
              <a:t>Basic modifications function will remove common errors  when dataframe is passed to it </a:t>
            </a:r>
            <a:r>
              <a:rPr b="1" lang="en" sz="3000">
                <a:latin typeface="Caveat"/>
                <a:ea typeface="Caveat"/>
                <a:cs typeface="Caveat"/>
                <a:sym typeface="Caveat"/>
              </a:rPr>
              <a:t>which will modify similar data like 1 kg = kg</a:t>
            </a:r>
            <a:r>
              <a:rPr b="1" lang="en" sz="3000">
                <a:solidFill>
                  <a:srgbClr val="20124D"/>
                </a:solidFill>
                <a:latin typeface="Caveat"/>
                <a:ea typeface="Caveat"/>
                <a:cs typeface="Caveat"/>
                <a:sym typeface="Caveat"/>
              </a:rPr>
              <a:t> </a:t>
            </a:r>
            <a:endParaRPr b="1" sz="3000">
              <a:solidFill>
                <a:srgbClr val="20124D"/>
              </a:solidFill>
              <a:latin typeface="Caveat"/>
              <a:ea typeface="Caveat"/>
              <a:cs typeface="Caveat"/>
              <a:sym typeface="Caveat"/>
            </a:endParaRPr>
          </a:p>
        </p:txBody>
      </p:sp>
      <p:pic>
        <p:nvPicPr>
          <p:cNvPr id="212" name="Google Shape;212;p22"/>
          <p:cNvPicPr preferRelativeResize="0"/>
          <p:nvPr/>
        </p:nvPicPr>
        <p:blipFill rotWithShape="1">
          <a:blip r:embed="rId3">
            <a:alphaModFix/>
          </a:blip>
          <a:srcRect b="1739" l="4247" r="6903" t="0"/>
          <a:stretch/>
        </p:blipFill>
        <p:spPr>
          <a:xfrm>
            <a:off x="6384850" y="2130350"/>
            <a:ext cx="2759150" cy="2816575"/>
          </a:xfrm>
          <a:prstGeom prst="rect">
            <a:avLst/>
          </a:prstGeom>
          <a:noFill/>
          <a:ln>
            <a:noFill/>
          </a:ln>
        </p:spPr>
      </p:pic>
      <p:pic>
        <p:nvPicPr>
          <p:cNvPr id="213" name="Google Shape;213;p22"/>
          <p:cNvPicPr preferRelativeResize="0"/>
          <p:nvPr/>
        </p:nvPicPr>
        <p:blipFill>
          <a:blip r:embed="rId4">
            <a:alphaModFix/>
          </a:blip>
          <a:stretch>
            <a:fillRect/>
          </a:stretch>
        </p:blipFill>
        <p:spPr>
          <a:xfrm>
            <a:off x="212400" y="2952475"/>
            <a:ext cx="6291001" cy="1994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20" name="Google Shape;220;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22" name="Google Shape;222;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24" name="Google Shape;224;p23"/>
          <p:cNvSpPr/>
          <p:nvPr/>
        </p:nvSpPr>
        <p:spPr>
          <a:xfrm>
            <a:off x="212400" y="195000"/>
            <a:ext cx="8719200" cy="4753500"/>
          </a:xfrm>
          <a:prstGeom prst="rect">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3"/>
          <p:cNvSpPr txBox="1"/>
          <p:nvPr/>
        </p:nvSpPr>
        <p:spPr>
          <a:xfrm>
            <a:off x="379700" y="195000"/>
            <a:ext cx="8389800" cy="46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5B0F00"/>
                </a:solidFill>
                <a:latin typeface="Lobster"/>
                <a:ea typeface="Lobster"/>
                <a:cs typeface="Lobster"/>
                <a:sym typeface="Lobster"/>
              </a:rPr>
              <a:t>3. </a:t>
            </a:r>
            <a:r>
              <a:rPr b="1" lang="en" sz="4000">
                <a:solidFill>
                  <a:srgbClr val="5B0F00"/>
                </a:solidFill>
                <a:latin typeface="Caveat"/>
                <a:ea typeface="Caveat"/>
                <a:cs typeface="Caveat"/>
                <a:sym typeface="Caveat"/>
              </a:rPr>
              <a:t>Advance modifications</a:t>
            </a:r>
            <a:r>
              <a:rPr lang="en" sz="3600">
                <a:solidFill>
                  <a:srgbClr val="46535E"/>
                </a:solidFill>
                <a:latin typeface="Caveat"/>
                <a:ea typeface="Caveat"/>
                <a:cs typeface="Caveat"/>
                <a:sym typeface="Caveat"/>
              </a:rPr>
              <a:t>(manual methods) :</a:t>
            </a:r>
            <a:endParaRPr sz="3600">
              <a:solidFill>
                <a:srgbClr val="46535E"/>
              </a:solidFill>
              <a:latin typeface="Caveat"/>
              <a:ea typeface="Caveat"/>
              <a:cs typeface="Caveat"/>
              <a:sym typeface="Caveat"/>
            </a:endParaRPr>
          </a:p>
          <a:p>
            <a:pPr indent="0" lvl="0" marL="0" rtl="0" algn="l">
              <a:spcBef>
                <a:spcPts val="0"/>
              </a:spcBef>
              <a:spcAft>
                <a:spcPts val="0"/>
              </a:spcAft>
              <a:buNone/>
            </a:pPr>
            <a:r>
              <a:rPr b="1" lang="en" sz="3000">
                <a:latin typeface="Caveat"/>
                <a:ea typeface="Caveat"/>
                <a:cs typeface="Caveat"/>
                <a:sym typeface="Caveat"/>
              </a:rPr>
              <a:t>Since many words in the units have the same meaning so I used some steps to replace them with the same meaning word to get more accurate values.</a:t>
            </a:r>
            <a:r>
              <a:rPr b="1" lang="en" sz="3000">
                <a:latin typeface="Caveat"/>
                <a:ea typeface="Caveat"/>
                <a:cs typeface="Caveat"/>
                <a:sym typeface="Caveat"/>
              </a:rPr>
              <a:t> </a:t>
            </a:r>
            <a:endParaRPr b="1" sz="2400">
              <a:latin typeface="Caveat"/>
              <a:ea typeface="Caveat"/>
              <a:cs typeface="Caveat"/>
              <a:sym typeface="Caveat"/>
            </a:endParaRPr>
          </a:p>
        </p:txBody>
      </p:sp>
      <p:pic>
        <p:nvPicPr>
          <p:cNvPr id="226" name="Google Shape;226;p23"/>
          <p:cNvPicPr preferRelativeResize="0"/>
          <p:nvPr/>
        </p:nvPicPr>
        <p:blipFill rotWithShape="1">
          <a:blip r:embed="rId3">
            <a:alphaModFix/>
          </a:blip>
          <a:srcRect b="2676" l="0" r="3502" t="0"/>
          <a:stretch/>
        </p:blipFill>
        <p:spPr>
          <a:xfrm>
            <a:off x="5765875" y="2404400"/>
            <a:ext cx="3165725" cy="2544100"/>
          </a:xfrm>
          <a:prstGeom prst="rect">
            <a:avLst/>
          </a:prstGeom>
          <a:noFill/>
          <a:ln>
            <a:noFill/>
          </a:ln>
        </p:spPr>
      </p:pic>
      <p:sp>
        <p:nvSpPr>
          <p:cNvPr id="227" name="Google Shape;227;p23"/>
          <p:cNvSpPr txBox="1"/>
          <p:nvPr/>
        </p:nvSpPr>
        <p:spPr>
          <a:xfrm>
            <a:off x="348075" y="1877325"/>
            <a:ext cx="5301600" cy="16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b="1" lang="en" sz="3000">
                <a:latin typeface="Caveat"/>
                <a:ea typeface="Caveat"/>
                <a:cs typeface="Caveat"/>
                <a:sym typeface="Caveat"/>
              </a:rPr>
              <a:t>If still some value(unit) is repeated we can manually set it’s value to other in this function </a:t>
            </a:r>
            <a:endParaRPr b="1" sz="3000">
              <a:latin typeface="Caveat"/>
              <a:ea typeface="Caveat"/>
              <a:cs typeface="Caveat"/>
              <a:sym typeface="Caveat"/>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228" name="Google Shape;228;p23"/>
          <p:cNvPicPr preferRelativeResize="0"/>
          <p:nvPr/>
        </p:nvPicPr>
        <p:blipFill>
          <a:blip r:embed="rId4">
            <a:alphaModFix/>
          </a:blip>
          <a:stretch>
            <a:fillRect/>
          </a:stretch>
        </p:blipFill>
        <p:spPr>
          <a:xfrm>
            <a:off x="212400" y="3195900"/>
            <a:ext cx="5648074" cy="1752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35" name="Google Shape;235;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37" name="Google Shape;237;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39" name="Google Shape;239;p24"/>
          <p:cNvSpPr/>
          <p:nvPr/>
        </p:nvSpPr>
        <p:spPr>
          <a:xfrm>
            <a:off x="212400" y="195000"/>
            <a:ext cx="8719200" cy="4753500"/>
          </a:xfrm>
          <a:prstGeom prst="rect">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4"/>
          <p:cNvSpPr txBox="1"/>
          <p:nvPr/>
        </p:nvSpPr>
        <p:spPr>
          <a:xfrm>
            <a:off x="379700" y="306950"/>
            <a:ext cx="8389800" cy="45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Lobster"/>
                <a:ea typeface="Lobster"/>
                <a:cs typeface="Lobster"/>
                <a:sym typeface="Lobster"/>
              </a:rPr>
              <a:t>        Grouping:</a:t>
            </a:r>
            <a:endParaRPr sz="3600">
              <a:latin typeface="Lobster"/>
              <a:ea typeface="Lobster"/>
              <a:cs typeface="Lobster"/>
              <a:sym typeface="Lobster"/>
            </a:endParaRPr>
          </a:p>
          <a:p>
            <a:pPr indent="0" lvl="0" marL="0" rtl="0" algn="l">
              <a:spcBef>
                <a:spcPts val="0"/>
              </a:spcBef>
              <a:spcAft>
                <a:spcPts val="0"/>
              </a:spcAft>
              <a:buNone/>
            </a:pPr>
            <a:r>
              <a:t/>
            </a:r>
            <a:endParaRPr sz="600">
              <a:latin typeface="Lobster"/>
              <a:ea typeface="Lobster"/>
              <a:cs typeface="Lobster"/>
              <a:sym typeface="Lobster"/>
            </a:endParaRPr>
          </a:p>
          <a:p>
            <a:pPr indent="-457200" lvl="0" marL="457200" rtl="0" algn="l">
              <a:lnSpc>
                <a:spcPct val="115000"/>
              </a:lnSpc>
              <a:spcBef>
                <a:spcPts val="0"/>
              </a:spcBef>
              <a:spcAft>
                <a:spcPts val="0"/>
              </a:spcAft>
              <a:buSzPts val="3600"/>
              <a:buFont typeface="Caveat"/>
              <a:buChar char="-"/>
            </a:pPr>
            <a:r>
              <a:rPr b="1" lang="en" sz="3000">
                <a:solidFill>
                  <a:schemeClr val="dk2"/>
                </a:solidFill>
                <a:latin typeface="Caveat"/>
                <a:ea typeface="Caveat"/>
                <a:cs typeface="Caveat"/>
                <a:sym typeface="Caveat"/>
              </a:rPr>
              <a:t>After finding the units I grouped the data in different classes with different units which will help to find number of items categorised by </a:t>
            </a:r>
            <a:r>
              <a:rPr b="1" lang="en" sz="3000">
                <a:solidFill>
                  <a:srgbClr val="20124D"/>
                </a:solidFill>
                <a:latin typeface="Caveat"/>
                <a:ea typeface="Caveat"/>
                <a:cs typeface="Caveat"/>
                <a:sym typeface="Caveat"/>
              </a:rPr>
              <a:t>Mcat</a:t>
            </a:r>
            <a:r>
              <a:rPr b="1" lang="en" sz="3600">
                <a:solidFill>
                  <a:srgbClr val="20124D"/>
                </a:solidFill>
                <a:latin typeface="Caveat"/>
                <a:ea typeface="Caveat"/>
                <a:cs typeface="Caveat"/>
                <a:sym typeface="Caveat"/>
              </a:rPr>
              <a:t> </a:t>
            </a:r>
            <a:r>
              <a:rPr b="1" lang="en" sz="3000">
                <a:solidFill>
                  <a:srgbClr val="20124D"/>
                </a:solidFill>
                <a:latin typeface="Caveat"/>
                <a:ea typeface="Caveat"/>
                <a:cs typeface="Caveat"/>
                <a:sym typeface="Caveat"/>
              </a:rPr>
              <a:t>Name</a:t>
            </a:r>
            <a:r>
              <a:rPr b="1" lang="en" sz="3000">
                <a:solidFill>
                  <a:schemeClr val="dk2"/>
                </a:solidFill>
                <a:latin typeface="Caveat"/>
                <a:ea typeface="Caveat"/>
                <a:cs typeface="Caveat"/>
                <a:sym typeface="Caveat"/>
              </a:rPr>
              <a:t> and </a:t>
            </a:r>
            <a:r>
              <a:rPr b="1" lang="en" sz="3000">
                <a:solidFill>
                  <a:srgbClr val="20124D"/>
                </a:solidFill>
                <a:latin typeface="Caveat"/>
                <a:ea typeface="Caveat"/>
                <a:cs typeface="Caveat"/>
                <a:sym typeface="Caveat"/>
              </a:rPr>
              <a:t>Unit.</a:t>
            </a:r>
            <a:endParaRPr b="1" sz="3000">
              <a:solidFill>
                <a:srgbClr val="20124D"/>
              </a:solidFill>
              <a:latin typeface="Caveat"/>
              <a:ea typeface="Caveat"/>
              <a:cs typeface="Caveat"/>
              <a:sym typeface="Caveat"/>
            </a:endParaRPr>
          </a:p>
          <a:p>
            <a:pPr indent="0" lvl="0" marL="457200" rtl="0" algn="l">
              <a:lnSpc>
                <a:spcPct val="115000"/>
              </a:lnSpc>
              <a:spcBef>
                <a:spcPts val="1600"/>
              </a:spcBef>
              <a:spcAft>
                <a:spcPts val="1600"/>
              </a:spcAft>
              <a:buNone/>
            </a:pPr>
            <a:r>
              <a:t/>
            </a:r>
            <a:endParaRPr sz="1300">
              <a:solidFill>
                <a:schemeClr val="dk2"/>
              </a:solidFill>
              <a:latin typeface="Calibri"/>
              <a:ea typeface="Calibri"/>
              <a:cs typeface="Calibri"/>
              <a:sym typeface="Calibri"/>
            </a:endParaRPr>
          </a:p>
        </p:txBody>
      </p:sp>
      <p:pic>
        <p:nvPicPr>
          <p:cNvPr id="241" name="Google Shape;241;p24"/>
          <p:cNvPicPr preferRelativeResize="0"/>
          <p:nvPr/>
        </p:nvPicPr>
        <p:blipFill>
          <a:blip r:embed="rId3">
            <a:alphaModFix/>
          </a:blip>
          <a:stretch>
            <a:fillRect/>
          </a:stretch>
        </p:blipFill>
        <p:spPr>
          <a:xfrm>
            <a:off x="215000" y="2762100"/>
            <a:ext cx="8719200" cy="2186400"/>
          </a:xfrm>
          <a:prstGeom prst="rect">
            <a:avLst/>
          </a:prstGeom>
          <a:noFill/>
          <a:ln>
            <a:noFill/>
          </a:ln>
        </p:spPr>
      </p:pic>
      <p:sp>
        <p:nvSpPr>
          <p:cNvPr id="242" name="Google Shape;242;p24"/>
          <p:cNvSpPr/>
          <p:nvPr/>
        </p:nvSpPr>
        <p:spPr>
          <a:xfrm>
            <a:off x="212400" y="518900"/>
            <a:ext cx="716700" cy="326700"/>
          </a:xfrm>
          <a:prstGeom prst="rightArrow">
            <a:avLst>
              <a:gd fmla="val 50000" name="adj1"/>
              <a:gd fmla="val 50000" name="adj2"/>
            </a:avLst>
          </a:prstGeom>
          <a:solidFill>
            <a:srgbClr val="D9D9D9"/>
          </a:solid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49" name="Google Shape;249;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51" name="Google Shape;251;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53" name="Google Shape;253;p25"/>
          <p:cNvSpPr/>
          <p:nvPr/>
        </p:nvSpPr>
        <p:spPr>
          <a:xfrm>
            <a:off x="212400" y="195000"/>
            <a:ext cx="8719200" cy="4753500"/>
          </a:xfrm>
          <a:prstGeom prst="rect">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5"/>
          <p:cNvSpPr txBox="1"/>
          <p:nvPr/>
        </p:nvSpPr>
        <p:spPr>
          <a:xfrm>
            <a:off x="379700" y="306950"/>
            <a:ext cx="8389800" cy="45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Lobster"/>
                <a:ea typeface="Lobster"/>
                <a:cs typeface="Lobster"/>
                <a:sym typeface="Lobster"/>
              </a:rPr>
              <a:t>       Results:</a:t>
            </a:r>
            <a:endParaRPr sz="3600">
              <a:latin typeface="Lobster"/>
              <a:ea typeface="Lobster"/>
              <a:cs typeface="Lobster"/>
              <a:sym typeface="Lobster"/>
            </a:endParaRPr>
          </a:p>
          <a:p>
            <a:pPr indent="0" lvl="0" marL="0" rtl="0" algn="l">
              <a:spcBef>
                <a:spcPts val="0"/>
              </a:spcBef>
              <a:spcAft>
                <a:spcPts val="0"/>
              </a:spcAft>
              <a:buNone/>
            </a:pPr>
            <a:r>
              <a:t/>
            </a:r>
            <a:endParaRPr>
              <a:latin typeface="Calibri"/>
              <a:ea typeface="Calibri"/>
              <a:cs typeface="Calibri"/>
              <a:sym typeface="Calibri"/>
            </a:endParaRPr>
          </a:p>
        </p:txBody>
      </p:sp>
      <p:sp>
        <p:nvSpPr>
          <p:cNvPr id="255" name="Google Shape;255;p25"/>
          <p:cNvSpPr/>
          <p:nvPr/>
        </p:nvSpPr>
        <p:spPr>
          <a:xfrm>
            <a:off x="212400" y="542400"/>
            <a:ext cx="716700" cy="326700"/>
          </a:xfrm>
          <a:prstGeom prst="rightArrow">
            <a:avLst>
              <a:gd fmla="val 50000" name="adj1"/>
              <a:gd fmla="val 50000" name="adj2"/>
            </a:avLst>
          </a:prstGeom>
          <a:solidFill>
            <a:srgbClr val="D9D9D9"/>
          </a:solid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5"/>
          <p:cNvSpPr/>
          <p:nvPr/>
        </p:nvSpPr>
        <p:spPr>
          <a:xfrm>
            <a:off x="6266675" y="3068450"/>
            <a:ext cx="2664900" cy="18801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7" name="Google Shape;257;p25"/>
          <p:cNvPicPr preferRelativeResize="0"/>
          <p:nvPr/>
        </p:nvPicPr>
        <p:blipFill>
          <a:blip r:embed="rId3">
            <a:alphaModFix/>
          </a:blip>
          <a:stretch>
            <a:fillRect/>
          </a:stretch>
        </p:blipFill>
        <p:spPr>
          <a:xfrm>
            <a:off x="6840700" y="3131650"/>
            <a:ext cx="2090899" cy="1816850"/>
          </a:xfrm>
          <a:prstGeom prst="rect">
            <a:avLst/>
          </a:prstGeom>
          <a:noFill/>
          <a:ln cap="flat" cmpd="sng" w="9525">
            <a:solidFill>
              <a:srgbClr val="FFFF00"/>
            </a:solidFill>
            <a:prstDash val="solid"/>
            <a:round/>
            <a:headEnd len="sm" w="sm" type="none"/>
            <a:tailEnd len="sm" w="sm" type="none"/>
          </a:ln>
        </p:spPr>
      </p:pic>
      <p:pic>
        <p:nvPicPr>
          <p:cNvPr id="258" name="Google Shape;258;p25"/>
          <p:cNvPicPr preferRelativeResize="0"/>
          <p:nvPr/>
        </p:nvPicPr>
        <p:blipFill>
          <a:blip r:embed="rId4">
            <a:alphaModFix/>
          </a:blip>
          <a:stretch>
            <a:fillRect/>
          </a:stretch>
        </p:blipFill>
        <p:spPr>
          <a:xfrm>
            <a:off x="212400" y="1182325"/>
            <a:ext cx="6512350" cy="3766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65" name="Google Shape;265;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67" name="Google Shape;267;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69" name="Google Shape;269;p26"/>
          <p:cNvSpPr/>
          <p:nvPr/>
        </p:nvSpPr>
        <p:spPr>
          <a:xfrm>
            <a:off x="212400" y="195000"/>
            <a:ext cx="8719200" cy="4753500"/>
          </a:xfrm>
          <a:prstGeom prst="rect">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6"/>
          <p:cNvSpPr txBox="1"/>
          <p:nvPr/>
        </p:nvSpPr>
        <p:spPr>
          <a:xfrm>
            <a:off x="274300" y="412350"/>
            <a:ext cx="8389800" cy="44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Lobster"/>
                <a:ea typeface="Lobster"/>
                <a:cs typeface="Lobster"/>
                <a:sym typeface="Lobster"/>
              </a:rPr>
              <a:t>        </a:t>
            </a:r>
            <a:r>
              <a:rPr lang="en" sz="3600">
                <a:latin typeface="Lobster"/>
                <a:ea typeface="Lobster"/>
                <a:cs typeface="Lobster"/>
                <a:sym typeface="Lobster"/>
              </a:rPr>
              <a:t> Submissions:</a:t>
            </a:r>
            <a:endParaRPr sz="3600">
              <a:latin typeface="Lobster"/>
              <a:ea typeface="Lobster"/>
              <a:cs typeface="Lobster"/>
              <a:sym typeface="Lobster"/>
            </a:endParaRPr>
          </a:p>
          <a:p>
            <a:pPr indent="0" lvl="0" marL="0" rtl="0" algn="l">
              <a:spcBef>
                <a:spcPts val="0"/>
              </a:spcBef>
              <a:spcAft>
                <a:spcPts val="0"/>
              </a:spcAft>
              <a:buNone/>
            </a:pPr>
            <a:r>
              <a:t/>
            </a:r>
            <a:endParaRPr sz="3000">
              <a:latin typeface="Lobster"/>
              <a:ea typeface="Lobster"/>
              <a:cs typeface="Lobster"/>
              <a:sym typeface="Lobster"/>
            </a:endParaRPr>
          </a:p>
          <a:p>
            <a:pPr indent="-419100" lvl="0" marL="457200" rtl="0" algn="l">
              <a:spcBef>
                <a:spcPts val="0"/>
              </a:spcBef>
              <a:spcAft>
                <a:spcPts val="0"/>
              </a:spcAft>
              <a:buSzPts val="3000"/>
              <a:buFont typeface="Caveat"/>
              <a:buChar char="➔"/>
            </a:pPr>
            <a:r>
              <a:rPr lang="en" sz="3000">
                <a:solidFill>
                  <a:srgbClr val="20124D"/>
                </a:solidFill>
                <a:latin typeface="Caveat"/>
                <a:ea typeface="Caveat"/>
                <a:cs typeface="Caveat"/>
                <a:sym typeface="Caveat"/>
              </a:rPr>
              <a:t>One Ipynb file containing the code.</a:t>
            </a:r>
            <a:endParaRPr sz="3000">
              <a:solidFill>
                <a:srgbClr val="20124D"/>
              </a:solidFill>
              <a:latin typeface="Caveat"/>
              <a:ea typeface="Caveat"/>
              <a:cs typeface="Caveat"/>
              <a:sym typeface="Caveat"/>
            </a:endParaRPr>
          </a:p>
          <a:p>
            <a:pPr indent="-419100" lvl="0" marL="457200" rtl="0" algn="l">
              <a:spcBef>
                <a:spcPts val="0"/>
              </a:spcBef>
              <a:spcAft>
                <a:spcPts val="0"/>
              </a:spcAft>
              <a:buSzPts val="3000"/>
              <a:buFont typeface="Caveat"/>
              <a:buChar char="➔"/>
            </a:pPr>
            <a:r>
              <a:rPr lang="en" sz="3000">
                <a:solidFill>
                  <a:srgbClr val="20124D"/>
                </a:solidFill>
                <a:latin typeface="Caveat"/>
                <a:ea typeface="Caveat"/>
                <a:cs typeface="Caveat"/>
                <a:sym typeface="Caveat"/>
              </a:rPr>
              <a:t>Two excel files in which one will have price range of different categories(Mcat Name) and other one will include price range of different categories(Mact Name) categorised by their units.</a:t>
            </a:r>
            <a:r>
              <a:rPr lang="en" sz="3000">
                <a:latin typeface="Caveat"/>
                <a:ea typeface="Caveat"/>
                <a:cs typeface="Caveat"/>
                <a:sym typeface="Caveat"/>
              </a:rPr>
              <a:t> </a:t>
            </a:r>
            <a:endParaRPr sz="3000">
              <a:latin typeface="Caveat"/>
              <a:ea typeface="Caveat"/>
              <a:cs typeface="Caveat"/>
              <a:sym typeface="Caveat"/>
            </a:endParaRPr>
          </a:p>
        </p:txBody>
      </p:sp>
      <p:sp>
        <p:nvSpPr>
          <p:cNvPr id="271" name="Google Shape;271;p26"/>
          <p:cNvSpPr/>
          <p:nvPr/>
        </p:nvSpPr>
        <p:spPr>
          <a:xfrm>
            <a:off x="212400" y="595100"/>
            <a:ext cx="716700" cy="326700"/>
          </a:xfrm>
          <a:prstGeom prst="rightArrow">
            <a:avLst>
              <a:gd fmla="val 50000" name="adj1"/>
              <a:gd fmla="val 50000" name="adj2"/>
            </a:avLst>
          </a:prstGeom>
          <a:solidFill>
            <a:srgbClr val="D9D9D9"/>
          </a:solid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8" name="Google Shape;278;p27"/>
          <p:cNvPicPr preferRelativeResize="0"/>
          <p:nvPr/>
        </p:nvPicPr>
        <p:blipFill>
          <a:blip r:embed="rId3">
            <a:alphaModFix/>
          </a:blip>
          <a:stretch>
            <a:fillRect/>
          </a:stretch>
        </p:blipFill>
        <p:spPr>
          <a:xfrm>
            <a:off x="204850" y="214450"/>
            <a:ext cx="8724650" cy="4720950"/>
          </a:xfrm>
          <a:prstGeom prst="rect">
            <a:avLst/>
          </a:prstGeom>
          <a:noFill/>
          <a:ln cap="flat" cmpd="sng" w="9525">
            <a:solidFill>
              <a:srgbClr val="EFEFEF"/>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p:nvPr/>
        </p:nvSpPr>
        <p:spPr>
          <a:xfrm>
            <a:off x="212400" y="195000"/>
            <a:ext cx="8719200" cy="4753500"/>
          </a:xfrm>
          <a:prstGeom prst="rect">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txBox="1"/>
          <p:nvPr/>
        </p:nvSpPr>
        <p:spPr>
          <a:xfrm>
            <a:off x="273025" y="242225"/>
            <a:ext cx="8538600" cy="4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latin typeface="Calibri"/>
                <a:ea typeface="Calibri"/>
                <a:cs typeface="Calibri"/>
                <a:sym typeface="Calibri"/>
              </a:rPr>
              <a:t>        </a:t>
            </a:r>
            <a:r>
              <a:rPr lang="en" sz="3600">
                <a:latin typeface="Lobster"/>
                <a:ea typeface="Lobster"/>
                <a:cs typeface="Lobster"/>
                <a:sym typeface="Lobster"/>
              </a:rPr>
              <a:t>Approach:</a:t>
            </a:r>
            <a:endParaRPr sz="3600">
              <a:latin typeface="Lobster"/>
              <a:ea typeface="Lobster"/>
              <a:cs typeface="Lobster"/>
              <a:sym typeface="Lobster"/>
            </a:endParaRPr>
          </a:p>
          <a:p>
            <a:pPr indent="0" lvl="0" marL="0" rtl="0" algn="l">
              <a:spcBef>
                <a:spcPts val="0"/>
              </a:spcBef>
              <a:spcAft>
                <a:spcPts val="0"/>
              </a:spcAft>
              <a:buNone/>
            </a:pPr>
            <a:r>
              <a:t/>
            </a:r>
            <a:endParaRPr sz="800">
              <a:latin typeface="Lobster"/>
              <a:ea typeface="Lobster"/>
              <a:cs typeface="Lobster"/>
              <a:sym typeface="Lobster"/>
            </a:endParaRPr>
          </a:p>
          <a:p>
            <a:pPr indent="-419100" lvl="0" marL="457200" rtl="0" algn="l">
              <a:lnSpc>
                <a:spcPct val="115000"/>
              </a:lnSpc>
              <a:spcBef>
                <a:spcPts val="0"/>
              </a:spcBef>
              <a:spcAft>
                <a:spcPts val="0"/>
              </a:spcAft>
              <a:buSzPts val="3000"/>
              <a:buFont typeface="Caveat"/>
              <a:buChar char="●"/>
            </a:pPr>
            <a:r>
              <a:rPr b="1" lang="en" sz="3000">
                <a:latin typeface="Caveat"/>
                <a:ea typeface="Caveat"/>
                <a:cs typeface="Caveat"/>
                <a:sym typeface="Caveat"/>
              </a:rPr>
              <a:t>I have used an algorithm which will provide the best suitable price range by removing the outliers. Since most of the available methods such as Median Absolute Method for outlier detection were failing on giving lower outlier values, so I have used my own model to calculate the appropriate price range. My core idea is based on the Interquartile Range Method. I have used Python3 to generate my Model.</a:t>
            </a:r>
            <a:endParaRPr b="1" sz="3000">
              <a:latin typeface="Caveat"/>
              <a:ea typeface="Caveat"/>
              <a:cs typeface="Caveat"/>
              <a:sym typeface="Caveat"/>
            </a:endParaRPr>
          </a:p>
        </p:txBody>
      </p:sp>
      <p:sp>
        <p:nvSpPr>
          <p:cNvPr id="136" name="Google Shape;136;p14"/>
          <p:cNvSpPr/>
          <p:nvPr/>
        </p:nvSpPr>
        <p:spPr>
          <a:xfrm>
            <a:off x="212400" y="434575"/>
            <a:ext cx="716700" cy="326700"/>
          </a:xfrm>
          <a:prstGeom prst="rightArrow">
            <a:avLst>
              <a:gd fmla="val 50000" name="adj1"/>
              <a:gd fmla="val 50000" name="adj2"/>
            </a:avLst>
          </a:prstGeom>
          <a:solidFill>
            <a:srgbClr val="D9D9D9"/>
          </a:solid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43" name="Google Shape;143;p15"/>
          <p:cNvSpPr/>
          <p:nvPr/>
        </p:nvSpPr>
        <p:spPr>
          <a:xfrm>
            <a:off x="212400" y="195000"/>
            <a:ext cx="8719200" cy="4753500"/>
          </a:xfrm>
          <a:prstGeom prst="rect">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4" name="Google Shape;144;p15"/>
          <p:cNvPicPr preferRelativeResize="0"/>
          <p:nvPr/>
        </p:nvPicPr>
        <p:blipFill>
          <a:blip r:embed="rId3">
            <a:alphaModFix/>
          </a:blip>
          <a:stretch>
            <a:fillRect/>
          </a:stretch>
        </p:blipFill>
        <p:spPr>
          <a:xfrm>
            <a:off x="212400" y="195000"/>
            <a:ext cx="8664901" cy="4753500"/>
          </a:xfrm>
          <a:prstGeom prst="rect">
            <a:avLst/>
          </a:prstGeom>
          <a:noFill/>
          <a:ln>
            <a:noFill/>
          </a:ln>
        </p:spPr>
      </p:pic>
      <p:pic>
        <p:nvPicPr>
          <p:cNvPr id="145" name="Google Shape;145;p15"/>
          <p:cNvPicPr preferRelativeResize="0"/>
          <p:nvPr/>
        </p:nvPicPr>
        <p:blipFill>
          <a:blip r:embed="rId4">
            <a:alphaModFix/>
          </a:blip>
          <a:stretch>
            <a:fillRect/>
          </a:stretch>
        </p:blipFill>
        <p:spPr>
          <a:xfrm>
            <a:off x="218975" y="152400"/>
            <a:ext cx="8719199" cy="49910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52" name="Google Shape;152;p16"/>
          <p:cNvSpPr/>
          <p:nvPr/>
        </p:nvSpPr>
        <p:spPr>
          <a:xfrm>
            <a:off x="212400" y="195000"/>
            <a:ext cx="8719200" cy="4753500"/>
          </a:xfrm>
          <a:prstGeom prst="rect">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txBox="1"/>
          <p:nvPr/>
        </p:nvSpPr>
        <p:spPr>
          <a:xfrm>
            <a:off x="137275" y="410875"/>
            <a:ext cx="5238300" cy="418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600">
              <a:latin typeface="Lobster"/>
              <a:ea typeface="Lobster"/>
              <a:cs typeface="Lobster"/>
              <a:sym typeface="Lobster"/>
            </a:endParaRPr>
          </a:p>
          <a:p>
            <a:pPr indent="-419100" lvl="0" marL="457200" rtl="0" algn="l">
              <a:spcBef>
                <a:spcPts val="0"/>
              </a:spcBef>
              <a:spcAft>
                <a:spcPts val="0"/>
              </a:spcAft>
              <a:buSzPts val="3000"/>
              <a:buFont typeface="Caveat"/>
              <a:buChar char="-"/>
            </a:pPr>
            <a:r>
              <a:rPr b="1" lang="en" sz="3000">
                <a:latin typeface="Caveat"/>
                <a:ea typeface="Caveat"/>
                <a:cs typeface="Caveat"/>
                <a:sym typeface="Caveat"/>
              </a:rPr>
              <a:t>I calculated price range(lower and higher) for different Mcat Name categories which i did by storing price values of different categories in different dataframes and then passing it into IQR function.</a:t>
            </a:r>
            <a:endParaRPr b="1" sz="3000">
              <a:latin typeface="Caveat"/>
              <a:ea typeface="Caveat"/>
              <a:cs typeface="Caveat"/>
              <a:sym typeface="Caveat"/>
            </a:endParaRPr>
          </a:p>
          <a:p>
            <a:pPr indent="-419100" lvl="0" marL="457200" rtl="0" algn="l">
              <a:spcBef>
                <a:spcPts val="0"/>
              </a:spcBef>
              <a:spcAft>
                <a:spcPts val="0"/>
              </a:spcAft>
              <a:buSzPts val="3000"/>
              <a:buFont typeface="Caveat"/>
              <a:buChar char="-"/>
            </a:pPr>
            <a:r>
              <a:rPr b="1" lang="en" sz="3000">
                <a:latin typeface="Caveat"/>
                <a:ea typeface="Caveat"/>
                <a:cs typeface="Caveat"/>
                <a:sym typeface="Caveat"/>
              </a:rPr>
              <a:t>I have also submitted the excel file of the same.</a:t>
            </a:r>
            <a:endParaRPr b="1" sz="3000">
              <a:latin typeface="Caveat"/>
              <a:ea typeface="Caveat"/>
              <a:cs typeface="Caveat"/>
              <a:sym typeface="Caveat"/>
            </a:endParaRPr>
          </a:p>
          <a:p>
            <a:pPr indent="0" lvl="0" marL="457200" rtl="0" algn="l">
              <a:spcBef>
                <a:spcPts val="0"/>
              </a:spcBef>
              <a:spcAft>
                <a:spcPts val="0"/>
              </a:spcAft>
              <a:buNone/>
            </a:pPr>
            <a:r>
              <a:t/>
            </a:r>
            <a:endParaRPr sz="2500">
              <a:latin typeface="Calibri"/>
              <a:ea typeface="Calibri"/>
              <a:cs typeface="Calibri"/>
              <a:sym typeface="Calibri"/>
            </a:endParaRPr>
          </a:p>
        </p:txBody>
      </p:sp>
      <p:pic>
        <p:nvPicPr>
          <p:cNvPr id="154" name="Google Shape;154;p16"/>
          <p:cNvPicPr preferRelativeResize="0"/>
          <p:nvPr/>
        </p:nvPicPr>
        <p:blipFill>
          <a:blip r:embed="rId3">
            <a:alphaModFix/>
          </a:blip>
          <a:stretch>
            <a:fillRect/>
          </a:stretch>
        </p:blipFill>
        <p:spPr>
          <a:xfrm>
            <a:off x="5375625" y="1053825"/>
            <a:ext cx="3555925" cy="3894674"/>
          </a:xfrm>
          <a:prstGeom prst="rect">
            <a:avLst/>
          </a:prstGeom>
          <a:noFill/>
          <a:ln>
            <a:noFill/>
          </a:ln>
        </p:spPr>
      </p:pic>
      <p:sp>
        <p:nvSpPr>
          <p:cNvPr id="155" name="Google Shape;155;p16"/>
          <p:cNvSpPr txBox="1"/>
          <p:nvPr/>
        </p:nvSpPr>
        <p:spPr>
          <a:xfrm>
            <a:off x="474500" y="250075"/>
            <a:ext cx="7850400" cy="6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Lobster"/>
                <a:ea typeface="Lobster"/>
                <a:cs typeface="Lobster"/>
                <a:sym typeface="Lobster"/>
              </a:rPr>
              <a:t>       </a:t>
            </a:r>
            <a:r>
              <a:rPr lang="en" sz="3600">
                <a:latin typeface="Lobster"/>
                <a:ea typeface="Lobster"/>
                <a:cs typeface="Lobster"/>
                <a:sym typeface="Lobster"/>
              </a:rPr>
              <a:t>Results before data manipulation:</a:t>
            </a:r>
            <a:endParaRPr>
              <a:latin typeface="Calibri"/>
              <a:ea typeface="Calibri"/>
              <a:cs typeface="Calibri"/>
              <a:sym typeface="Calibri"/>
            </a:endParaRPr>
          </a:p>
        </p:txBody>
      </p:sp>
      <p:sp>
        <p:nvSpPr>
          <p:cNvPr id="156" name="Google Shape;156;p16"/>
          <p:cNvSpPr/>
          <p:nvPr/>
        </p:nvSpPr>
        <p:spPr>
          <a:xfrm>
            <a:off x="212400" y="434575"/>
            <a:ext cx="716700" cy="326700"/>
          </a:xfrm>
          <a:prstGeom prst="rightArrow">
            <a:avLst>
              <a:gd fmla="val 50000" name="adj1"/>
              <a:gd fmla="val 50000" name="adj2"/>
            </a:avLst>
          </a:prstGeom>
          <a:solidFill>
            <a:srgbClr val="D9D9D9"/>
          </a:solid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63" name="Google Shape;163;p17"/>
          <p:cNvSpPr/>
          <p:nvPr/>
        </p:nvSpPr>
        <p:spPr>
          <a:xfrm>
            <a:off x="212400" y="195000"/>
            <a:ext cx="8719200" cy="4753500"/>
          </a:xfrm>
          <a:prstGeom prst="rect">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7"/>
          <p:cNvSpPr txBox="1"/>
          <p:nvPr/>
        </p:nvSpPr>
        <p:spPr>
          <a:xfrm>
            <a:off x="337525" y="338550"/>
            <a:ext cx="8389800" cy="45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Lobster"/>
                <a:ea typeface="Lobster"/>
                <a:cs typeface="Lobster"/>
                <a:sym typeface="Lobster"/>
              </a:rPr>
              <a:t>        </a:t>
            </a:r>
            <a:r>
              <a:rPr lang="en" sz="3600">
                <a:latin typeface="Lobster"/>
                <a:ea typeface="Lobster"/>
                <a:cs typeface="Lobster"/>
                <a:sym typeface="Lobster"/>
              </a:rPr>
              <a:t>Data manipulation:</a:t>
            </a:r>
            <a:endParaRPr sz="3600">
              <a:latin typeface="Lobster"/>
              <a:ea typeface="Lobster"/>
              <a:cs typeface="Lobster"/>
              <a:sym typeface="Lobster"/>
            </a:endParaRPr>
          </a:p>
          <a:p>
            <a:pPr indent="0" lvl="0" marL="0" rtl="0" algn="l">
              <a:spcBef>
                <a:spcPts val="0"/>
              </a:spcBef>
              <a:spcAft>
                <a:spcPts val="0"/>
              </a:spcAft>
              <a:buNone/>
            </a:pPr>
            <a:r>
              <a:t/>
            </a:r>
            <a:endParaRPr sz="3000">
              <a:latin typeface="Lobster"/>
              <a:ea typeface="Lobster"/>
              <a:cs typeface="Lobster"/>
              <a:sym typeface="Lobster"/>
            </a:endParaRPr>
          </a:p>
          <a:p>
            <a:pPr indent="0" lvl="0" marL="0" rtl="0" algn="l">
              <a:spcBef>
                <a:spcPts val="0"/>
              </a:spcBef>
              <a:spcAft>
                <a:spcPts val="0"/>
              </a:spcAft>
              <a:buNone/>
            </a:pPr>
            <a:r>
              <a:rPr lang="en" sz="3000">
                <a:latin typeface="Lobster"/>
                <a:ea typeface="Lobster"/>
                <a:cs typeface="Lobster"/>
                <a:sym typeface="Lobster"/>
              </a:rPr>
              <a:t>Why?</a:t>
            </a:r>
            <a:endParaRPr sz="3000">
              <a:latin typeface="Lobster"/>
              <a:ea typeface="Lobster"/>
              <a:cs typeface="Lobster"/>
              <a:sym typeface="Lobster"/>
            </a:endParaRPr>
          </a:p>
          <a:p>
            <a:pPr indent="0" lvl="0" marL="0" rtl="0" algn="l">
              <a:spcBef>
                <a:spcPts val="0"/>
              </a:spcBef>
              <a:spcAft>
                <a:spcPts val="0"/>
              </a:spcAft>
              <a:buNone/>
            </a:pPr>
            <a:r>
              <a:t/>
            </a:r>
            <a:endParaRPr sz="3000">
              <a:latin typeface="Lobster"/>
              <a:ea typeface="Lobster"/>
              <a:cs typeface="Lobster"/>
              <a:sym typeface="Lobster"/>
            </a:endParaRPr>
          </a:p>
          <a:p>
            <a:pPr indent="0" lvl="0" marL="0" rtl="0" algn="l">
              <a:spcBef>
                <a:spcPts val="0"/>
              </a:spcBef>
              <a:spcAft>
                <a:spcPts val="0"/>
              </a:spcAft>
              <a:buNone/>
            </a:pPr>
            <a:r>
              <a:rPr b="1" lang="en" sz="3000">
                <a:latin typeface="Caveat"/>
                <a:ea typeface="Caveat"/>
                <a:cs typeface="Caveat"/>
                <a:sym typeface="Caveat"/>
              </a:rPr>
              <a:t>We need to find appropriate price range grouped by different Mcat Name and by different units. Since units anyone of them could be spelled incorrectly and we didn’t have any details about number of units, which is important to categorise data.</a:t>
            </a:r>
            <a:endParaRPr sz="3000">
              <a:latin typeface="Caveat"/>
              <a:ea typeface="Caveat"/>
              <a:cs typeface="Caveat"/>
              <a:sym typeface="Caveat"/>
            </a:endParaRPr>
          </a:p>
        </p:txBody>
      </p:sp>
      <p:sp>
        <p:nvSpPr>
          <p:cNvPr id="165" name="Google Shape;165;p17"/>
          <p:cNvSpPr/>
          <p:nvPr/>
        </p:nvSpPr>
        <p:spPr>
          <a:xfrm>
            <a:off x="212400" y="510775"/>
            <a:ext cx="716700" cy="326700"/>
          </a:xfrm>
          <a:prstGeom prst="rightArrow">
            <a:avLst>
              <a:gd fmla="val 50000" name="adj1"/>
              <a:gd fmla="val 50000" name="adj2"/>
            </a:avLst>
          </a:prstGeom>
          <a:solidFill>
            <a:srgbClr val="D9D9D9"/>
          </a:solid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8"/>
          <p:cNvSpPr/>
          <p:nvPr/>
        </p:nvSpPr>
        <p:spPr>
          <a:xfrm>
            <a:off x="212400" y="195000"/>
            <a:ext cx="8719200" cy="4753500"/>
          </a:xfrm>
          <a:prstGeom prst="rect">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txBox="1"/>
          <p:nvPr>
            <p:ph type="title"/>
          </p:nvPr>
        </p:nvSpPr>
        <p:spPr>
          <a:xfrm>
            <a:off x="292150" y="3396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000000"/>
                </a:solidFill>
                <a:latin typeface="Lobster"/>
                <a:ea typeface="Lobster"/>
                <a:cs typeface="Lobster"/>
                <a:sym typeface="Lobster"/>
              </a:rPr>
              <a:t>How ?</a:t>
            </a:r>
            <a:endParaRPr sz="3600">
              <a:solidFill>
                <a:srgbClr val="000000"/>
              </a:solidFill>
              <a:latin typeface="Lobster"/>
              <a:ea typeface="Lobster"/>
              <a:cs typeface="Lobster"/>
              <a:sym typeface="Lobster"/>
            </a:endParaRPr>
          </a:p>
          <a:p>
            <a:pPr indent="0" lvl="0" marL="0" rtl="0" algn="l">
              <a:spcBef>
                <a:spcPts val="0"/>
              </a:spcBef>
              <a:spcAft>
                <a:spcPts val="0"/>
              </a:spcAft>
              <a:buNone/>
            </a:pPr>
            <a:r>
              <a:t/>
            </a:r>
            <a:endParaRPr sz="200">
              <a:solidFill>
                <a:srgbClr val="000000"/>
              </a:solidFill>
              <a:latin typeface="Lobster"/>
              <a:ea typeface="Lobster"/>
              <a:cs typeface="Lobster"/>
              <a:sym typeface="Lobster"/>
            </a:endParaRPr>
          </a:p>
          <a:p>
            <a:pPr indent="-419100" lvl="0" marL="457200" rtl="0" algn="l">
              <a:spcBef>
                <a:spcPts val="0"/>
              </a:spcBef>
              <a:spcAft>
                <a:spcPts val="0"/>
              </a:spcAft>
              <a:buClr>
                <a:srgbClr val="000000"/>
              </a:buClr>
              <a:buSzPts val="3000"/>
              <a:buFont typeface="Caveat"/>
              <a:buChar char="-"/>
            </a:pPr>
            <a:r>
              <a:rPr b="1" lang="en">
                <a:solidFill>
                  <a:srgbClr val="000000"/>
                </a:solidFill>
                <a:latin typeface="Caveat"/>
                <a:ea typeface="Caveat"/>
                <a:cs typeface="Caveat"/>
                <a:sym typeface="Caveat"/>
              </a:rPr>
              <a:t>I stored different unit types on the list name unit</a:t>
            </a:r>
            <a:endParaRPr b="1">
              <a:solidFill>
                <a:srgbClr val="000000"/>
              </a:solidFill>
              <a:latin typeface="Caveat"/>
              <a:ea typeface="Caveat"/>
              <a:cs typeface="Caveat"/>
              <a:sym typeface="Caveat"/>
            </a:endParaRPr>
          </a:p>
          <a:p>
            <a:pPr indent="0" lvl="0" marL="0" rtl="0" algn="l">
              <a:spcBef>
                <a:spcPts val="0"/>
              </a:spcBef>
              <a:spcAft>
                <a:spcPts val="0"/>
              </a:spcAft>
              <a:buNone/>
            </a:pPr>
            <a:r>
              <a:rPr lang="en" sz="2000">
                <a:solidFill>
                  <a:srgbClr val="BF9000"/>
                </a:solidFill>
              </a:rPr>
              <a:t>Number of different units before any optimisation :</a:t>
            </a:r>
            <a:endParaRPr sz="2000">
              <a:solidFill>
                <a:srgbClr val="BF9000"/>
              </a:solidFill>
            </a:endParaRPr>
          </a:p>
        </p:txBody>
      </p:sp>
      <p:pic>
        <p:nvPicPr>
          <p:cNvPr id="172" name="Google Shape;172;p18"/>
          <p:cNvPicPr preferRelativeResize="0"/>
          <p:nvPr/>
        </p:nvPicPr>
        <p:blipFill>
          <a:blip r:embed="rId3">
            <a:alphaModFix/>
          </a:blip>
          <a:stretch>
            <a:fillRect/>
          </a:stretch>
        </p:blipFill>
        <p:spPr>
          <a:xfrm>
            <a:off x="223825" y="1877400"/>
            <a:ext cx="8696325" cy="3071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79" name="Google Shape;179;p19"/>
          <p:cNvSpPr/>
          <p:nvPr/>
        </p:nvSpPr>
        <p:spPr>
          <a:xfrm>
            <a:off x="212400" y="195000"/>
            <a:ext cx="8719200" cy="4753500"/>
          </a:xfrm>
          <a:prstGeom prst="rect">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9"/>
          <p:cNvSpPr txBox="1"/>
          <p:nvPr/>
        </p:nvSpPr>
        <p:spPr>
          <a:xfrm>
            <a:off x="212400" y="195000"/>
            <a:ext cx="8567700" cy="45705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SzPts val="2800"/>
              <a:buFont typeface="Caveat"/>
              <a:buChar char="➢"/>
            </a:pPr>
            <a:r>
              <a:rPr b="1" lang="en" sz="2800">
                <a:latin typeface="Caveat"/>
                <a:ea typeface="Caveat"/>
                <a:cs typeface="Caveat"/>
                <a:sym typeface="Caveat"/>
              </a:rPr>
              <a:t>Since there were many errors so first I tried to use different  Natural language processing libraries to </a:t>
            </a:r>
            <a:r>
              <a:rPr b="1" lang="en" sz="2800">
                <a:latin typeface="Caveat"/>
                <a:ea typeface="Caveat"/>
                <a:cs typeface="Caveat"/>
                <a:sym typeface="Caveat"/>
              </a:rPr>
              <a:t>correct the spelling of units </a:t>
            </a:r>
            <a:r>
              <a:rPr b="1" lang="en" sz="2800">
                <a:latin typeface="Caveat"/>
                <a:ea typeface="Caveat"/>
                <a:cs typeface="Caveat"/>
                <a:sym typeface="Caveat"/>
              </a:rPr>
              <a:t>: -</a:t>
            </a:r>
            <a:endParaRPr b="1" sz="2800">
              <a:latin typeface="Caveat"/>
              <a:ea typeface="Caveat"/>
              <a:cs typeface="Caveat"/>
              <a:sym typeface="Caveat"/>
            </a:endParaRPr>
          </a:p>
          <a:p>
            <a:pPr indent="0" lvl="0" marL="457200" rtl="0" algn="l">
              <a:spcBef>
                <a:spcPts val="0"/>
              </a:spcBef>
              <a:spcAft>
                <a:spcPts val="0"/>
              </a:spcAft>
              <a:buNone/>
            </a:pPr>
            <a:r>
              <a:t/>
            </a:r>
            <a:endParaRPr b="1" sz="2800">
              <a:solidFill>
                <a:srgbClr val="0C343D"/>
              </a:solidFill>
              <a:latin typeface="Caveat"/>
              <a:ea typeface="Caveat"/>
              <a:cs typeface="Caveat"/>
              <a:sym typeface="Caveat"/>
            </a:endParaRPr>
          </a:p>
          <a:p>
            <a:pPr indent="0" lvl="0" marL="457200" rtl="0" algn="l">
              <a:spcBef>
                <a:spcPts val="0"/>
              </a:spcBef>
              <a:spcAft>
                <a:spcPts val="0"/>
              </a:spcAft>
              <a:buNone/>
            </a:pPr>
            <a:r>
              <a:rPr b="1" lang="en" sz="2800">
                <a:solidFill>
                  <a:srgbClr val="0C343D"/>
                </a:solidFill>
                <a:latin typeface="Caveat"/>
                <a:ea typeface="Caveat"/>
                <a:cs typeface="Caveat"/>
                <a:sym typeface="Caveat"/>
              </a:rPr>
              <a:t>1. Textblob</a:t>
            </a:r>
            <a:endParaRPr b="1" sz="2800">
              <a:latin typeface="Caveat"/>
              <a:ea typeface="Caveat"/>
              <a:cs typeface="Caveat"/>
              <a:sym typeface="Caveat"/>
            </a:endParaRPr>
          </a:p>
          <a:p>
            <a:pPr indent="0" lvl="0" marL="457200" rtl="0" algn="l">
              <a:spcBef>
                <a:spcPts val="0"/>
              </a:spcBef>
              <a:spcAft>
                <a:spcPts val="0"/>
              </a:spcAft>
              <a:buNone/>
            </a:pPr>
            <a:r>
              <a:rPr b="1" lang="en" sz="2800">
                <a:solidFill>
                  <a:srgbClr val="0C343D"/>
                </a:solidFill>
                <a:latin typeface="Caveat"/>
                <a:ea typeface="Caveat"/>
                <a:cs typeface="Caveat"/>
                <a:sym typeface="Caveat"/>
              </a:rPr>
              <a:t>2. Spell Checker</a:t>
            </a:r>
            <a:endParaRPr b="1" sz="2800">
              <a:latin typeface="Caveat"/>
              <a:ea typeface="Caveat"/>
              <a:cs typeface="Caveat"/>
              <a:sym typeface="Caveat"/>
            </a:endParaRPr>
          </a:p>
          <a:p>
            <a:pPr indent="0" lvl="0" marL="457200" rtl="0" algn="l">
              <a:spcBef>
                <a:spcPts val="0"/>
              </a:spcBef>
              <a:spcAft>
                <a:spcPts val="0"/>
              </a:spcAft>
              <a:buNone/>
            </a:pPr>
            <a:r>
              <a:t/>
            </a:r>
            <a:endParaRPr b="1" sz="2800">
              <a:latin typeface="Caveat"/>
              <a:ea typeface="Caveat"/>
              <a:cs typeface="Caveat"/>
              <a:sym typeface="Caveat"/>
            </a:endParaRPr>
          </a:p>
          <a:p>
            <a:pPr indent="0" lvl="0" marL="457200" rtl="0" algn="l">
              <a:spcBef>
                <a:spcPts val="0"/>
              </a:spcBef>
              <a:spcAft>
                <a:spcPts val="0"/>
              </a:spcAft>
              <a:buNone/>
            </a:pPr>
            <a:r>
              <a:rPr b="1" lang="en" sz="2800">
                <a:latin typeface="Caveat"/>
                <a:ea typeface="Caveat"/>
                <a:cs typeface="Caveat"/>
                <a:sym typeface="Caveat"/>
              </a:rPr>
              <a:t>B</a:t>
            </a:r>
            <a:r>
              <a:rPr b="1" lang="en" sz="2800">
                <a:latin typeface="Caveat"/>
                <a:ea typeface="Caveat"/>
                <a:cs typeface="Caveat"/>
                <a:sym typeface="Caveat"/>
              </a:rPr>
              <a:t>ut since the available data was of different type then the data on which these libraries have been trained on so, I didn’t get the expected outcome .</a:t>
            </a:r>
            <a:endParaRPr b="1" sz="2800">
              <a:latin typeface="Caveat"/>
              <a:ea typeface="Caveat"/>
              <a:cs typeface="Caveat"/>
              <a:sym typeface="Caveat"/>
            </a:endParaRPr>
          </a:p>
          <a:p>
            <a:pPr indent="0" lvl="0" marL="457200" rtl="0" algn="l">
              <a:spcBef>
                <a:spcPts val="0"/>
              </a:spcBef>
              <a:spcAft>
                <a:spcPts val="0"/>
              </a:spcAft>
              <a:buNone/>
            </a:pPr>
            <a:r>
              <a:t/>
            </a:r>
            <a:endParaRPr b="1" sz="2800">
              <a:latin typeface="Caveat"/>
              <a:ea typeface="Caveat"/>
              <a:cs typeface="Caveat"/>
              <a:sym typeface="Caveat"/>
            </a:endParaRPr>
          </a:p>
          <a:p>
            <a:pPr indent="0" lvl="0" marL="457200" rtl="0" algn="l">
              <a:spcBef>
                <a:spcPts val="0"/>
              </a:spcBef>
              <a:spcAft>
                <a:spcPts val="0"/>
              </a:spcAft>
              <a:buNone/>
            </a:pPr>
            <a:r>
              <a:t/>
            </a:r>
            <a:endParaRPr b="1" sz="2800">
              <a:latin typeface="Caveat"/>
              <a:ea typeface="Caveat"/>
              <a:cs typeface="Caveat"/>
              <a:sym typeface="Caveat"/>
            </a:endParaRPr>
          </a:p>
        </p:txBody>
      </p:sp>
      <p:pic>
        <p:nvPicPr>
          <p:cNvPr id="181" name="Google Shape;181;p19"/>
          <p:cNvPicPr preferRelativeResize="0"/>
          <p:nvPr/>
        </p:nvPicPr>
        <p:blipFill>
          <a:blip r:embed="rId3">
            <a:alphaModFix/>
          </a:blip>
          <a:stretch>
            <a:fillRect/>
          </a:stretch>
        </p:blipFill>
        <p:spPr>
          <a:xfrm>
            <a:off x="3784100" y="1592800"/>
            <a:ext cx="4540750" cy="1538825"/>
          </a:xfrm>
          <a:prstGeom prst="rect">
            <a:avLst/>
          </a:prstGeom>
          <a:noFill/>
          <a:ln>
            <a:noFill/>
          </a:ln>
        </p:spPr>
      </p:pic>
      <p:pic>
        <p:nvPicPr>
          <p:cNvPr id="182" name="Google Shape;182;p19"/>
          <p:cNvPicPr preferRelativeResize="0"/>
          <p:nvPr/>
        </p:nvPicPr>
        <p:blipFill rotWithShape="1">
          <a:blip r:embed="rId3">
            <a:alphaModFix/>
          </a:blip>
          <a:srcRect b="0" l="0" r="0" t="14755"/>
          <a:stretch/>
        </p:blipFill>
        <p:spPr>
          <a:xfrm>
            <a:off x="3784100" y="1990725"/>
            <a:ext cx="4540750" cy="1311775"/>
          </a:xfrm>
          <a:prstGeom prst="rect">
            <a:avLst/>
          </a:prstGeom>
          <a:noFill/>
          <a:ln>
            <a:noFill/>
          </a:ln>
        </p:spPr>
      </p:pic>
      <p:sp>
        <p:nvSpPr>
          <p:cNvPr id="183" name="Google Shape;183;p19"/>
          <p:cNvSpPr/>
          <p:nvPr/>
        </p:nvSpPr>
        <p:spPr>
          <a:xfrm>
            <a:off x="3835825" y="1800200"/>
            <a:ext cx="4437300" cy="197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0"/>
          <p:cNvSpPr/>
          <p:nvPr/>
        </p:nvSpPr>
        <p:spPr>
          <a:xfrm>
            <a:off x="212400" y="195000"/>
            <a:ext cx="8719200" cy="4753500"/>
          </a:xfrm>
          <a:prstGeom prst="rect">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9" name="Google Shape;189;p20"/>
          <p:cNvPicPr preferRelativeResize="0"/>
          <p:nvPr/>
        </p:nvPicPr>
        <p:blipFill>
          <a:blip r:embed="rId3">
            <a:alphaModFix/>
          </a:blip>
          <a:stretch>
            <a:fillRect/>
          </a:stretch>
        </p:blipFill>
        <p:spPr>
          <a:xfrm>
            <a:off x="212400" y="3163275"/>
            <a:ext cx="8719199" cy="1785225"/>
          </a:xfrm>
          <a:prstGeom prst="rect">
            <a:avLst/>
          </a:prstGeom>
          <a:noFill/>
          <a:ln>
            <a:noFill/>
          </a:ln>
        </p:spPr>
      </p:pic>
      <p:sp>
        <p:nvSpPr>
          <p:cNvPr id="190" name="Google Shape;190;p20"/>
          <p:cNvSpPr txBox="1"/>
          <p:nvPr/>
        </p:nvSpPr>
        <p:spPr>
          <a:xfrm>
            <a:off x="305925" y="422875"/>
            <a:ext cx="7483500" cy="2549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3600">
                <a:latin typeface="Lobster"/>
                <a:ea typeface="Lobster"/>
                <a:cs typeface="Lobster"/>
                <a:sym typeface="Lobster"/>
              </a:rPr>
              <a:t>  Data</a:t>
            </a:r>
            <a:r>
              <a:rPr lang="en" sz="3600">
                <a:latin typeface="Lobster"/>
                <a:ea typeface="Lobster"/>
                <a:cs typeface="Lobster"/>
                <a:sym typeface="Lobster"/>
              </a:rPr>
              <a:t> modifications:</a:t>
            </a:r>
            <a:endParaRPr sz="3600">
              <a:latin typeface="Lobster"/>
              <a:ea typeface="Lobster"/>
              <a:cs typeface="Lobster"/>
              <a:sym typeface="Lobster"/>
            </a:endParaRPr>
          </a:p>
          <a:p>
            <a:pPr indent="0" lvl="0" marL="457200" rtl="0" algn="l">
              <a:spcBef>
                <a:spcPts val="0"/>
              </a:spcBef>
              <a:spcAft>
                <a:spcPts val="0"/>
              </a:spcAft>
              <a:buNone/>
            </a:pPr>
            <a:r>
              <a:t/>
            </a:r>
            <a:endParaRPr sz="800">
              <a:latin typeface="Lobster"/>
              <a:ea typeface="Lobster"/>
              <a:cs typeface="Lobster"/>
              <a:sym typeface="Lobster"/>
            </a:endParaRPr>
          </a:p>
          <a:p>
            <a:pPr indent="0" lvl="0" marL="0" rtl="0" algn="l">
              <a:spcBef>
                <a:spcPts val="0"/>
              </a:spcBef>
              <a:spcAft>
                <a:spcPts val="0"/>
              </a:spcAft>
              <a:buNone/>
            </a:pPr>
            <a:r>
              <a:rPr b="1" lang="en" sz="3600">
                <a:solidFill>
                  <a:srgbClr val="5B0F00"/>
                </a:solidFill>
                <a:highlight>
                  <a:srgbClr val="B45F06"/>
                </a:highlight>
                <a:latin typeface="Caveat"/>
                <a:ea typeface="Caveat"/>
                <a:cs typeface="Caveat"/>
                <a:sym typeface="Caveat"/>
              </a:rPr>
              <a:t> 1. Upper</a:t>
            </a:r>
            <a:endParaRPr b="1" sz="3600">
              <a:solidFill>
                <a:srgbClr val="5B0F00"/>
              </a:solidFill>
              <a:highlight>
                <a:srgbClr val="B45F06"/>
              </a:highlight>
              <a:latin typeface="Caveat"/>
              <a:ea typeface="Caveat"/>
              <a:cs typeface="Caveat"/>
              <a:sym typeface="Caveat"/>
            </a:endParaRPr>
          </a:p>
          <a:p>
            <a:pPr indent="0" lvl="0" marL="0" rtl="0" algn="l">
              <a:spcBef>
                <a:spcPts val="0"/>
              </a:spcBef>
              <a:spcAft>
                <a:spcPts val="0"/>
              </a:spcAft>
              <a:buNone/>
            </a:pPr>
            <a:r>
              <a:rPr b="1" lang="en" sz="3600">
                <a:solidFill>
                  <a:srgbClr val="5B0F00"/>
                </a:solidFill>
                <a:highlight>
                  <a:srgbClr val="B45F06"/>
                </a:highlight>
                <a:latin typeface="Caveat"/>
                <a:ea typeface="Caveat"/>
                <a:cs typeface="Caveat"/>
                <a:sym typeface="Caveat"/>
              </a:rPr>
              <a:t> 2. Basic modifications</a:t>
            </a:r>
            <a:endParaRPr b="1" sz="3600">
              <a:solidFill>
                <a:srgbClr val="5B0F00"/>
              </a:solidFill>
              <a:highlight>
                <a:srgbClr val="B45F06"/>
              </a:highlight>
              <a:latin typeface="Caveat"/>
              <a:ea typeface="Caveat"/>
              <a:cs typeface="Caveat"/>
              <a:sym typeface="Caveat"/>
            </a:endParaRPr>
          </a:p>
          <a:p>
            <a:pPr indent="0" lvl="0" marL="0" rtl="0" algn="l">
              <a:spcBef>
                <a:spcPts val="0"/>
              </a:spcBef>
              <a:spcAft>
                <a:spcPts val="0"/>
              </a:spcAft>
              <a:buNone/>
            </a:pPr>
            <a:r>
              <a:rPr b="1" lang="en" sz="3600">
                <a:solidFill>
                  <a:srgbClr val="5B0F00"/>
                </a:solidFill>
                <a:highlight>
                  <a:srgbClr val="B45F06"/>
                </a:highlight>
                <a:latin typeface="Caveat"/>
                <a:ea typeface="Caveat"/>
                <a:cs typeface="Caveat"/>
                <a:sym typeface="Caveat"/>
              </a:rPr>
              <a:t> 3. Advance modifications(manual)</a:t>
            </a:r>
            <a:endParaRPr b="1" sz="3600">
              <a:solidFill>
                <a:srgbClr val="5B0F00"/>
              </a:solidFill>
              <a:highlight>
                <a:srgbClr val="B45F06"/>
              </a:highlight>
              <a:latin typeface="Caveat"/>
              <a:ea typeface="Caveat"/>
              <a:cs typeface="Caveat"/>
              <a:sym typeface="Caveat"/>
            </a:endParaRPr>
          </a:p>
        </p:txBody>
      </p:sp>
      <p:sp>
        <p:nvSpPr>
          <p:cNvPr id="191" name="Google Shape;191;p20"/>
          <p:cNvSpPr/>
          <p:nvPr/>
        </p:nvSpPr>
        <p:spPr>
          <a:xfrm>
            <a:off x="212400" y="595100"/>
            <a:ext cx="716700" cy="326700"/>
          </a:xfrm>
          <a:prstGeom prst="rightArrow">
            <a:avLst>
              <a:gd fmla="val 50000" name="adj1"/>
              <a:gd fmla="val 50000" name="adj2"/>
            </a:avLst>
          </a:prstGeom>
          <a:solidFill>
            <a:srgbClr val="D9D9D9"/>
          </a:solid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98" name="Google Shape;198;p21"/>
          <p:cNvSpPr/>
          <p:nvPr/>
        </p:nvSpPr>
        <p:spPr>
          <a:xfrm>
            <a:off x="212400" y="195000"/>
            <a:ext cx="8719200" cy="4753500"/>
          </a:xfrm>
          <a:prstGeom prst="rect">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1"/>
          <p:cNvSpPr txBox="1"/>
          <p:nvPr/>
        </p:nvSpPr>
        <p:spPr>
          <a:xfrm>
            <a:off x="348075" y="338550"/>
            <a:ext cx="7976700" cy="46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5B0F00"/>
                </a:solidFill>
                <a:highlight>
                  <a:srgbClr val="B45F06"/>
                </a:highlight>
                <a:latin typeface="Caveat"/>
                <a:ea typeface="Caveat"/>
                <a:cs typeface="Caveat"/>
                <a:sym typeface="Caveat"/>
              </a:rPr>
              <a:t>1. Upper:</a:t>
            </a:r>
            <a:endParaRPr b="1" sz="3600">
              <a:solidFill>
                <a:srgbClr val="5B0F00"/>
              </a:solidFill>
              <a:highlight>
                <a:srgbClr val="B45F06"/>
              </a:highlight>
              <a:latin typeface="Caveat"/>
              <a:ea typeface="Caveat"/>
              <a:cs typeface="Caveat"/>
              <a:sym typeface="Caveat"/>
            </a:endParaRPr>
          </a:p>
          <a:p>
            <a:pPr indent="0" lvl="0" marL="0" rtl="0" algn="l">
              <a:spcBef>
                <a:spcPts val="0"/>
              </a:spcBef>
              <a:spcAft>
                <a:spcPts val="0"/>
              </a:spcAft>
              <a:buNone/>
            </a:pPr>
            <a:r>
              <a:t/>
            </a:r>
            <a:endParaRPr b="1" sz="800">
              <a:solidFill>
                <a:srgbClr val="5B0F00"/>
              </a:solidFill>
              <a:highlight>
                <a:srgbClr val="B45F06"/>
              </a:highlight>
              <a:latin typeface="Caveat"/>
              <a:ea typeface="Caveat"/>
              <a:cs typeface="Caveat"/>
              <a:sym typeface="Caveat"/>
            </a:endParaRPr>
          </a:p>
          <a:p>
            <a:pPr indent="0" lvl="0" marL="457200" rtl="0" algn="l">
              <a:spcBef>
                <a:spcPts val="0"/>
              </a:spcBef>
              <a:spcAft>
                <a:spcPts val="0"/>
              </a:spcAft>
              <a:buNone/>
            </a:pPr>
            <a:r>
              <a:rPr b="1" lang="en" sz="3000">
                <a:latin typeface="Caveat"/>
                <a:ea typeface="Caveat"/>
                <a:cs typeface="Caveat"/>
                <a:sym typeface="Caveat"/>
              </a:rPr>
              <a:t>Since many values were repeated in </a:t>
            </a:r>
            <a:r>
              <a:rPr b="1" lang="en" sz="3000">
                <a:solidFill>
                  <a:srgbClr val="0C343D"/>
                </a:solidFill>
                <a:latin typeface="Caveat"/>
                <a:ea typeface="Caveat"/>
                <a:cs typeface="Caveat"/>
                <a:sym typeface="Caveat"/>
              </a:rPr>
              <a:t>unit</a:t>
            </a:r>
            <a:r>
              <a:rPr b="1" lang="en" sz="3000">
                <a:latin typeface="Caveat"/>
                <a:ea typeface="Caveat"/>
                <a:cs typeface="Caveat"/>
                <a:sym typeface="Caveat"/>
              </a:rPr>
              <a:t> because of lower and upper so I converted the dataframe (</a:t>
            </a:r>
            <a:r>
              <a:rPr b="1" lang="en" sz="3000">
                <a:solidFill>
                  <a:srgbClr val="0C343D"/>
                </a:solidFill>
                <a:highlight>
                  <a:srgbClr val="B45F06"/>
                </a:highlight>
                <a:latin typeface="Caveat"/>
                <a:ea typeface="Caveat"/>
                <a:cs typeface="Caveat"/>
                <a:sym typeface="Caveat"/>
              </a:rPr>
              <a:t>PC_ITEM_MOQ_UNIT_TYPE</a:t>
            </a:r>
            <a:r>
              <a:rPr b="1" lang="en" sz="3000">
                <a:highlight>
                  <a:srgbClr val="B45F06"/>
                </a:highlight>
                <a:latin typeface="Caveat"/>
                <a:ea typeface="Caveat"/>
                <a:cs typeface="Caveat"/>
                <a:sym typeface="Caveat"/>
              </a:rPr>
              <a:t>)</a:t>
            </a:r>
            <a:r>
              <a:rPr b="1" lang="en" sz="3000">
                <a:latin typeface="Caveat"/>
                <a:ea typeface="Caveat"/>
                <a:cs typeface="Caveat"/>
                <a:sym typeface="Caveat"/>
              </a:rPr>
              <a:t> to upper values.</a:t>
            </a:r>
            <a:endParaRPr b="1" sz="3000">
              <a:latin typeface="Caveat"/>
              <a:ea typeface="Caveat"/>
              <a:cs typeface="Caveat"/>
              <a:sym typeface="Caveat"/>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t/>
            </a:r>
            <a:endParaRPr>
              <a:latin typeface="Calibri"/>
              <a:ea typeface="Calibri"/>
              <a:cs typeface="Calibri"/>
              <a:sym typeface="Calibri"/>
            </a:endParaRPr>
          </a:p>
        </p:txBody>
      </p:sp>
      <p:pic>
        <p:nvPicPr>
          <p:cNvPr id="200" name="Google Shape;200;p21"/>
          <p:cNvPicPr preferRelativeResize="0"/>
          <p:nvPr/>
        </p:nvPicPr>
        <p:blipFill>
          <a:blip r:embed="rId3">
            <a:alphaModFix/>
          </a:blip>
          <a:stretch>
            <a:fillRect/>
          </a:stretch>
        </p:blipFill>
        <p:spPr>
          <a:xfrm>
            <a:off x="212400" y="2688975"/>
            <a:ext cx="8719199" cy="2259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