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erriweather"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934d0a096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934d0a09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934d0a09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934d0a09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934d0a096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934d0a09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934d0a096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934d0a096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934d0a096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934d0a09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934d0a096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934d0a09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934d0a096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934d0a09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934d0a096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934d0a096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934d0a096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934d0a09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934d0a096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934d0a096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934d0a096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934d0a096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934d0a096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934d0a096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934d0a096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934d0a09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ncdc.noaa.gov/billions/events/US/1980-2019"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idx="4294967295"/>
          </p:nvPr>
        </p:nvSpPr>
        <p:spPr>
          <a:xfrm>
            <a:off x="349575" y="2155900"/>
            <a:ext cx="8282700" cy="1009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Roboto"/>
              <a:buChar char="-"/>
            </a:pPr>
            <a:r>
              <a:rPr lang="en" sz="2000" dirty="0">
                <a:latin typeface="Roboto"/>
                <a:ea typeface="Roboto"/>
                <a:cs typeface="Roboto"/>
                <a:sym typeface="Roboto"/>
              </a:rPr>
              <a:t>Weather </a:t>
            </a:r>
            <a:r>
              <a:rPr lang="en" sz="2000">
                <a:latin typeface="Roboto"/>
                <a:ea typeface="Roboto"/>
                <a:cs typeface="Roboto"/>
                <a:sym typeface="Roboto"/>
              </a:rPr>
              <a:t>Forecast Challenge - 2021</a:t>
            </a:r>
            <a:endParaRPr sz="4000" dirty="0">
              <a:latin typeface="Roboto"/>
              <a:ea typeface="Roboto"/>
              <a:cs typeface="Roboto"/>
              <a:sym typeface="Roboto"/>
            </a:endParaRPr>
          </a:p>
        </p:txBody>
      </p:sp>
      <p:sp>
        <p:nvSpPr>
          <p:cNvPr id="65" name="Google Shape;65;p13"/>
          <p:cNvSpPr txBox="1">
            <a:spLocks noGrp="1"/>
          </p:cNvSpPr>
          <p:nvPr>
            <p:ph type="body" idx="1"/>
          </p:nvPr>
        </p:nvSpPr>
        <p:spPr>
          <a:xfrm>
            <a:off x="239875" y="429500"/>
            <a:ext cx="8572500" cy="1323600"/>
          </a:xfrm>
          <a:prstGeom prst="rect">
            <a:avLst/>
          </a:prstGeom>
          <a:ln w="9525" cap="flat" cmpd="sng">
            <a:solidFill>
              <a:srgbClr val="D0E0E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200">
                <a:solidFill>
                  <a:srgbClr val="274E13"/>
                </a:solidFill>
              </a:rPr>
              <a:t>Project Idea Title:</a:t>
            </a:r>
            <a:r>
              <a:rPr lang="en" sz="2200" b="1">
                <a:solidFill>
                  <a:srgbClr val="274E13"/>
                </a:solidFill>
              </a:rPr>
              <a:t> </a:t>
            </a:r>
            <a:endParaRPr sz="2200" b="1">
              <a:solidFill>
                <a:srgbClr val="274E13"/>
              </a:solidFill>
            </a:endParaRPr>
          </a:p>
          <a:p>
            <a:pPr marL="0" lvl="0" indent="0" algn="ctr" rtl="0">
              <a:lnSpc>
                <a:spcPct val="100000"/>
              </a:lnSpc>
              <a:spcBef>
                <a:spcPts val="0"/>
              </a:spcBef>
              <a:spcAft>
                <a:spcPts val="0"/>
              </a:spcAft>
              <a:buNone/>
            </a:pPr>
            <a:r>
              <a:rPr lang="en" sz="3200" b="1">
                <a:solidFill>
                  <a:srgbClr val="073763"/>
                </a:solidFill>
              </a:rPr>
              <a:t>Sales variations due to Natural Disasters</a:t>
            </a:r>
            <a:r>
              <a:rPr lang="en" sz="3900" b="1">
                <a:solidFill>
                  <a:schemeClr val="dk1"/>
                </a:solidFill>
              </a:rPr>
              <a:t> </a:t>
            </a:r>
            <a:endParaRPr sz="4500" b="1">
              <a:solidFill>
                <a:schemeClr val="dk1"/>
              </a:solidFill>
            </a:endParaRPr>
          </a:p>
        </p:txBody>
      </p:sp>
      <p:sp>
        <p:nvSpPr>
          <p:cNvPr id="66" name="Google Shape;66;p13"/>
          <p:cNvSpPr txBox="1">
            <a:spLocks noGrp="1"/>
          </p:cNvSpPr>
          <p:nvPr>
            <p:ph type="title" idx="4294967295"/>
          </p:nvPr>
        </p:nvSpPr>
        <p:spPr>
          <a:xfrm>
            <a:off x="5534650" y="4248175"/>
            <a:ext cx="3277800" cy="5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b="1">
                <a:solidFill>
                  <a:srgbClr val="EAD1DC"/>
                </a:solidFill>
                <a:latin typeface="Roboto"/>
                <a:ea typeface="Roboto"/>
                <a:cs typeface="Roboto"/>
                <a:sym typeface="Roboto"/>
              </a:rPr>
              <a:t>By - Rishabh Singhal</a:t>
            </a:r>
            <a:endParaRPr sz="2500" b="1">
              <a:solidFill>
                <a:srgbClr val="EAD1DC"/>
              </a:solidFill>
              <a:latin typeface="Roboto"/>
              <a:ea typeface="Roboto"/>
              <a:cs typeface="Roboto"/>
              <a:sym typeface="Roboto"/>
            </a:endParaRPr>
          </a:p>
          <a:p>
            <a:pPr marL="0" lvl="0" indent="0" algn="l" rtl="0">
              <a:spcBef>
                <a:spcPts val="0"/>
              </a:spcBef>
              <a:spcAft>
                <a:spcPts val="0"/>
              </a:spcAft>
              <a:buSzPts val="990"/>
              <a:buNone/>
            </a:pPr>
            <a:r>
              <a:rPr lang="en" sz="2500" b="1">
                <a:solidFill>
                  <a:srgbClr val="EAD1DC"/>
                </a:solidFill>
                <a:latin typeface="Roboto"/>
                <a:ea typeface="Roboto"/>
                <a:cs typeface="Roboto"/>
                <a:sym typeface="Roboto"/>
              </a:rPr>
              <a:t>Team Name : Snipe</a:t>
            </a:r>
            <a:endParaRPr sz="2500" b="1">
              <a:solidFill>
                <a:srgbClr val="EAD1DC"/>
              </a:solidFill>
              <a:latin typeface="Roboto"/>
              <a:ea typeface="Roboto"/>
              <a:cs typeface="Roboto"/>
              <a:sym typeface="Roboto"/>
            </a:endParaRPr>
          </a:p>
          <a:p>
            <a:pPr marL="0" lvl="0" indent="0" algn="l" rtl="0">
              <a:spcBef>
                <a:spcPts val="0"/>
              </a:spcBef>
              <a:spcAft>
                <a:spcPts val="0"/>
              </a:spcAft>
              <a:buSzPts val="990"/>
              <a:buNone/>
            </a:pPr>
            <a:endParaRPr sz="4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a:latin typeface="Roboto"/>
                <a:ea typeface="Roboto"/>
                <a:cs typeface="Roboto"/>
                <a:sym typeface="Roboto"/>
              </a:rPr>
              <a:t>My Team</a:t>
            </a:r>
            <a:endParaRPr sz="3200">
              <a:latin typeface="Roboto"/>
              <a:ea typeface="Roboto"/>
              <a:cs typeface="Roboto"/>
              <a:sym typeface="Roboto"/>
            </a:endParaRPr>
          </a:p>
          <a:p>
            <a:pPr marL="0" lvl="0" indent="0" algn="l" rtl="0">
              <a:spcBef>
                <a:spcPts val="0"/>
              </a:spcBef>
              <a:spcAft>
                <a:spcPts val="0"/>
              </a:spcAft>
              <a:buNone/>
            </a:pPr>
            <a:endParaRPr/>
          </a:p>
        </p:txBody>
      </p:sp>
      <p:sp>
        <p:nvSpPr>
          <p:cNvPr id="150" name="Google Shape;150;p22"/>
          <p:cNvSpPr txBox="1"/>
          <p:nvPr/>
        </p:nvSpPr>
        <p:spPr>
          <a:xfrm>
            <a:off x="311725" y="2135387"/>
            <a:ext cx="8222100" cy="278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b="1" dirty="0">
                <a:solidFill>
                  <a:srgbClr val="424242"/>
                </a:solidFill>
                <a:latin typeface="Roboto"/>
                <a:ea typeface="Roboto"/>
                <a:cs typeface="Roboto"/>
                <a:sym typeface="Roboto"/>
              </a:rPr>
              <a:t>Name</a:t>
            </a:r>
            <a:r>
              <a:rPr lang="en" sz="2200" b="1" dirty="0">
                <a:solidFill>
                  <a:srgbClr val="424242"/>
                </a:solidFill>
                <a:latin typeface="Roboto"/>
                <a:ea typeface="Roboto"/>
                <a:cs typeface="Roboto"/>
                <a:sym typeface="Roboto"/>
              </a:rPr>
              <a:t> :</a:t>
            </a:r>
            <a:r>
              <a:rPr lang="en" sz="2100" b="1" dirty="0">
                <a:solidFill>
                  <a:srgbClr val="424242"/>
                </a:solidFill>
                <a:latin typeface="Roboto"/>
                <a:ea typeface="Roboto"/>
                <a:cs typeface="Roboto"/>
                <a:sym typeface="Roboto"/>
              </a:rPr>
              <a:t> </a:t>
            </a:r>
            <a:r>
              <a:rPr lang="en" sz="2400" b="1" i="1" dirty="0">
                <a:solidFill>
                  <a:srgbClr val="424242"/>
                </a:solidFill>
                <a:latin typeface="Roboto"/>
                <a:ea typeface="Roboto"/>
                <a:cs typeface="Roboto"/>
                <a:sym typeface="Roboto"/>
              </a:rPr>
              <a:t>Rishabh Singhal</a:t>
            </a:r>
            <a:endParaRPr sz="2400" b="1" i="1" dirty="0">
              <a:solidFill>
                <a:srgbClr val="424242"/>
              </a:solidFill>
              <a:latin typeface="Roboto"/>
              <a:ea typeface="Roboto"/>
              <a:cs typeface="Roboto"/>
              <a:sym typeface="Roboto"/>
            </a:endParaRPr>
          </a:p>
          <a:p>
            <a:pPr marL="0" lvl="0" indent="0" algn="l" rtl="0">
              <a:lnSpc>
                <a:spcPct val="115000"/>
              </a:lnSpc>
              <a:spcBef>
                <a:spcPts val="1200"/>
              </a:spcBef>
              <a:spcAft>
                <a:spcPts val="0"/>
              </a:spcAft>
              <a:buNone/>
            </a:pPr>
            <a:r>
              <a:rPr lang="en" sz="2000" b="1" dirty="0">
                <a:solidFill>
                  <a:srgbClr val="424242"/>
                </a:solidFill>
                <a:latin typeface="Roboto"/>
                <a:ea typeface="Roboto"/>
                <a:cs typeface="Roboto"/>
                <a:sym typeface="Roboto"/>
              </a:rPr>
              <a:t>Nick Name : </a:t>
            </a:r>
            <a:r>
              <a:rPr lang="en" sz="2400" b="1" i="1" dirty="0">
                <a:solidFill>
                  <a:srgbClr val="424242"/>
                </a:solidFill>
                <a:latin typeface="Roboto"/>
                <a:ea typeface="Roboto"/>
                <a:cs typeface="Roboto"/>
                <a:sym typeface="Roboto"/>
              </a:rPr>
              <a:t>tc-762555</a:t>
            </a:r>
            <a:r>
              <a:rPr lang="en" sz="2200" b="1" dirty="0">
                <a:solidFill>
                  <a:srgbClr val="424242"/>
                </a:solidFill>
                <a:latin typeface="Roboto"/>
                <a:ea typeface="Roboto"/>
                <a:cs typeface="Roboto"/>
                <a:sym typeface="Roboto"/>
              </a:rPr>
              <a:t> </a:t>
            </a:r>
            <a:endParaRPr sz="2400" b="1" i="1" dirty="0">
              <a:solidFill>
                <a:srgbClr val="424242"/>
              </a:solidFill>
              <a:latin typeface="Roboto"/>
              <a:ea typeface="Roboto"/>
              <a:cs typeface="Roboto"/>
              <a:sym typeface="Roboto"/>
            </a:endParaRPr>
          </a:p>
          <a:p>
            <a:pPr marL="0" lvl="0" indent="0" algn="l" rtl="0">
              <a:lnSpc>
                <a:spcPct val="115000"/>
              </a:lnSpc>
              <a:spcBef>
                <a:spcPts val="1200"/>
              </a:spcBef>
              <a:spcAft>
                <a:spcPts val="0"/>
              </a:spcAft>
              <a:buClr>
                <a:srgbClr val="000000"/>
              </a:buClr>
              <a:buSzPts val="1100"/>
              <a:buFont typeface="Arial"/>
              <a:buNone/>
            </a:pPr>
            <a:r>
              <a:rPr lang="en" sz="2000" b="1" dirty="0">
                <a:solidFill>
                  <a:srgbClr val="424242"/>
                </a:solidFill>
                <a:latin typeface="Roboto"/>
                <a:ea typeface="Roboto"/>
                <a:cs typeface="Roboto"/>
                <a:sym typeface="Roboto"/>
              </a:rPr>
              <a:t>Team Name </a:t>
            </a:r>
            <a:r>
              <a:rPr lang="en" sz="2400" b="1" dirty="0">
                <a:solidFill>
                  <a:srgbClr val="424242"/>
                </a:solidFill>
                <a:latin typeface="Roboto"/>
                <a:ea typeface="Roboto"/>
                <a:cs typeface="Roboto"/>
                <a:sym typeface="Roboto"/>
              </a:rPr>
              <a:t>: </a:t>
            </a:r>
            <a:r>
              <a:rPr lang="en" sz="2400" b="1" i="1" dirty="0">
                <a:solidFill>
                  <a:srgbClr val="424242"/>
                </a:solidFill>
                <a:latin typeface="Roboto"/>
                <a:ea typeface="Roboto"/>
                <a:cs typeface="Roboto"/>
                <a:sym typeface="Roboto"/>
              </a:rPr>
              <a:t>Snipe</a:t>
            </a:r>
            <a:endParaRPr sz="2400" b="1" i="1" dirty="0">
              <a:solidFill>
                <a:srgbClr val="42424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a:latin typeface="Roboto"/>
                <a:ea typeface="Roboto"/>
                <a:cs typeface="Roboto"/>
                <a:sym typeface="Roboto"/>
              </a:rPr>
              <a:t>Declaration of Originality</a:t>
            </a:r>
            <a:endParaRPr sz="3200">
              <a:latin typeface="Roboto"/>
              <a:ea typeface="Roboto"/>
              <a:cs typeface="Roboto"/>
              <a:sym typeface="Roboto"/>
            </a:endParaRPr>
          </a:p>
          <a:p>
            <a:pPr marL="0" lvl="0" indent="0" algn="l" rtl="0">
              <a:spcBef>
                <a:spcPts val="0"/>
              </a:spcBef>
              <a:spcAft>
                <a:spcPts val="0"/>
              </a:spcAft>
              <a:buNone/>
            </a:pPr>
            <a:endParaRPr/>
          </a:p>
        </p:txBody>
      </p:sp>
      <p:sp>
        <p:nvSpPr>
          <p:cNvPr id="156" name="Google Shape;156;p23"/>
          <p:cNvSpPr txBox="1"/>
          <p:nvPr/>
        </p:nvSpPr>
        <p:spPr>
          <a:xfrm>
            <a:off x="471900" y="2147675"/>
            <a:ext cx="8222100" cy="271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424242"/>
                </a:solidFill>
                <a:latin typeface="Roboto"/>
                <a:ea typeface="Roboto"/>
                <a:cs typeface="Roboto"/>
                <a:sym typeface="Roboto"/>
              </a:rPr>
              <a:t>This presentation contains original unpublished work prepared by me for the Intelligent Weather Forecast for Better Life. Wherever contributions of others are involved, acknowledgements have been made through citations.</a:t>
            </a:r>
            <a:endParaRPr sz="1500">
              <a:solidFill>
                <a:srgbClr val="424242"/>
              </a:solidFill>
              <a:latin typeface="Roboto"/>
              <a:ea typeface="Roboto"/>
              <a:cs typeface="Roboto"/>
              <a:sym typeface="Roboto"/>
            </a:endParaRPr>
          </a:p>
          <a:p>
            <a:pPr marL="0" lvl="0" indent="0" algn="l" rtl="0">
              <a:lnSpc>
                <a:spcPct val="115000"/>
              </a:lnSpc>
              <a:spcBef>
                <a:spcPts val="1200"/>
              </a:spcBef>
              <a:spcAft>
                <a:spcPts val="0"/>
              </a:spcAft>
              <a:buNone/>
            </a:pPr>
            <a:endParaRPr sz="1500">
              <a:solidFill>
                <a:srgbClr val="424242"/>
              </a:solidFill>
              <a:latin typeface="Roboto"/>
              <a:ea typeface="Roboto"/>
              <a:cs typeface="Roboto"/>
              <a:sym typeface="Roboto"/>
            </a:endParaRPr>
          </a:p>
          <a:p>
            <a:pPr marL="0" lvl="0" indent="0" algn="l" rtl="0">
              <a:lnSpc>
                <a:spcPct val="115000"/>
              </a:lnSpc>
              <a:spcBef>
                <a:spcPts val="1200"/>
              </a:spcBef>
              <a:spcAft>
                <a:spcPts val="1200"/>
              </a:spcAft>
              <a:buNone/>
            </a:pPr>
            <a:endParaRPr sz="1500">
              <a:solidFill>
                <a:srgbClr val="42424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160"/>
        <p:cNvGrpSpPr/>
        <p:nvPr/>
      </p:nvGrpSpPr>
      <p:grpSpPr>
        <a:xfrm>
          <a:off x="0" y="0"/>
          <a:ext cx="0" cy="0"/>
          <a:chOff x="0" y="0"/>
          <a:chExt cx="0" cy="0"/>
        </a:xfrm>
      </p:grpSpPr>
      <p:pic>
        <p:nvPicPr>
          <p:cNvPr id="161" name="Google Shape;161;p24"/>
          <p:cNvPicPr preferRelativeResize="0"/>
          <p:nvPr/>
        </p:nvPicPr>
        <p:blipFill>
          <a:blip r:embed="rId3">
            <a:alphaModFix/>
          </a:blip>
          <a:stretch>
            <a:fillRect/>
          </a:stretch>
        </p:blipFill>
        <p:spPr>
          <a:xfrm flipH="1">
            <a:off x="2395577" y="125988"/>
            <a:ext cx="2914073" cy="4891523"/>
          </a:xfrm>
          <a:prstGeom prst="rect">
            <a:avLst/>
          </a:prstGeom>
          <a:noFill/>
          <a:ln>
            <a:noFill/>
          </a:ln>
        </p:spPr>
      </p:pic>
      <p:sp>
        <p:nvSpPr>
          <p:cNvPr id="162" name="Google Shape;162;p24"/>
          <p:cNvSpPr/>
          <p:nvPr/>
        </p:nvSpPr>
        <p:spPr>
          <a:xfrm rot="-178159">
            <a:off x="4590031" y="1917549"/>
            <a:ext cx="1517337" cy="731193"/>
          </a:xfrm>
          <a:prstGeom prst="cloudCallout">
            <a:avLst>
              <a:gd name="adj1" fmla="val -89430"/>
              <a:gd name="adj2" fmla="val -53045"/>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t>Thank You</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pic>
        <p:nvPicPr>
          <p:cNvPr id="167" name="Google Shape;167;p25"/>
          <p:cNvPicPr preferRelativeResize="0"/>
          <p:nvPr/>
        </p:nvPicPr>
        <p:blipFill>
          <a:blip r:embed="rId3">
            <a:alphaModFix/>
          </a:blip>
          <a:stretch>
            <a:fillRect/>
          </a:stretch>
        </p:blipFill>
        <p:spPr>
          <a:xfrm>
            <a:off x="50775" y="76525"/>
            <a:ext cx="9026350" cy="491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a:off x="1370675" y="126000"/>
            <a:ext cx="4012700" cy="4926835"/>
          </a:xfrm>
          <a:prstGeom prst="rect">
            <a:avLst/>
          </a:prstGeom>
          <a:noFill/>
          <a:ln w="28575" cap="flat" cmpd="sng">
            <a:solidFill>
              <a:schemeClr val="dk2"/>
            </a:solidFill>
            <a:prstDash val="solid"/>
            <a:round/>
            <a:headEnd type="none" w="sm" len="sm"/>
            <a:tailEnd type="none" w="sm" len="sm"/>
          </a:ln>
        </p:spPr>
      </p:pic>
      <p:sp>
        <p:nvSpPr>
          <p:cNvPr id="72" name="Google Shape;72;p14"/>
          <p:cNvSpPr txBox="1"/>
          <p:nvPr/>
        </p:nvSpPr>
        <p:spPr>
          <a:xfrm>
            <a:off x="1835069" y="690950"/>
            <a:ext cx="3265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rgbClr val="FCE5CD"/>
                </a:solidFill>
                <a:latin typeface="Roboto"/>
                <a:ea typeface="Roboto"/>
                <a:cs typeface="Roboto"/>
                <a:sym typeface="Roboto"/>
              </a:rPr>
              <a:t>Hey! I run a </a:t>
            </a:r>
            <a:r>
              <a:rPr lang="en" sz="2100" b="1">
                <a:solidFill>
                  <a:srgbClr val="F9CB9C"/>
                </a:solidFill>
                <a:latin typeface="Roboto"/>
                <a:ea typeface="Roboto"/>
                <a:cs typeface="Roboto"/>
                <a:sym typeface="Roboto"/>
              </a:rPr>
              <a:t>Logistics Business</a:t>
            </a:r>
            <a:r>
              <a:rPr lang="en" sz="2100">
                <a:solidFill>
                  <a:srgbClr val="FCE5CD"/>
                </a:solidFill>
                <a:latin typeface="Roboto"/>
                <a:ea typeface="Roboto"/>
                <a:cs typeface="Roboto"/>
                <a:sym typeface="Roboto"/>
              </a:rPr>
              <a:t> but last year I faced huge losses due to </a:t>
            </a:r>
            <a:r>
              <a:rPr lang="en" sz="2100" b="1">
                <a:solidFill>
                  <a:srgbClr val="F9CB9C"/>
                </a:solidFill>
                <a:latin typeface="Roboto"/>
                <a:ea typeface="Roboto"/>
                <a:cs typeface="Roboto"/>
                <a:sym typeface="Roboto"/>
              </a:rPr>
              <a:t>Natural Disasters</a:t>
            </a:r>
            <a:r>
              <a:rPr lang="en" sz="2100">
                <a:solidFill>
                  <a:srgbClr val="FCE5CD"/>
                </a:solidFill>
                <a:latin typeface="Roboto"/>
                <a:ea typeface="Roboto"/>
                <a:cs typeface="Roboto"/>
                <a:sym typeface="Roboto"/>
              </a:rPr>
              <a:t>, can someone help me to prevent this from happening in </a:t>
            </a:r>
            <a:r>
              <a:rPr lang="en" sz="2100" b="1">
                <a:solidFill>
                  <a:srgbClr val="F9CB9C"/>
                </a:solidFill>
                <a:latin typeface="Roboto"/>
                <a:ea typeface="Roboto"/>
                <a:cs typeface="Roboto"/>
                <a:sym typeface="Roboto"/>
              </a:rPr>
              <a:t>future</a:t>
            </a:r>
            <a:endParaRPr sz="2100" b="1">
              <a:solidFill>
                <a:srgbClr val="F9CB9C"/>
              </a:solidFill>
              <a:latin typeface="Roboto"/>
              <a:ea typeface="Roboto"/>
              <a:cs typeface="Roboto"/>
              <a:sym typeface="Roboto"/>
            </a:endParaRPr>
          </a:p>
          <a:p>
            <a:pPr marL="0" lvl="0" indent="0" algn="l" rtl="0">
              <a:spcBef>
                <a:spcPts val="0"/>
              </a:spcBef>
              <a:spcAft>
                <a:spcPts val="0"/>
              </a:spcAft>
              <a:buNone/>
            </a:pPr>
            <a:endParaRPr sz="700">
              <a:latin typeface="Roboto"/>
              <a:ea typeface="Roboto"/>
              <a:cs typeface="Roboto"/>
              <a:sym typeface="Roboto"/>
            </a:endParaRPr>
          </a:p>
        </p:txBody>
      </p:sp>
      <p:pic>
        <p:nvPicPr>
          <p:cNvPr id="73" name="Google Shape;73;p14"/>
          <p:cNvPicPr preferRelativeResize="0"/>
          <p:nvPr/>
        </p:nvPicPr>
        <p:blipFill>
          <a:blip r:embed="rId4">
            <a:alphaModFix/>
          </a:blip>
          <a:stretch>
            <a:fillRect/>
          </a:stretch>
        </p:blipFill>
        <p:spPr>
          <a:xfrm>
            <a:off x="5772252" y="125988"/>
            <a:ext cx="2914073" cy="48915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0" y="0"/>
            <a:ext cx="8750576" cy="4930076"/>
          </a:xfrm>
          <a:prstGeom prst="rect">
            <a:avLst/>
          </a:prstGeom>
          <a:noFill/>
          <a:ln>
            <a:noFill/>
          </a:ln>
        </p:spPr>
      </p:pic>
      <p:sp>
        <p:nvSpPr>
          <p:cNvPr id="79" name="Google Shape;79;p15"/>
          <p:cNvSpPr txBox="1"/>
          <p:nvPr/>
        </p:nvSpPr>
        <p:spPr>
          <a:xfrm rot="328676">
            <a:off x="3649843" y="492072"/>
            <a:ext cx="2080401" cy="8541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50">
                <a:latin typeface="Roboto"/>
                <a:ea typeface="Roboto"/>
                <a:cs typeface="Roboto"/>
                <a:sym typeface="Roboto"/>
              </a:rPr>
              <a:t>Yes, I have prepared a </a:t>
            </a:r>
            <a:r>
              <a:rPr lang="en" sz="1450" b="1">
                <a:latin typeface="Roboto"/>
                <a:ea typeface="Roboto"/>
                <a:cs typeface="Roboto"/>
                <a:sym typeface="Roboto"/>
              </a:rPr>
              <a:t>solution</a:t>
            </a:r>
            <a:r>
              <a:rPr lang="en" sz="1450">
                <a:latin typeface="Roboto"/>
                <a:ea typeface="Roboto"/>
                <a:cs typeface="Roboto"/>
                <a:sym typeface="Roboto"/>
              </a:rPr>
              <a:t>, please go through the </a:t>
            </a:r>
            <a:r>
              <a:rPr lang="en" sz="1450" b="1">
                <a:latin typeface="Roboto"/>
                <a:ea typeface="Roboto"/>
                <a:cs typeface="Roboto"/>
                <a:sym typeface="Roboto"/>
              </a:rPr>
              <a:t>next slides </a:t>
            </a:r>
            <a:endParaRPr sz="1450" b="1">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2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54900" y="28137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Architecture for Training</a:t>
            </a:r>
            <a:endParaRPr/>
          </a:p>
        </p:txBody>
      </p:sp>
      <p:sp>
        <p:nvSpPr>
          <p:cNvPr id="85" name="Google Shape;85;p16"/>
          <p:cNvSpPr/>
          <p:nvPr/>
        </p:nvSpPr>
        <p:spPr>
          <a:xfrm>
            <a:off x="3232775" y="1430050"/>
            <a:ext cx="2599200" cy="8886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Update Sales Dataset with landslides, rainstorm, hurricane occurrences</a:t>
            </a:r>
            <a:endParaRPr/>
          </a:p>
        </p:txBody>
      </p:sp>
      <p:sp>
        <p:nvSpPr>
          <p:cNvPr id="86" name="Google Shape;86;p16"/>
          <p:cNvSpPr/>
          <p:nvPr/>
        </p:nvSpPr>
        <p:spPr>
          <a:xfrm>
            <a:off x="154900" y="1700350"/>
            <a:ext cx="1859100" cy="6063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Sales Dataset</a:t>
            </a:r>
            <a:endParaRPr/>
          </a:p>
        </p:txBody>
      </p:sp>
      <p:sp>
        <p:nvSpPr>
          <p:cNvPr id="87" name="Google Shape;87;p16"/>
          <p:cNvSpPr/>
          <p:nvPr/>
        </p:nvSpPr>
        <p:spPr>
          <a:xfrm>
            <a:off x="154900" y="2843650"/>
            <a:ext cx="1995300" cy="6063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Weather Dataset</a:t>
            </a:r>
            <a:endParaRPr/>
          </a:p>
        </p:txBody>
      </p:sp>
      <p:sp>
        <p:nvSpPr>
          <p:cNvPr id="88" name="Google Shape;88;p16"/>
          <p:cNvSpPr/>
          <p:nvPr/>
        </p:nvSpPr>
        <p:spPr>
          <a:xfrm>
            <a:off x="86800" y="3798800"/>
            <a:ext cx="1995300" cy="6063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Weather Dataset</a:t>
            </a:r>
            <a:endParaRPr/>
          </a:p>
        </p:txBody>
      </p:sp>
      <p:sp>
        <p:nvSpPr>
          <p:cNvPr id="89" name="Google Shape;89;p16"/>
          <p:cNvSpPr/>
          <p:nvPr/>
        </p:nvSpPr>
        <p:spPr>
          <a:xfrm>
            <a:off x="6130050" y="3588675"/>
            <a:ext cx="2599200" cy="6900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Model3 (</a:t>
            </a:r>
            <a:r>
              <a:rPr lang="en" b="1"/>
              <a:t>will train to forecast occurrence of rainstorm</a:t>
            </a:r>
            <a:r>
              <a:rPr lang="en"/>
              <a:t>)</a:t>
            </a:r>
            <a:endParaRPr/>
          </a:p>
        </p:txBody>
      </p:sp>
      <p:sp>
        <p:nvSpPr>
          <p:cNvPr id="90" name="Google Shape;90;p16"/>
          <p:cNvSpPr/>
          <p:nvPr/>
        </p:nvSpPr>
        <p:spPr>
          <a:xfrm>
            <a:off x="4991925" y="2483200"/>
            <a:ext cx="2663100" cy="8325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Model2 (</a:t>
            </a:r>
            <a:r>
              <a:rPr lang="en" b="1"/>
              <a:t>will train to forecast occurrence of hurricane</a:t>
            </a:r>
            <a:r>
              <a:rPr lang="en"/>
              <a:t>)</a:t>
            </a:r>
            <a:endParaRPr/>
          </a:p>
        </p:txBody>
      </p:sp>
      <p:sp>
        <p:nvSpPr>
          <p:cNvPr id="91" name="Google Shape;91;p16"/>
          <p:cNvSpPr/>
          <p:nvPr/>
        </p:nvSpPr>
        <p:spPr>
          <a:xfrm>
            <a:off x="6426500" y="1603900"/>
            <a:ext cx="2663100" cy="6063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Model1(</a:t>
            </a:r>
            <a:r>
              <a:rPr lang="en" b="1"/>
              <a:t>will train to  forecast sales values</a:t>
            </a:r>
            <a:r>
              <a:rPr lang="en"/>
              <a:t>)</a:t>
            </a:r>
            <a:endParaRPr/>
          </a:p>
        </p:txBody>
      </p:sp>
      <p:cxnSp>
        <p:nvCxnSpPr>
          <p:cNvPr id="92" name="Google Shape;92;p16"/>
          <p:cNvCxnSpPr>
            <a:stCxn id="86" idx="2"/>
            <a:endCxn id="85" idx="5"/>
          </p:cNvCxnSpPr>
          <p:nvPr/>
        </p:nvCxnSpPr>
        <p:spPr>
          <a:xfrm rot="10800000" flipH="1">
            <a:off x="1938213" y="1874200"/>
            <a:ext cx="1405500" cy="129300"/>
          </a:xfrm>
          <a:prstGeom prst="bentConnector3">
            <a:avLst>
              <a:gd name="adj1" fmla="val 49554"/>
            </a:avLst>
          </a:prstGeom>
          <a:noFill/>
          <a:ln w="114300" cap="flat" cmpd="sng">
            <a:solidFill>
              <a:schemeClr val="dk2"/>
            </a:solidFill>
            <a:prstDash val="solid"/>
            <a:round/>
            <a:headEnd type="none" w="med" len="med"/>
            <a:tailEnd type="none" w="med" len="med"/>
          </a:ln>
        </p:spPr>
      </p:cxnSp>
      <p:cxnSp>
        <p:nvCxnSpPr>
          <p:cNvPr id="93" name="Google Shape;93;p16"/>
          <p:cNvCxnSpPr>
            <a:stCxn id="88" idx="2"/>
            <a:endCxn id="89" idx="5"/>
          </p:cNvCxnSpPr>
          <p:nvPr/>
        </p:nvCxnSpPr>
        <p:spPr>
          <a:xfrm rot="10800000" flipH="1">
            <a:off x="2006312" y="3933650"/>
            <a:ext cx="4209900" cy="168300"/>
          </a:xfrm>
          <a:prstGeom prst="bentConnector3">
            <a:avLst>
              <a:gd name="adj1" fmla="val 49877"/>
            </a:avLst>
          </a:prstGeom>
          <a:noFill/>
          <a:ln w="114300" cap="flat" cmpd="sng">
            <a:solidFill>
              <a:schemeClr val="dk2"/>
            </a:solidFill>
            <a:prstDash val="solid"/>
            <a:round/>
            <a:headEnd type="none" w="med" len="med"/>
            <a:tailEnd type="none" w="med" len="med"/>
          </a:ln>
        </p:spPr>
      </p:cxnSp>
      <p:cxnSp>
        <p:nvCxnSpPr>
          <p:cNvPr id="94" name="Google Shape;94;p16"/>
          <p:cNvCxnSpPr>
            <a:stCxn id="87" idx="2"/>
            <a:endCxn id="90" idx="5"/>
          </p:cNvCxnSpPr>
          <p:nvPr/>
        </p:nvCxnSpPr>
        <p:spPr>
          <a:xfrm rot="10800000" flipH="1">
            <a:off x="2074412" y="2899300"/>
            <a:ext cx="3021600" cy="247500"/>
          </a:xfrm>
          <a:prstGeom prst="bentConnector3">
            <a:avLst>
              <a:gd name="adj1" fmla="val 49532"/>
            </a:avLst>
          </a:prstGeom>
          <a:noFill/>
          <a:ln w="114300" cap="flat" cmpd="sng">
            <a:solidFill>
              <a:schemeClr val="dk2"/>
            </a:solidFill>
            <a:prstDash val="solid"/>
            <a:round/>
            <a:headEnd type="none" w="med" len="med"/>
            <a:tailEnd type="none" w="med" len="med"/>
          </a:ln>
        </p:spPr>
      </p:cxnSp>
      <p:cxnSp>
        <p:nvCxnSpPr>
          <p:cNvPr id="95" name="Google Shape;95;p16"/>
          <p:cNvCxnSpPr>
            <a:stCxn id="85" idx="2"/>
            <a:endCxn id="91" idx="5"/>
          </p:cNvCxnSpPr>
          <p:nvPr/>
        </p:nvCxnSpPr>
        <p:spPr>
          <a:xfrm>
            <a:off x="5720900" y="1874350"/>
            <a:ext cx="781500" cy="32700"/>
          </a:xfrm>
          <a:prstGeom prst="bentConnector3">
            <a:avLst>
              <a:gd name="adj1" fmla="val 51269"/>
            </a:avLst>
          </a:prstGeom>
          <a:noFill/>
          <a:ln w="76200" cap="flat" cmpd="sng">
            <a:solidFill>
              <a:schemeClr val="dk2"/>
            </a:solidFill>
            <a:prstDash val="solid"/>
            <a:round/>
            <a:headEnd type="none" w="med" len="med"/>
            <a:tailEnd type="none" w="med" len="med"/>
          </a:ln>
        </p:spPr>
      </p:cxnSp>
      <p:sp>
        <p:nvSpPr>
          <p:cNvPr id="96" name="Google Shape;96;p16"/>
          <p:cNvSpPr txBox="1"/>
          <p:nvPr/>
        </p:nvSpPr>
        <p:spPr>
          <a:xfrm>
            <a:off x="3343725" y="2508975"/>
            <a:ext cx="1405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i="1">
                <a:solidFill>
                  <a:srgbClr val="660000"/>
                </a:solidFill>
                <a:latin typeface="Roboto"/>
                <a:ea typeface="Roboto"/>
                <a:cs typeface="Roboto"/>
                <a:sym typeface="Roboto"/>
              </a:rPr>
              <a:t>Training Step</a:t>
            </a:r>
            <a:endParaRPr sz="1500" b="1" i="1">
              <a:solidFill>
                <a:srgbClr val="660000"/>
              </a:solidFill>
              <a:latin typeface="Roboto"/>
              <a:ea typeface="Roboto"/>
              <a:cs typeface="Roboto"/>
              <a:sym typeface="Roboto"/>
            </a:endParaRPr>
          </a:p>
        </p:txBody>
      </p:sp>
      <p:sp>
        <p:nvSpPr>
          <p:cNvPr id="97" name="Google Shape;97;p16"/>
          <p:cNvSpPr txBox="1"/>
          <p:nvPr/>
        </p:nvSpPr>
        <p:spPr>
          <a:xfrm>
            <a:off x="4342725" y="3578750"/>
            <a:ext cx="1405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i="1">
                <a:solidFill>
                  <a:srgbClr val="660000"/>
                </a:solidFill>
                <a:latin typeface="Roboto"/>
                <a:ea typeface="Roboto"/>
                <a:cs typeface="Roboto"/>
                <a:sym typeface="Roboto"/>
              </a:rPr>
              <a:t>Training Step</a:t>
            </a:r>
            <a:endParaRPr sz="1500" b="1" i="1">
              <a:solidFill>
                <a:srgbClr val="660000"/>
              </a:solidFill>
              <a:latin typeface="Roboto"/>
              <a:ea typeface="Roboto"/>
              <a:cs typeface="Roboto"/>
              <a:sym typeface="Roboto"/>
            </a:endParaRPr>
          </a:p>
          <a:p>
            <a:pPr marL="0" lvl="0" indent="0" algn="l" rtl="0">
              <a:spcBef>
                <a:spcPts val="0"/>
              </a:spcBef>
              <a:spcAft>
                <a:spcPts val="0"/>
              </a:spcAft>
              <a:buNone/>
            </a:pPr>
            <a:endParaRPr sz="1500" b="1" i="1">
              <a:solidFill>
                <a:srgbClr val="660000"/>
              </a:solidFill>
              <a:latin typeface="Roboto"/>
              <a:ea typeface="Roboto"/>
              <a:cs typeface="Roboto"/>
              <a:sym typeface="Roboto"/>
            </a:endParaRPr>
          </a:p>
        </p:txBody>
      </p:sp>
      <p:sp>
        <p:nvSpPr>
          <p:cNvPr id="98" name="Google Shape;98;p16"/>
          <p:cNvSpPr txBox="1"/>
          <p:nvPr/>
        </p:nvSpPr>
        <p:spPr>
          <a:xfrm>
            <a:off x="5731700" y="1506525"/>
            <a:ext cx="1062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i="1">
                <a:solidFill>
                  <a:srgbClr val="660000"/>
                </a:solidFill>
                <a:latin typeface="Roboto"/>
                <a:ea typeface="Roboto"/>
                <a:cs typeface="Roboto"/>
                <a:sym typeface="Roboto"/>
              </a:rPr>
              <a:t>Training</a:t>
            </a:r>
            <a:endParaRPr sz="1500" b="1" i="1">
              <a:solidFill>
                <a:srgbClr val="4C1130"/>
              </a:solidFill>
              <a:latin typeface="Roboto"/>
              <a:ea typeface="Roboto"/>
              <a:cs typeface="Roboto"/>
              <a:sym typeface="Roboto"/>
            </a:endParaRPr>
          </a:p>
        </p:txBody>
      </p:sp>
      <p:sp>
        <p:nvSpPr>
          <p:cNvPr id="99" name="Google Shape;99;p16"/>
          <p:cNvSpPr txBox="1"/>
          <p:nvPr/>
        </p:nvSpPr>
        <p:spPr>
          <a:xfrm>
            <a:off x="5769525" y="1798150"/>
            <a:ext cx="7815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i="1">
                <a:solidFill>
                  <a:srgbClr val="660000"/>
                </a:solidFill>
                <a:latin typeface="Roboto"/>
                <a:ea typeface="Roboto"/>
                <a:cs typeface="Roboto"/>
                <a:sym typeface="Roboto"/>
              </a:rPr>
              <a:t>Step</a:t>
            </a:r>
            <a:endParaRPr sz="1500" b="1" i="1">
              <a:solidFill>
                <a:srgbClr val="660000"/>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00" name="Google Shape;100;p16"/>
          <p:cNvSpPr/>
          <p:nvPr/>
        </p:nvSpPr>
        <p:spPr>
          <a:xfrm>
            <a:off x="240675" y="4585650"/>
            <a:ext cx="8791800" cy="4155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Note: Model1, Model2 and Model3 will be selected by following proper steps for data preprocessing and feature selections and training accuracies and then select the best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154900" y="28137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Architecture for Forecasting</a:t>
            </a:r>
            <a:endParaRPr/>
          </a:p>
        </p:txBody>
      </p:sp>
      <p:sp>
        <p:nvSpPr>
          <p:cNvPr id="106" name="Google Shape;106;p17"/>
          <p:cNvSpPr/>
          <p:nvPr/>
        </p:nvSpPr>
        <p:spPr>
          <a:xfrm>
            <a:off x="5728800" y="1373438"/>
            <a:ext cx="3278700" cy="8886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Update Sales Dataset with landslides,  rainstorm, hurricane </a:t>
            </a:r>
            <a:r>
              <a:rPr lang="en" b="1"/>
              <a:t>occurrences taken from Model2 and Model3 </a:t>
            </a:r>
            <a:endParaRPr b="1"/>
          </a:p>
        </p:txBody>
      </p:sp>
      <p:sp>
        <p:nvSpPr>
          <p:cNvPr id="107" name="Google Shape;107;p17"/>
          <p:cNvSpPr/>
          <p:nvPr/>
        </p:nvSpPr>
        <p:spPr>
          <a:xfrm>
            <a:off x="154900" y="1522600"/>
            <a:ext cx="1859100" cy="6063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Sales Dataset</a:t>
            </a:r>
            <a:endParaRPr/>
          </a:p>
        </p:txBody>
      </p:sp>
      <p:sp>
        <p:nvSpPr>
          <p:cNvPr id="108" name="Google Shape;108;p17"/>
          <p:cNvSpPr/>
          <p:nvPr/>
        </p:nvSpPr>
        <p:spPr>
          <a:xfrm>
            <a:off x="154900" y="2843650"/>
            <a:ext cx="1995300" cy="6063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Weather Dataset</a:t>
            </a:r>
            <a:endParaRPr/>
          </a:p>
        </p:txBody>
      </p:sp>
      <p:sp>
        <p:nvSpPr>
          <p:cNvPr id="109" name="Google Shape;109;p17"/>
          <p:cNvSpPr/>
          <p:nvPr/>
        </p:nvSpPr>
        <p:spPr>
          <a:xfrm>
            <a:off x="154900" y="4164700"/>
            <a:ext cx="1995300" cy="6063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Weather Dataset</a:t>
            </a:r>
            <a:endParaRPr/>
          </a:p>
        </p:txBody>
      </p:sp>
      <p:sp>
        <p:nvSpPr>
          <p:cNvPr id="110" name="Google Shape;110;p17"/>
          <p:cNvSpPr/>
          <p:nvPr/>
        </p:nvSpPr>
        <p:spPr>
          <a:xfrm>
            <a:off x="2880338" y="3777850"/>
            <a:ext cx="2598000" cy="6900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t>Model3 (This pretrained model will forecast occurrence of rainstorm)</a:t>
            </a:r>
            <a:endParaRPr sz="1300"/>
          </a:p>
        </p:txBody>
      </p:sp>
      <p:sp>
        <p:nvSpPr>
          <p:cNvPr id="111" name="Google Shape;111;p17"/>
          <p:cNvSpPr/>
          <p:nvPr/>
        </p:nvSpPr>
        <p:spPr>
          <a:xfrm>
            <a:off x="2712900" y="2314300"/>
            <a:ext cx="2598000" cy="8325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t>Model2 (This pretrained model will forecast occurrence of hurricane)</a:t>
            </a:r>
            <a:endParaRPr sz="1300"/>
          </a:p>
        </p:txBody>
      </p:sp>
      <p:sp>
        <p:nvSpPr>
          <p:cNvPr id="112" name="Google Shape;112;p17"/>
          <p:cNvSpPr/>
          <p:nvPr/>
        </p:nvSpPr>
        <p:spPr>
          <a:xfrm>
            <a:off x="5942603" y="3911400"/>
            <a:ext cx="2335500" cy="6063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Output Predictions</a:t>
            </a:r>
            <a:endParaRPr/>
          </a:p>
        </p:txBody>
      </p:sp>
      <p:sp>
        <p:nvSpPr>
          <p:cNvPr id="113" name="Google Shape;113;p17"/>
          <p:cNvSpPr/>
          <p:nvPr/>
        </p:nvSpPr>
        <p:spPr>
          <a:xfrm>
            <a:off x="5778955" y="2666688"/>
            <a:ext cx="2662800" cy="606300"/>
          </a:xfrm>
          <a:prstGeom prst="parallelogram">
            <a:avLst>
              <a:gd name="adj" fmla="val 25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Model1(This pretrained model will </a:t>
            </a:r>
            <a:r>
              <a:rPr lang="en" b="1"/>
              <a:t>forecast sales values</a:t>
            </a:r>
            <a:r>
              <a:rPr lang="en"/>
              <a:t>)</a:t>
            </a:r>
            <a:endParaRPr/>
          </a:p>
        </p:txBody>
      </p:sp>
      <p:cxnSp>
        <p:nvCxnSpPr>
          <p:cNvPr id="114" name="Google Shape;114;p17"/>
          <p:cNvCxnSpPr>
            <a:stCxn id="107" idx="2"/>
            <a:endCxn id="106" idx="5"/>
          </p:cNvCxnSpPr>
          <p:nvPr/>
        </p:nvCxnSpPr>
        <p:spPr>
          <a:xfrm rot="10800000" flipH="1">
            <a:off x="1938213" y="1817650"/>
            <a:ext cx="3901800" cy="8100"/>
          </a:xfrm>
          <a:prstGeom prst="bentConnector3">
            <a:avLst>
              <a:gd name="adj1" fmla="val 49554"/>
            </a:avLst>
          </a:prstGeom>
          <a:noFill/>
          <a:ln w="114300" cap="flat" cmpd="sng">
            <a:solidFill>
              <a:schemeClr val="dk2"/>
            </a:solidFill>
            <a:prstDash val="solid"/>
            <a:round/>
            <a:headEnd type="none" w="med" len="med"/>
            <a:tailEnd type="none" w="med" len="med"/>
          </a:ln>
        </p:spPr>
      </p:cxnSp>
      <p:cxnSp>
        <p:nvCxnSpPr>
          <p:cNvPr id="115" name="Google Shape;115;p17"/>
          <p:cNvCxnSpPr>
            <a:stCxn id="109" idx="2"/>
            <a:endCxn id="110" idx="5"/>
          </p:cNvCxnSpPr>
          <p:nvPr/>
        </p:nvCxnSpPr>
        <p:spPr>
          <a:xfrm rot="10800000" flipH="1">
            <a:off x="2074412" y="4122850"/>
            <a:ext cx="892200" cy="345000"/>
          </a:xfrm>
          <a:prstGeom prst="bentConnector3">
            <a:avLst>
              <a:gd name="adj1" fmla="val 49412"/>
            </a:avLst>
          </a:prstGeom>
          <a:noFill/>
          <a:ln w="114300" cap="flat" cmpd="sng">
            <a:solidFill>
              <a:schemeClr val="dk2"/>
            </a:solidFill>
            <a:prstDash val="solid"/>
            <a:round/>
            <a:headEnd type="none" w="med" len="med"/>
            <a:tailEnd type="none" w="med" len="med"/>
          </a:ln>
        </p:spPr>
      </p:cxnSp>
      <p:cxnSp>
        <p:nvCxnSpPr>
          <p:cNvPr id="116" name="Google Shape;116;p17"/>
          <p:cNvCxnSpPr>
            <a:stCxn id="108" idx="2"/>
            <a:endCxn id="111" idx="5"/>
          </p:cNvCxnSpPr>
          <p:nvPr/>
        </p:nvCxnSpPr>
        <p:spPr>
          <a:xfrm rot="10800000" flipH="1">
            <a:off x="2074412" y="2730400"/>
            <a:ext cx="742500" cy="416400"/>
          </a:xfrm>
          <a:prstGeom prst="bentConnector3">
            <a:avLst>
              <a:gd name="adj1" fmla="val 48099"/>
            </a:avLst>
          </a:prstGeom>
          <a:noFill/>
          <a:ln w="114300" cap="flat" cmpd="sng">
            <a:solidFill>
              <a:schemeClr val="dk2"/>
            </a:solidFill>
            <a:prstDash val="solid"/>
            <a:round/>
            <a:headEnd type="none" w="med" len="med"/>
            <a:tailEnd type="none" w="med" len="med"/>
          </a:ln>
        </p:spPr>
      </p:cxnSp>
      <p:cxnSp>
        <p:nvCxnSpPr>
          <p:cNvPr id="117" name="Google Shape;117;p17"/>
          <p:cNvCxnSpPr>
            <a:stCxn id="106" idx="3"/>
            <a:endCxn id="113" idx="0"/>
          </p:cNvCxnSpPr>
          <p:nvPr/>
        </p:nvCxnSpPr>
        <p:spPr>
          <a:xfrm rot="5400000">
            <a:off x="6981375" y="2391038"/>
            <a:ext cx="404700" cy="146700"/>
          </a:xfrm>
          <a:prstGeom prst="bentConnector3">
            <a:avLst>
              <a:gd name="adj1" fmla="val 50005"/>
            </a:avLst>
          </a:prstGeom>
          <a:noFill/>
          <a:ln w="76200" cap="flat" cmpd="sng">
            <a:solidFill>
              <a:schemeClr val="dk2"/>
            </a:solidFill>
            <a:prstDash val="solid"/>
            <a:round/>
            <a:headEnd type="none" w="med" len="med"/>
            <a:tailEnd type="none" w="med" len="med"/>
          </a:ln>
        </p:spPr>
      </p:cxnSp>
      <p:cxnSp>
        <p:nvCxnSpPr>
          <p:cNvPr id="118" name="Google Shape;118;p17"/>
          <p:cNvCxnSpPr>
            <a:stCxn id="110" idx="2"/>
            <a:endCxn id="106" idx="5"/>
          </p:cNvCxnSpPr>
          <p:nvPr/>
        </p:nvCxnSpPr>
        <p:spPr>
          <a:xfrm rot="10800000" flipH="1">
            <a:off x="5392088" y="1817650"/>
            <a:ext cx="447900" cy="2305200"/>
          </a:xfrm>
          <a:prstGeom prst="bentConnector3">
            <a:avLst>
              <a:gd name="adj1" fmla="val 47216"/>
            </a:avLst>
          </a:prstGeom>
          <a:noFill/>
          <a:ln w="114300" cap="flat" cmpd="sng">
            <a:solidFill>
              <a:schemeClr val="dk2"/>
            </a:solidFill>
            <a:prstDash val="solid"/>
            <a:round/>
            <a:headEnd type="none" w="med" len="med"/>
            <a:tailEnd type="none" w="med" len="med"/>
          </a:ln>
        </p:spPr>
      </p:cxnSp>
      <p:cxnSp>
        <p:nvCxnSpPr>
          <p:cNvPr id="119" name="Google Shape;119;p17"/>
          <p:cNvCxnSpPr>
            <a:stCxn id="111" idx="2"/>
            <a:endCxn id="106" idx="5"/>
          </p:cNvCxnSpPr>
          <p:nvPr/>
        </p:nvCxnSpPr>
        <p:spPr>
          <a:xfrm rot="10800000" flipH="1">
            <a:off x="5206838" y="1817650"/>
            <a:ext cx="633000" cy="912900"/>
          </a:xfrm>
          <a:prstGeom prst="bentConnector3">
            <a:avLst>
              <a:gd name="adj1" fmla="val 49449"/>
            </a:avLst>
          </a:prstGeom>
          <a:noFill/>
          <a:ln w="114300" cap="flat" cmpd="sng">
            <a:solidFill>
              <a:schemeClr val="dk2"/>
            </a:solidFill>
            <a:prstDash val="solid"/>
            <a:round/>
            <a:headEnd type="none" w="med" len="med"/>
            <a:tailEnd type="none" w="med" len="med"/>
          </a:ln>
        </p:spPr>
      </p:cxnSp>
      <p:cxnSp>
        <p:nvCxnSpPr>
          <p:cNvPr id="120" name="Google Shape;120;p17"/>
          <p:cNvCxnSpPr>
            <a:stCxn id="113" idx="4"/>
            <a:endCxn id="112" idx="0"/>
          </p:cNvCxnSpPr>
          <p:nvPr/>
        </p:nvCxnSpPr>
        <p:spPr>
          <a:xfrm>
            <a:off x="7110355" y="3272988"/>
            <a:ext cx="0" cy="6384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a:latin typeface="Roboto"/>
                <a:ea typeface="Roboto"/>
                <a:cs typeface="Roboto"/>
                <a:sym typeface="Roboto"/>
              </a:rPr>
              <a:t>Project Overview</a:t>
            </a:r>
            <a:endParaRPr sz="3200">
              <a:latin typeface="Roboto"/>
              <a:ea typeface="Roboto"/>
              <a:cs typeface="Roboto"/>
              <a:sym typeface="Roboto"/>
            </a:endParaRPr>
          </a:p>
          <a:p>
            <a:pPr marL="0" lvl="0" indent="0" algn="l" rtl="0">
              <a:spcBef>
                <a:spcPts val="0"/>
              </a:spcBef>
              <a:spcAft>
                <a:spcPts val="0"/>
              </a:spcAft>
              <a:buNone/>
            </a:pPr>
            <a:endParaRPr/>
          </a:p>
        </p:txBody>
      </p:sp>
      <p:sp>
        <p:nvSpPr>
          <p:cNvPr id="126" name="Google Shape;126;p18"/>
          <p:cNvSpPr txBox="1"/>
          <p:nvPr/>
        </p:nvSpPr>
        <p:spPr>
          <a:xfrm>
            <a:off x="76200" y="1505625"/>
            <a:ext cx="8828100" cy="35307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0E101A"/>
              </a:buClr>
              <a:buSzPts val="1800"/>
              <a:buChar char="●"/>
            </a:pPr>
            <a:r>
              <a:rPr lang="en" sz="1800">
                <a:solidFill>
                  <a:srgbClr val="0E101A"/>
                </a:solidFill>
              </a:rPr>
              <a:t>This project will comprise of different Models which will </a:t>
            </a:r>
            <a:r>
              <a:rPr lang="en" sz="1800" b="1">
                <a:solidFill>
                  <a:srgbClr val="0E101A"/>
                </a:solidFill>
              </a:rPr>
              <a:t>predict Sales variation </a:t>
            </a:r>
            <a:r>
              <a:rPr lang="en" sz="1800">
                <a:solidFill>
                  <a:srgbClr val="0E101A"/>
                </a:solidFill>
              </a:rPr>
              <a:t>and </a:t>
            </a:r>
            <a:r>
              <a:rPr lang="en" sz="1800" b="1">
                <a:solidFill>
                  <a:srgbClr val="0E101A"/>
                </a:solidFill>
              </a:rPr>
              <a:t>occurrence of natural disasters</a:t>
            </a:r>
            <a:r>
              <a:rPr lang="en" sz="1800">
                <a:solidFill>
                  <a:srgbClr val="0E101A"/>
                </a:solidFill>
              </a:rPr>
              <a:t> in future separately (i.e. by different models). </a:t>
            </a:r>
            <a:endParaRPr sz="1800">
              <a:solidFill>
                <a:srgbClr val="0E101A"/>
              </a:solidFill>
            </a:endParaRPr>
          </a:p>
          <a:p>
            <a:pPr marL="457200" lvl="0" indent="-342900" algn="just" rtl="0">
              <a:lnSpc>
                <a:spcPct val="115000"/>
              </a:lnSpc>
              <a:spcBef>
                <a:spcPts val="0"/>
              </a:spcBef>
              <a:spcAft>
                <a:spcPts val="0"/>
              </a:spcAft>
              <a:buClr>
                <a:srgbClr val="0E101A"/>
              </a:buClr>
              <a:buSzPts val="1800"/>
              <a:buChar char="●"/>
            </a:pPr>
            <a:r>
              <a:rPr lang="en" sz="1800">
                <a:solidFill>
                  <a:srgbClr val="0E101A"/>
                </a:solidFill>
              </a:rPr>
              <a:t>The prediction of the occurrence of Natural Disasters will be used to predict Sales variations.</a:t>
            </a:r>
            <a:endParaRPr sz="1800">
              <a:solidFill>
                <a:srgbClr val="0E101A"/>
              </a:solidFill>
            </a:endParaRPr>
          </a:p>
          <a:p>
            <a:pPr marL="457200" lvl="0" indent="-342900" algn="just" rtl="0">
              <a:lnSpc>
                <a:spcPct val="115000"/>
              </a:lnSpc>
              <a:spcBef>
                <a:spcPts val="0"/>
              </a:spcBef>
              <a:spcAft>
                <a:spcPts val="0"/>
              </a:spcAft>
              <a:buClr>
                <a:srgbClr val="0E101A"/>
              </a:buClr>
              <a:buSzPts val="1800"/>
              <a:buChar char="●"/>
            </a:pPr>
            <a:r>
              <a:rPr lang="en" sz="1800">
                <a:solidFill>
                  <a:srgbClr val="0E101A"/>
                </a:solidFill>
              </a:rPr>
              <a:t>The final model will forecast the expected sales variations due to the prior occurrence of Natural Disasters (example of such incidents - </a:t>
            </a:r>
            <a:r>
              <a:rPr lang="en" sz="1800" b="1">
                <a:solidFill>
                  <a:srgbClr val="0E101A"/>
                </a:solidFill>
              </a:rPr>
              <a:t>Landslides</a:t>
            </a:r>
            <a:r>
              <a:rPr lang="en" sz="1800">
                <a:solidFill>
                  <a:srgbClr val="0E101A"/>
                </a:solidFill>
              </a:rPr>
              <a:t>) and the incidents which are likely to be reported in future.</a:t>
            </a:r>
            <a:endParaRPr sz="1800">
              <a:solidFill>
                <a:srgbClr val="0E101A"/>
              </a:solidFill>
            </a:endParaRPr>
          </a:p>
          <a:p>
            <a:pPr marL="457200" lvl="0" indent="-342900" algn="just" rtl="0">
              <a:lnSpc>
                <a:spcPct val="115000"/>
              </a:lnSpc>
              <a:spcBef>
                <a:spcPts val="0"/>
              </a:spcBef>
              <a:spcAft>
                <a:spcPts val="0"/>
              </a:spcAft>
              <a:buClr>
                <a:srgbClr val="0E101A"/>
              </a:buClr>
              <a:buSzPts val="1800"/>
              <a:buChar char="●"/>
            </a:pPr>
            <a:r>
              <a:rPr lang="en" sz="1800">
                <a:solidFill>
                  <a:srgbClr val="0E101A"/>
                </a:solidFill>
              </a:rPr>
              <a:t>These future incidents of natural disasters are reported by the separate Machine Learning models which are built and trained on a weather dataset by me.</a:t>
            </a:r>
            <a:endParaRPr sz="1800">
              <a:solidFill>
                <a:srgbClr val="0E101A"/>
              </a:solidFill>
            </a:endParaRPr>
          </a:p>
          <a:p>
            <a:pPr marL="0" lvl="0" indent="0" algn="just" rtl="0">
              <a:lnSpc>
                <a:spcPct val="115000"/>
              </a:lnSpc>
              <a:spcBef>
                <a:spcPts val="0"/>
              </a:spcBef>
              <a:spcAft>
                <a:spcPts val="1200"/>
              </a:spcAft>
              <a:buNone/>
            </a:pPr>
            <a:endParaRPr sz="1800">
              <a:solidFill>
                <a:srgbClr val="42424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a:latin typeface="Roboto"/>
                <a:ea typeface="Roboto"/>
                <a:cs typeface="Roboto"/>
                <a:sym typeface="Roboto"/>
              </a:rPr>
              <a:t>Project Overview</a:t>
            </a:r>
            <a:endParaRPr sz="3200">
              <a:latin typeface="Roboto"/>
              <a:ea typeface="Roboto"/>
              <a:cs typeface="Roboto"/>
              <a:sym typeface="Roboto"/>
            </a:endParaRPr>
          </a:p>
          <a:p>
            <a:pPr marL="0" lvl="0" indent="0" algn="l" rtl="0">
              <a:spcBef>
                <a:spcPts val="0"/>
              </a:spcBef>
              <a:spcAft>
                <a:spcPts val="0"/>
              </a:spcAft>
              <a:buNone/>
            </a:pPr>
            <a:endParaRPr/>
          </a:p>
        </p:txBody>
      </p:sp>
      <p:sp>
        <p:nvSpPr>
          <p:cNvPr id="132" name="Google Shape;132;p19"/>
          <p:cNvSpPr txBox="1"/>
          <p:nvPr/>
        </p:nvSpPr>
        <p:spPr>
          <a:xfrm>
            <a:off x="167100" y="1385675"/>
            <a:ext cx="8750700" cy="35307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0E101A"/>
              </a:buClr>
              <a:buSzPts val="1800"/>
              <a:buChar char="●"/>
            </a:pPr>
            <a:r>
              <a:rPr lang="en" sz="1800">
                <a:solidFill>
                  <a:srgbClr val="0E101A"/>
                </a:solidFill>
              </a:rPr>
              <a:t>This model will consider only extreme conditions which have very few occurrences. The incidents of Natural Disasters that I will be considering - </a:t>
            </a:r>
            <a:r>
              <a:rPr lang="en" sz="1800" b="1">
                <a:solidFill>
                  <a:srgbClr val="0E101A"/>
                </a:solidFill>
              </a:rPr>
              <a:t>Heat waves, Rainstorms, Hurricanes, Landslides, Earthquakes</a:t>
            </a:r>
            <a:r>
              <a:rPr lang="en" sz="1800">
                <a:solidFill>
                  <a:srgbClr val="0E101A"/>
                </a:solidFill>
              </a:rPr>
              <a:t>.</a:t>
            </a:r>
            <a:endParaRPr sz="1800">
              <a:solidFill>
                <a:srgbClr val="0E101A"/>
              </a:solidFill>
            </a:endParaRPr>
          </a:p>
          <a:p>
            <a:pPr marL="457200" lvl="0" indent="-342900" algn="just" rtl="0">
              <a:lnSpc>
                <a:spcPct val="115000"/>
              </a:lnSpc>
              <a:spcBef>
                <a:spcPts val="0"/>
              </a:spcBef>
              <a:spcAft>
                <a:spcPts val="0"/>
              </a:spcAft>
              <a:buClr>
                <a:srgbClr val="0E101A"/>
              </a:buClr>
              <a:buSzPts val="1800"/>
              <a:buChar char="●"/>
            </a:pPr>
            <a:r>
              <a:rPr lang="en" sz="1800">
                <a:solidFill>
                  <a:srgbClr val="0E101A"/>
                </a:solidFill>
              </a:rPr>
              <a:t>Parameter for Landslides will be assumed as </a:t>
            </a:r>
            <a:r>
              <a:rPr lang="en" sz="1800" b="1">
                <a:solidFill>
                  <a:srgbClr val="0E101A"/>
                </a:solidFill>
              </a:rPr>
              <a:t>0</a:t>
            </a:r>
            <a:r>
              <a:rPr lang="en" sz="1800">
                <a:solidFill>
                  <a:srgbClr val="0E101A"/>
                </a:solidFill>
              </a:rPr>
              <a:t> until the occurrence of this particular incident is reported.</a:t>
            </a:r>
            <a:endParaRPr sz="1800">
              <a:solidFill>
                <a:srgbClr val="0E101A"/>
              </a:solidFill>
            </a:endParaRPr>
          </a:p>
          <a:p>
            <a:pPr marL="457200" lvl="0" indent="-342900" algn="just" rtl="0">
              <a:lnSpc>
                <a:spcPct val="115000"/>
              </a:lnSpc>
              <a:spcBef>
                <a:spcPts val="0"/>
              </a:spcBef>
              <a:spcAft>
                <a:spcPts val="0"/>
              </a:spcAft>
              <a:buClr>
                <a:srgbClr val="0E101A"/>
              </a:buClr>
              <a:buSzPts val="1800"/>
              <a:buChar char="●"/>
            </a:pPr>
            <a:r>
              <a:rPr lang="en" sz="1800">
                <a:solidFill>
                  <a:srgbClr val="0E101A"/>
                </a:solidFill>
              </a:rPr>
              <a:t>Using this </a:t>
            </a:r>
            <a:r>
              <a:rPr lang="en" sz="1800" b="1">
                <a:solidFill>
                  <a:srgbClr val="0E101A"/>
                </a:solidFill>
              </a:rPr>
              <a:t>model architecture</a:t>
            </a:r>
            <a:r>
              <a:rPr lang="en" sz="1800">
                <a:solidFill>
                  <a:srgbClr val="0E101A"/>
                </a:solidFill>
              </a:rPr>
              <a:t>, we will forecast the revenue and can calculate the expected variations in the predicted revenue due to the occurrence of natural disasters which will help us to optimise the whole process and utilise our resources more effectively.</a:t>
            </a:r>
            <a:endParaRPr sz="1800">
              <a:solidFill>
                <a:srgbClr val="0E101A"/>
              </a:solidFill>
            </a:endParaRPr>
          </a:p>
          <a:p>
            <a:pPr marL="457200" lvl="0" indent="-342900" algn="just" rtl="0">
              <a:lnSpc>
                <a:spcPct val="115000"/>
              </a:lnSpc>
              <a:spcBef>
                <a:spcPts val="0"/>
              </a:spcBef>
              <a:spcAft>
                <a:spcPts val="0"/>
              </a:spcAft>
              <a:buClr>
                <a:srgbClr val="0E101A"/>
              </a:buClr>
              <a:buSzPts val="1800"/>
              <a:buChar char="●"/>
            </a:pPr>
            <a:r>
              <a:rPr lang="en" sz="1800">
                <a:solidFill>
                  <a:srgbClr val="0E101A"/>
                </a:solidFill>
              </a:rPr>
              <a:t>This model can be used to consult any organisations sales due to natural disasters.</a:t>
            </a:r>
            <a:endParaRPr sz="1800">
              <a:solidFill>
                <a:srgbClr val="0E101A"/>
              </a:solidFill>
            </a:endParaRPr>
          </a:p>
          <a:p>
            <a:pPr marL="0" lvl="0" indent="0" algn="just" rtl="0">
              <a:lnSpc>
                <a:spcPct val="115000"/>
              </a:lnSpc>
              <a:spcBef>
                <a:spcPts val="0"/>
              </a:spcBef>
              <a:spcAft>
                <a:spcPts val="1200"/>
              </a:spcAft>
              <a:buNone/>
            </a:pP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00">
                <a:latin typeface="Roboto"/>
                <a:ea typeface="Roboto"/>
                <a:cs typeface="Roboto"/>
                <a:sym typeface="Roboto"/>
              </a:rPr>
              <a:t>Project Overview</a:t>
            </a:r>
            <a:endParaRPr/>
          </a:p>
        </p:txBody>
      </p:sp>
      <p:sp>
        <p:nvSpPr>
          <p:cNvPr id="138" name="Google Shape;138;p20"/>
          <p:cNvSpPr txBox="1"/>
          <p:nvPr/>
        </p:nvSpPr>
        <p:spPr>
          <a:xfrm>
            <a:off x="62275" y="1640850"/>
            <a:ext cx="8883900" cy="3329400"/>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0"/>
              </a:spcBef>
              <a:spcAft>
                <a:spcPts val="0"/>
              </a:spcAft>
              <a:buClr>
                <a:srgbClr val="0E101A"/>
              </a:buClr>
              <a:buSzPts val="1800"/>
              <a:buFont typeface="Arial"/>
              <a:buChar char="●"/>
            </a:pPr>
            <a:r>
              <a:rPr lang="en" sz="1800">
                <a:solidFill>
                  <a:srgbClr val="0E101A"/>
                </a:solidFill>
              </a:rPr>
              <a:t>This Model will be most </a:t>
            </a:r>
            <a:r>
              <a:rPr lang="en" sz="1800" b="1">
                <a:solidFill>
                  <a:srgbClr val="0E101A"/>
                </a:solidFill>
              </a:rPr>
              <a:t>effective </a:t>
            </a:r>
            <a:r>
              <a:rPr lang="en" sz="1800">
                <a:solidFill>
                  <a:srgbClr val="0E101A"/>
                </a:solidFill>
              </a:rPr>
              <a:t>in certain situations like </a:t>
            </a:r>
            <a:r>
              <a:rPr lang="en" sz="1800" b="1">
                <a:solidFill>
                  <a:srgbClr val="0E101A"/>
                </a:solidFill>
              </a:rPr>
              <a:t>Logistics </a:t>
            </a:r>
            <a:r>
              <a:rPr lang="en" sz="1800">
                <a:solidFill>
                  <a:srgbClr val="0E101A"/>
                </a:solidFill>
              </a:rPr>
              <a:t>as the process will completely halt due to road blockages and other cases like </a:t>
            </a:r>
            <a:r>
              <a:rPr lang="en" sz="1800" b="1">
                <a:solidFill>
                  <a:srgbClr val="0E101A"/>
                </a:solidFill>
              </a:rPr>
              <a:t>Tourism</a:t>
            </a:r>
            <a:r>
              <a:rPr lang="en" sz="1800">
                <a:solidFill>
                  <a:srgbClr val="0E101A"/>
                </a:solidFill>
              </a:rPr>
              <a:t>. </a:t>
            </a:r>
            <a:endParaRPr sz="1800">
              <a:solidFill>
                <a:srgbClr val="0E101A"/>
              </a:solidFill>
            </a:endParaRPr>
          </a:p>
          <a:p>
            <a:pPr marL="457200" lvl="0" indent="-342900" algn="just" rtl="0">
              <a:lnSpc>
                <a:spcPct val="115000"/>
              </a:lnSpc>
              <a:spcBef>
                <a:spcPts val="0"/>
              </a:spcBef>
              <a:spcAft>
                <a:spcPts val="0"/>
              </a:spcAft>
              <a:buClr>
                <a:srgbClr val="0E101A"/>
              </a:buClr>
              <a:buSzPts val="1800"/>
              <a:buFont typeface="Arial"/>
              <a:buChar char="●"/>
            </a:pPr>
            <a:r>
              <a:rPr lang="en" sz="1800">
                <a:solidFill>
                  <a:srgbClr val="0E101A"/>
                </a:solidFill>
              </a:rPr>
              <a:t>All extreme conditions are predicted separately and before each time we forecast sales, we'll fetch the latest data like updated parameters for landslides, other forecasted values from models mentioned earlier and other weather parameters to make new predictions.</a:t>
            </a:r>
            <a:endParaRPr sz="1800">
              <a:solidFill>
                <a:srgbClr val="0E101A"/>
              </a:solidFill>
            </a:endParaRPr>
          </a:p>
          <a:p>
            <a:pPr marL="457200" lvl="0" indent="-342900" algn="just" rtl="0">
              <a:lnSpc>
                <a:spcPct val="115000"/>
              </a:lnSpc>
              <a:spcBef>
                <a:spcPts val="0"/>
              </a:spcBef>
              <a:spcAft>
                <a:spcPts val="0"/>
              </a:spcAft>
              <a:buClr>
                <a:srgbClr val="0E101A"/>
              </a:buClr>
              <a:buSzPts val="1800"/>
              <a:buFont typeface="Arial"/>
              <a:buChar char="●"/>
            </a:pPr>
            <a:r>
              <a:rPr lang="en" sz="1800">
                <a:solidFill>
                  <a:srgbClr val="0E101A"/>
                </a:solidFill>
              </a:rPr>
              <a:t>For other variables, before feeding the data for forecasting it will fetch the latest expected values of their corresponding columns from the earlier models in order to have better predictions</a:t>
            </a:r>
            <a:endParaRPr sz="1800">
              <a:solidFill>
                <a:srgbClr val="0E101A"/>
              </a:solidFill>
            </a:endParaRPr>
          </a:p>
          <a:p>
            <a:pPr marL="0" lvl="0" indent="0" algn="just" rtl="0">
              <a:lnSpc>
                <a:spcPct val="115000"/>
              </a:lnSpc>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25" y="4247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Commercial Value</a:t>
            </a:r>
            <a:endParaRPr/>
          </a:p>
        </p:txBody>
      </p:sp>
      <p:sp>
        <p:nvSpPr>
          <p:cNvPr id="144" name="Google Shape;144;p21"/>
          <p:cNvSpPr txBox="1"/>
          <p:nvPr/>
        </p:nvSpPr>
        <p:spPr>
          <a:xfrm>
            <a:off x="175725" y="1640300"/>
            <a:ext cx="8728500" cy="2849100"/>
          </a:xfrm>
          <a:prstGeom prst="rect">
            <a:avLst/>
          </a:prstGeom>
          <a:noFill/>
          <a:ln>
            <a:noFill/>
          </a:ln>
        </p:spPr>
        <p:txBody>
          <a:bodyPr spcFirstLastPara="1" wrap="square" lIns="91425" tIns="91425" rIns="91425" bIns="91425" anchor="t" anchorCtr="0">
            <a:spAutoFit/>
          </a:bodyPr>
          <a:lstStyle/>
          <a:p>
            <a:pPr marL="457200" lvl="0" indent="-349250" algn="just" rtl="0">
              <a:lnSpc>
                <a:spcPct val="115000"/>
              </a:lnSpc>
              <a:spcBef>
                <a:spcPts val="0"/>
              </a:spcBef>
              <a:spcAft>
                <a:spcPts val="0"/>
              </a:spcAft>
              <a:buClr>
                <a:srgbClr val="0E101A"/>
              </a:buClr>
              <a:buSzPts val="1900"/>
              <a:buChar char="-"/>
            </a:pPr>
            <a:r>
              <a:rPr lang="en" sz="1900">
                <a:solidFill>
                  <a:srgbClr val="0E101A"/>
                </a:solidFill>
              </a:rPr>
              <a:t>From our revenue predictions (forecasting) we can optimise our resource distribution and can accordingly take other major analytical decisions like alternate approaches for operating in a particular region in order to increase the net revenue and profits.</a:t>
            </a:r>
            <a:endParaRPr sz="1900">
              <a:solidFill>
                <a:srgbClr val="0E101A"/>
              </a:solidFill>
            </a:endParaRPr>
          </a:p>
          <a:p>
            <a:pPr marL="0" lvl="0" indent="0" algn="just" rtl="0">
              <a:lnSpc>
                <a:spcPct val="115000"/>
              </a:lnSpc>
              <a:spcBef>
                <a:spcPts val="0"/>
              </a:spcBef>
              <a:spcAft>
                <a:spcPts val="0"/>
              </a:spcAft>
              <a:buNone/>
            </a:pPr>
            <a:endParaRPr sz="1900">
              <a:solidFill>
                <a:srgbClr val="0E101A"/>
              </a:solidFill>
            </a:endParaRPr>
          </a:p>
          <a:p>
            <a:pPr marL="457200" lvl="0" indent="-349250" algn="just" rtl="0">
              <a:lnSpc>
                <a:spcPct val="115000"/>
              </a:lnSpc>
              <a:spcBef>
                <a:spcPts val="0"/>
              </a:spcBef>
              <a:spcAft>
                <a:spcPts val="0"/>
              </a:spcAft>
              <a:buClr>
                <a:srgbClr val="0E101A"/>
              </a:buClr>
              <a:buSzPts val="1900"/>
              <a:buChar char="-"/>
            </a:pPr>
            <a:r>
              <a:rPr lang="en" sz="1900">
                <a:solidFill>
                  <a:srgbClr val="111111"/>
                </a:solidFill>
                <a:highlight>
                  <a:srgbClr val="FFFFFF"/>
                </a:highlight>
              </a:rPr>
              <a:t>U.S. Drought/Heatwave (2012) costs around $34.8 billion (</a:t>
            </a:r>
            <a:r>
              <a:rPr lang="en" sz="1300" i="1">
                <a:solidFill>
                  <a:srgbClr val="111111"/>
                </a:solidFill>
                <a:highlight>
                  <a:srgbClr val="FFFFFF"/>
                </a:highlight>
              </a:rPr>
              <a:t>Source: </a:t>
            </a:r>
            <a:r>
              <a:rPr lang="en" sz="1300" i="1" u="sng">
                <a:solidFill>
                  <a:srgbClr val="2C40D0"/>
                </a:solidFill>
                <a:highlight>
                  <a:srgbClr val="FFFFFF"/>
                </a:highlight>
                <a:hlinkClick r:id="rId3">
                  <a:extLst>
                    <a:ext uri="{A12FA001-AC4F-418D-AE19-62706E023703}">
                      <ahyp:hlinkClr xmlns:ahyp="http://schemas.microsoft.com/office/drawing/2018/hyperlinkcolor" val="tx"/>
                    </a:ext>
                  </a:extLst>
                </a:hlinkClick>
              </a:rPr>
              <a:t>National Centers for Environmental Information</a:t>
            </a:r>
            <a:r>
              <a:rPr lang="en" sz="2000">
                <a:solidFill>
                  <a:srgbClr val="111111"/>
                </a:solidFill>
                <a:highlight>
                  <a:srgbClr val="FFFFFF"/>
                </a:highlight>
              </a:rPr>
              <a:t>)</a:t>
            </a:r>
            <a:r>
              <a:rPr lang="en" sz="1900">
                <a:solidFill>
                  <a:srgbClr val="111111"/>
                </a:solidFill>
                <a:highlight>
                  <a:srgbClr val="FFFFFF"/>
                </a:highlight>
              </a:rPr>
              <a:t> </a:t>
            </a:r>
            <a:r>
              <a:rPr lang="en" sz="1900" b="1">
                <a:solidFill>
                  <a:srgbClr val="111111"/>
                </a:solidFill>
                <a:highlight>
                  <a:srgbClr val="FFFFFF"/>
                </a:highlight>
              </a:rPr>
              <a:t>which suggests there was an opportunity to either save $34.8 billion of losses or to make $34.8 billion as profits.</a:t>
            </a:r>
            <a:endParaRPr sz="1900" b="1">
              <a:solidFill>
                <a:srgbClr val="111111"/>
              </a:solidFill>
              <a:highlight>
                <a:srgbClr val="FFFFFF"/>
              </a:highlight>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675</Words>
  <Application>Microsoft Office PowerPoint</Application>
  <PresentationFormat>On-screen Show (16:9)</PresentationFormat>
  <Paragraphs>54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Merriweather</vt:lpstr>
      <vt:lpstr>Roboto</vt:lpstr>
      <vt:lpstr>Arial</vt:lpstr>
      <vt:lpstr>Paradigm</vt:lpstr>
      <vt:lpstr>Weather Forecast Challenge - 2021</vt:lpstr>
      <vt:lpstr>PowerPoint Presentation</vt:lpstr>
      <vt:lpstr>PowerPoint Presentation</vt:lpstr>
      <vt:lpstr>Model Architecture for Training</vt:lpstr>
      <vt:lpstr>Model Architecture for Forecasting</vt:lpstr>
      <vt:lpstr>Project Overview </vt:lpstr>
      <vt:lpstr>Project Overview </vt:lpstr>
      <vt:lpstr>Project Overview</vt:lpstr>
      <vt:lpstr>Commercial Value</vt:lpstr>
      <vt:lpstr>My Team </vt:lpstr>
      <vt:lpstr>Declaration of Originality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 Challenge</dc:title>
  <cp:lastModifiedBy>Rishabh</cp:lastModifiedBy>
  <cp:revision>2</cp:revision>
  <dcterms:modified xsi:type="dcterms:W3CDTF">2021-11-29T10:14:45Z</dcterms:modified>
</cp:coreProperties>
</file>