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Raleway" panose="020B0604020202020204" charset="0"/>
      <p:regular r:id="rId24"/>
      <p:bold r:id="rId25"/>
      <p:italic r:id="rId26"/>
      <p:boldItalic r:id="rId27"/>
    </p:embeddedFont>
    <p:embeddedFont>
      <p:font typeface="Robo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a74d1c331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a74d1c33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9450" y="1322450"/>
            <a:ext cx="3787800" cy="19881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4000"/>
              <a:buNone/>
              <a:defRPr sz="4000">
                <a:solidFill>
                  <a:schemeClr val="dk2"/>
                </a:solidFill>
              </a:defRPr>
            </a:lvl1pPr>
            <a:lvl2pPr lvl="1" algn="l">
              <a:lnSpc>
                <a:spcPct val="100000"/>
              </a:lnSpc>
              <a:spcBef>
                <a:spcPts val="0"/>
              </a:spcBef>
              <a:spcAft>
                <a:spcPts val="0"/>
              </a:spcAft>
              <a:buClr>
                <a:schemeClr val="dk2"/>
              </a:buClr>
              <a:buSzPts val="4000"/>
              <a:buNone/>
              <a:defRPr sz="4000">
                <a:solidFill>
                  <a:schemeClr val="dk2"/>
                </a:solidFill>
              </a:defRPr>
            </a:lvl2pPr>
            <a:lvl3pPr lvl="2" algn="l">
              <a:lnSpc>
                <a:spcPct val="100000"/>
              </a:lnSpc>
              <a:spcBef>
                <a:spcPts val="0"/>
              </a:spcBef>
              <a:spcAft>
                <a:spcPts val="0"/>
              </a:spcAft>
              <a:buClr>
                <a:schemeClr val="dk2"/>
              </a:buClr>
              <a:buSzPts val="4000"/>
              <a:buNone/>
              <a:defRPr sz="4000">
                <a:solidFill>
                  <a:schemeClr val="dk2"/>
                </a:solidFill>
              </a:defRPr>
            </a:lvl3pPr>
            <a:lvl4pPr lvl="3" algn="l">
              <a:lnSpc>
                <a:spcPct val="100000"/>
              </a:lnSpc>
              <a:spcBef>
                <a:spcPts val="0"/>
              </a:spcBef>
              <a:spcAft>
                <a:spcPts val="0"/>
              </a:spcAft>
              <a:buClr>
                <a:schemeClr val="dk2"/>
              </a:buClr>
              <a:buSzPts val="4000"/>
              <a:buNone/>
              <a:defRPr sz="4000">
                <a:solidFill>
                  <a:schemeClr val="dk2"/>
                </a:solidFill>
              </a:defRPr>
            </a:lvl4pPr>
            <a:lvl5pPr lvl="4" algn="l">
              <a:lnSpc>
                <a:spcPct val="100000"/>
              </a:lnSpc>
              <a:spcBef>
                <a:spcPts val="0"/>
              </a:spcBef>
              <a:spcAft>
                <a:spcPts val="0"/>
              </a:spcAft>
              <a:buClr>
                <a:schemeClr val="dk2"/>
              </a:buClr>
              <a:buSzPts val="4000"/>
              <a:buNone/>
              <a:defRPr sz="4000">
                <a:solidFill>
                  <a:schemeClr val="dk2"/>
                </a:solidFill>
              </a:defRPr>
            </a:lvl5pPr>
            <a:lvl6pPr lvl="5" algn="l">
              <a:lnSpc>
                <a:spcPct val="100000"/>
              </a:lnSpc>
              <a:spcBef>
                <a:spcPts val="0"/>
              </a:spcBef>
              <a:spcAft>
                <a:spcPts val="0"/>
              </a:spcAft>
              <a:buClr>
                <a:schemeClr val="dk2"/>
              </a:buClr>
              <a:buSzPts val="4000"/>
              <a:buNone/>
              <a:defRPr sz="4000">
                <a:solidFill>
                  <a:schemeClr val="dk2"/>
                </a:solidFill>
              </a:defRPr>
            </a:lvl6pPr>
            <a:lvl7pPr lvl="6" algn="l">
              <a:lnSpc>
                <a:spcPct val="100000"/>
              </a:lnSpc>
              <a:spcBef>
                <a:spcPts val="0"/>
              </a:spcBef>
              <a:spcAft>
                <a:spcPts val="0"/>
              </a:spcAft>
              <a:buClr>
                <a:schemeClr val="dk2"/>
              </a:buClr>
              <a:buSzPts val="4000"/>
              <a:buNone/>
              <a:defRPr sz="4000">
                <a:solidFill>
                  <a:schemeClr val="dk2"/>
                </a:solidFill>
              </a:defRPr>
            </a:lvl7pPr>
            <a:lvl8pPr lvl="7" algn="l">
              <a:lnSpc>
                <a:spcPct val="100000"/>
              </a:lnSpc>
              <a:spcBef>
                <a:spcPts val="0"/>
              </a:spcBef>
              <a:spcAft>
                <a:spcPts val="0"/>
              </a:spcAft>
              <a:buClr>
                <a:schemeClr val="dk2"/>
              </a:buClr>
              <a:buSzPts val="4000"/>
              <a:buNone/>
              <a:defRPr sz="4000">
                <a:solidFill>
                  <a:schemeClr val="dk2"/>
                </a:solidFill>
              </a:defRPr>
            </a:lvl8pPr>
            <a:lvl9pPr lvl="8" algn="l">
              <a:lnSpc>
                <a:spcPct val="100000"/>
              </a:lnSpc>
              <a:spcBef>
                <a:spcPts val="0"/>
              </a:spcBef>
              <a:spcAft>
                <a:spcPts val="0"/>
              </a:spcAft>
              <a:buClr>
                <a:schemeClr val="dk2"/>
              </a:buClr>
              <a:buSzPts val="4000"/>
              <a:buNone/>
              <a:defRPr sz="4000">
                <a:solidFill>
                  <a:schemeClr val="dk2"/>
                </a:solidFill>
              </a:defRPr>
            </a:lvl9pPr>
          </a:lstStyle>
          <a:p>
            <a:endParaRPr/>
          </a:p>
        </p:txBody>
      </p:sp>
      <p:sp>
        <p:nvSpPr>
          <p:cNvPr id="11" name="Google Shape;11;p2"/>
          <p:cNvSpPr txBox="1">
            <a:spLocks noGrp="1"/>
          </p:cNvSpPr>
          <p:nvPr>
            <p:ph type="subTitle" idx="1"/>
          </p:nvPr>
        </p:nvSpPr>
        <p:spPr>
          <a:xfrm>
            <a:off x="729595" y="3401500"/>
            <a:ext cx="3787800" cy="541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2" name="Google Shape;1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8"/>
        <p:cNvGrpSpPr/>
        <p:nvPr/>
      </p:nvGrpSpPr>
      <p:grpSpPr>
        <a:xfrm>
          <a:off x="0" y="0"/>
          <a:ext cx="0" cy="0"/>
          <a:chOff x="0" y="0"/>
          <a:chExt cx="0" cy="0"/>
        </a:xfrm>
      </p:grpSpPr>
      <p:sp>
        <p:nvSpPr>
          <p:cNvPr id="89" name="Google Shape;89;p1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0" name="Google Shape;90;p11"/>
          <p:cNvGrpSpPr/>
          <p:nvPr/>
        </p:nvGrpSpPr>
        <p:grpSpPr>
          <a:xfrm>
            <a:off x="830392" y="1191256"/>
            <a:ext cx="745763" cy="45826"/>
            <a:chOff x="4580561" y="2589004"/>
            <a:chExt cx="1064464" cy="25200"/>
          </a:xfrm>
        </p:grpSpPr>
        <p:sp>
          <p:nvSpPr>
            <p:cNvPr id="91" name="Google Shape;91;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Google Shape;93;p11"/>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3000"/>
              <a:buNone/>
              <a:defRPr sz="30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94" name="Google Shape;94;p11"/>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5" name="Google Shape;95;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96"/>
        <p:cNvGrpSpPr/>
        <p:nvPr/>
      </p:nvGrpSpPr>
      <p:grpSpPr>
        <a:xfrm>
          <a:off x="0" y="0"/>
          <a:ext cx="0" cy="0"/>
          <a:chOff x="0" y="0"/>
          <a:chExt cx="0" cy="0"/>
        </a:xfrm>
      </p:grpSpPr>
      <p:grpSp>
        <p:nvGrpSpPr>
          <p:cNvPr id="97" name="Google Shape;97;p12"/>
          <p:cNvGrpSpPr/>
          <p:nvPr/>
        </p:nvGrpSpPr>
        <p:grpSpPr>
          <a:xfrm>
            <a:off x="830392" y="4169130"/>
            <a:ext cx="745763" cy="45826"/>
            <a:chOff x="4580561" y="2589004"/>
            <a:chExt cx="1064464" cy="25200"/>
          </a:xfrm>
        </p:grpSpPr>
        <p:sp>
          <p:nvSpPr>
            <p:cNvPr id="98" name="Google Shape;98;p1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0" name="Google Shape;100;p12"/>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Clr>
                <a:schemeClr val="lt1"/>
              </a:buClr>
              <a:buSzPts val="3000"/>
              <a:buNone/>
              <a:defRPr sz="3000">
                <a:solidFill>
                  <a:schemeClr val="l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a:endParaRPr/>
          </a:p>
        </p:txBody>
      </p:sp>
      <p:sp>
        <p:nvSpPr>
          <p:cNvPr id="101" name="Google Shape;10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2"/>
        <p:cNvGrpSpPr/>
        <p:nvPr/>
      </p:nvGrpSpPr>
      <p:grpSpPr>
        <a:xfrm>
          <a:off x="0" y="0"/>
          <a:ext cx="0" cy="0"/>
          <a:chOff x="0" y="0"/>
          <a:chExt cx="0" cy="0"/>
        </a:xfrm>
      </p:grpSpPr>
      <p:sp>
        <p:nvSpPr>
          <p:cNvPr id="103" name="Google Shape;103;p13"/>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4" name="Google Shape;104;p13"/>
          <p:cNvGrpSpPr/>
          <p:nvPr/>
        </p:nvGrpSpPr>
        <p:grpSpPr>
          <a:xfrm>
            <a:off x="830392" y="1191256"/>
            <a:ext cx="745763" cy="45826"/>
            <a:chOff x="4580561" y="2589004"/>
            <a:chExt cx="1064464" cy="25200"/>
          </a:xfrm>
        </p:grpSpPr>
        <p:sp>
          <p:nvSpPr>
            <p:cNvPr id="105" name="Google Shape;105;p1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7" name="Google Shape;107;p13"/>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3000"/>
              <a:buNone/>
              <a:defRPr sz="30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108" name="Google Shape;108;p13"/>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09" name="Google Shape;109;p13"/>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10" name="Google Shape;110;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111"/>
        <p:cNvGrpSpPr/>
        <p:nvPr/>
      </p:nvGrpSpPr>
      <p:grpSpPr>
        <a:xfrm>
          <a:off x="0" y="0"/>
          <a:ext cx="0" cy="0"/>
          <a:chOff x="0" y="0"/>
          <a:chExt cx="0" cy="0"/>
        </a:xfrm>
      </p:grpSpPr>
      <p:pic>
        <p:nvPicPr>
          <p:cNvPr id="112" name="Google Shape;112;p14" descr="Side view of hands writing in a notebook at a cafe"/>
          <p:cNvPicPr preferRelativeResize="0"/>
          <p:nvPr/>
        </p:nvPicPr>
        <p:blipFill rotWithShape="1">
          <a:blip r:embed="rId2">
            <a:alphaModFix/>
          </a:blip>
          <a:srcRect l="9049" t="12064" r="54351" b="26445"/>
          <a:stretch/>
        </p:blipFill>
        <p:spPr>
          <a:xfrm>
            <a:off x="1" y="-50"/>
            <a:ext cx="4572000" cy="5143501"/>
          </a:xfrm>
          <a:prstGeom prst="rect">
            <a:avLst/>
          </a:prstGeom>
          <a:noFill/>
          <a:ln>
            <a:noFill/>
          </a:ln>
        </p:spPr>
      </p:pic>
      <p:sp>
        <p:nvSpPr>
          <p:cNvPr id="113" name="Google Shape;113;p14"/>
          <p:cNvSpPr/>
          <p:nvPr/>
        </p:nvSpPr>
        <p:spPr>
          <a:xfrm>
            <a:off x="1650" y="0"/>
            <a:ext cx="4568700" cy="5143500"/>
          </a:xfrm>
          <a:prstGeom prst="rect">
            <a:avLst/>
          </a:prstGeom>
          <a:solidFill>
            <a:srgbClr val="178D7D">
              <a:alpha val="6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4" name="Google Shape;114;p14"/>
          <p:cNvGrpSpPr/>
          <p:nvPr/>
        </p:nvGrpSpPr>
        <p:grpSpPr>
          <a:xfrm>
            <a:off x="830392" y="1191256"/>
            <a:ext cx="745763" cy="45826"/>
            <a:chOff x="4580561" y="2589004"/>
            <a:chExt cx="1064464" cy="25200"/>
          </a:xfrm>
        </p:grpSpPr>
        <p:sp>
          <p:nvSpPr>
            <p:cNvPr id="115" name="Google Shape;115;p14"/>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4"/>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7" name="Google Shape;117;p14"/>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118" name="Google Shape;118;p14"/>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rgbClr val="FFFFFF"/>
              </a:buClr>
              <a:buSzPts val="1600"/>
              <a:buNone/>
              <a:defRPr sz="1600">
                <a:solidFill>
                  <a:srgbClr val="FFFFFF"/>
                </a:solidFill>
              </a:defRPr>
            </a:lvl1pPr>
            <a:lvl2pPr lvl="1" algn="l">
              <a:lnSpc>
                <a:spcPct val="100000"/>
              </a:lnSpc>
              <a:spcBef>
                <a:spcPts val="0"/>
              </a:spcBef>
              <a:spcAft>
                <a:spcPts val="0"/>
              </a:spcAft>
              <a:buClr>
                <a:srgbClr val="FFFFFF"/>
              </a:buClr>
              <a:buSzPts val="1600"/>
              <a:buNone/>
              <a:defRPr sz="1600">
                <a:solidFill>
                  <a:srgbClr val="FFFFFF"/>
                </a:solidFill>
              </a:defRPr>
            </a:lvl2pPr>
            <a:lvl3pPr lvl="2" algn="l">
              <a:lnSpc>
                <a:spcPct val="100000"/>
              </a:lnSpc>
              <a:spcBef>
                <a:spcPts val="0"/>
              </a:spcBef>
              <a:spcAft>
                <a:spcPts val="0"/>
              </a:spcAft>
              <a:buClr>
                <a:srgbClr val="FFFFFF"/>
              </a:buClr>
              <a:buSzPts val="1600"/>
              <a:buNone/>
              <a:defRPr sz="1600">
                <a:solidFill>
                  <a:srgbClr val="FFFFFF"/>
                </a:solidFill>
              </a:defRPr>
            </a:lvl3pPr>
            <a:lvl4pPr lvl="3" algn="l">
              <a:lnSpc>
                <a:spcPct val="100000"/>
              </a:lnSpc>
              <a:spcBef>
                <a:spcPts val="0"/>
              </a:spcBef>
              <a:spcAft>
                <a:spcPts val="0"/>
              </a:spcAft>
              <a:buClr>
                <a:srgbClr val="FFFFFF"/>
              </a:buClr>
              <a:buSzPts val="1600"/>
              <a:buNone/>
              <a:defRPr sz="1600">
                <a:solidFill>
                  <a:srgbClr val="FFFFFF"/>
                </a:solidFill>
              </a:defRPr>
            </a:lvl4pPr>
            <a:lvl5pPr lvl="4" algn="l">
              <a:lnSpc>
                <a:spcPct val="100000"/>
              </a:lnSpc>
              <a:spcBef>
                <a:spcPts val="0"/>
              </a:spcBef>
              <a:spcAft>
                <a:spcPts val="0"/>
              </a:spcAft>
              <a:buClr>
                <a:srgbClr val="FFFFFF"/>
              </a:buClr>
              <a:buSzPts val="1600"/>
              <a:buNone/>
              <a:defRPr sz="1600">
                <a:solidFill>
                  <a:srgbClr val="FFFFFF"/>
                </a:solidFill>
              </a:defRPr>
            </a:lvl5pPr>
            <a:lvl6pPr lvl="5" algn="l">
              <a:lnSpc>
                <a:spcPct val="100000"/>
              </a:lnSpc>
              <a:spcBef>
                <a:spcPts val="0"/>
              </a:spcBef>
              <a:spcAft>
                <a:spcPts val="0"/>
              </a:spcAft>
              <a:buClr>
                <a:srgbClr val="FFFFFF"/>
              </a:buClr>
              <a:buSzPts val="1600"/>
              <a:buNone/>
              <a:defRPr sz="1600">
                <a:solidFill>
                  <a:srgbClr val="FFFFFF"/>
                </a:solidFill>
              </a:defRPr>
            </a:lvl6pPr>
            <a:lvl7pPr lvl="6" algn="l">
              <a:lnSpc>
                <a:spcPct val="100000"/>
              </a:lnSpc>
              <a:spcBef>
                <a:spcPts val="0"/>
              </a:spcBef>
              <a:spcAft>
                <a:spcPts val="0"/>
              </a:spcAft>
              <a:buClr>
                <a:srgbClr val="FFFFFF"/>
              </a:buClr>
              <a:buSzPts val="1600"/>
              <a:buNone/>
              <a:defRPr sz="1600">
                <a:solidFill>
                  <a:srgbClr val="FFFFFF"/>
                </a:solidFill>
              </a:defRPr>
            </a:lvl7pPr>
            <a:lvl8pPr lvl="7" algn="l">
              <a:lnSpc>
                <a:spcPct val="100000"/>
              </a:lnSpc>
              <a:spcBef>
                <a:spcPts val="0"/>
              </a:spcBef>
              <a:spcAft>
                <a:spcPts val="0"/>
              </a:spcAft>
              <a:buClr>
                <a:srgbClr val="FFFFFF"/>
              </a:buClr>
              <a:buSzPts val="1600"/>
              <a:buNone/>
              <a:defRPr sz="1600">
                <a:solidFill>
                  <a:srgbClr val="FFFFFF"/>
                </a:solidFill>
              </a:defRPr>
            </a:lvl8pPr>
            <a:lvl9pPr lvl="8" algn="l">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19" name="Google Shape;119;p14"/>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0" name="Google Shape;120;p14"/>
          <p:cNvSpPr txBox="1">
            <a:spLocks noGrp="1"/>
          </p:cNvSpPr>
          <p:nvPr>
            <p:ph type="sldNum" idx="12"/>
          </p:nvPr>
        </p:nvSpPr>
        <p:spPr>
          <a:xfrm>
            <a:off x="8536300" y="474985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1"/>
        <p:cNvGrpSpPr/>
        <p:nvPr/>
      </p:nvGrpSpPr>
      <p:grpSpPr>
        <a:xfrm>
          <a:off x="0" y="0"/>
          <a:ext cx="0" cy="0"/>
          <a:chOff x="0" y="0"/>
          <a:chExt cx="0" cy="0"/>
        </a:xfrm>
      </p:grpSpPr>
      <p:sp>
        <p:nvSpPr>
          <p:cNvPr id="122" name="Google Shape;122;p15"/>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300"/>
              <a:buNone/>
              <a:defRPr/>
            </a:lvl1pPr>
          </a:lstStyle>
          <a:p>
            <a:endParaRPr/>
          </a:p>
        </p:txBody>
      </p:sp>
      <p:sp>
        <p:nvSpPr>
          <p:cNvPr id="123" name="Google Shape;123;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24"/>
        <p:cNvGrpSpPr/>
        <p:nvPr/>
      </p:nvGrpSpPr>
      <p:grpSpPr>
        <a:xfrm>
          <a:off x="0" y="0"/>
          <a:ext cx="0" cy="0"/>
          <a:chOff x="0" y="0"/>
          <a:chExt cx="0" cy="0"/>
        </a:xfrm>
      </p:grpSpPr>
      <p:grpSp>
        <p:nvGrpSpPr>
          <p:cNvPr id="125" name="Google Shape;125;p16"/>
          <p:cNvGrpSpPr/>
          <p:nvPr/>
        </p:nvGrpSpPr>
        <p:grpSpPr>
          <a:xfrm>
            <a:off x="830392" y="4169130"/>
            <a:ext cx="745763" cy="45826"/>
            <a:chOff x="4580561" y="2589004"/>
            <a:chExt cx="1064464" cy="25200"/>
          </a:xfrm>
        </p:grpSpPr>
        <p:sp>
          <p:nvSpPr>
            <p:cNvPr id="126" name="Google Shape;126;p1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8" name="Google Shape;128;p16"/>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29" name="Google Shape;129;p16"/>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30" name="Google Shape;130;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3"/>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lt1"/>
              </a:buClr>
              <a:buSzPts val="3000"/>
              <a:buNone/>
              <a:defRPr sz="3000">
                <a:solidFill>
                  <a:schemeClr val="l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 name="Google Shape;28;p5"/>
          <p:cNvGrpSpPr/>
          <p:nvPr/>
        </p:nvGrpSpPr>
        <p:grpSpPr>
          <a:xfrm>
            <a:off x="830392" y="1191256"/>
            <a:ext cx="745763" cy="45826"/>
            <a:chOff x="4580561" y="2589004"/>
            <a:chExt cx="1064464" cy="25200"/>
          </a:xfrm>
        </p:grpSpPr>
        <p:sp>
          <p:nvSpPr>
            <p:cNvPr id="29" name="Google Shape;29;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Google Shape;31;p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3000"/>
              <a:buNone/>
              <a:defRPr sz="30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32" name="Google Shape;32;p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3" name="Google Shape;33;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1 2">
  <p:cSld name="SECTION_TITLE_AND_DESCRIPTION_1_2">
    <p:spTree>
      <p:nvGrpSpPr>
        <p:cNvPr id="1" name="Shape 34"/>
        <p:cNvGrpSpPr/>
        <p:nvPr/>
      </p:nvGrpSpPr>
      <p:grpSpPr>
        <a:xfrm>
          <a:off x="0" y="0"/>
          <a:ext cx="0" cy="0"/>
          <a:chOff x="0" y="0"/>
          <a:chExt cx="0" cy="0"/>
        </a:xfrm>
      </p:grpSpPr>
      <p:pic>
        <p:nvPicPr>
          <p:cNvPr id="35" name="Google Shape;35;p6"/>
          <p:cNvPicPr preferRelativeResize="0"/>
          <p:nvPr/>
        </p:nvPicPr>
        <p:blipFill rotWithShape="1">
          <a:blip r:embed="rId2">
            <a:alphaModFix/>
          </a:blip>
          <a:srcRect l="31882" t="8095" r="25713"/>
          <a:stretch/>
        </p:blipFill>
        <p:spPr>
          <a:xfrm>
            <a:off x="0" y="0"/>
            <a:ext cx="4575250" cy="5143500"/>
          </a:xfrm>
          <a:prstGeom prst="rect">
            <a:avLst/>
          </a:prstGeom>
          <a:noFill/>
          <a:ln>
            <a:noFill/>
          </a:ln>
        </p:spPr>
      </p:pic>
      <p:sp>
        <p:nvSpPr>
          <p:cNvPr id="36" name="Google Shape;36;p6"/>
          <p:cNvSpPr/>
          <p:nvPr/>
        </p:nvSpPr>
        <p:spPr>
          <a:xfrm>
            <a:off x="-75" y="0"/>
            <a:ext cx="4572000" cy="5143500"/>
          </a:xfrm>
          <a:prstGeom prst="rect">
            <a:avLst/>
          </a:prstGeom>
          <a:solidFill>
            <a:srgbClr val="178D7D">
              <a:alpha val="6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 name="Google Shape;37;p6"/>
          <p:cNvGrpSpPr/>
          <p:nvPr/>
        </p:nvGrpSpPr>
        <p:grpSpPr>
          <a:xfrm>
            <a:off x="830392" y="1191256"/>
            <a:ext cx="745763" cy="45826"/>
            <a:chOff x="4580561" y="2589004"/>
            <a:chExt cx="1064464" cy="25200"/>
          </a:xfrm>
        </p:grpSpPr>
        <p:sp>
          <p:nvSpPr>
            <p:cNvPr id="38" name="Google Shape;38;p6"/>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6"/>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p6"/>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41" name="Google Shape;41;p6"/>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rgbClr val="FFFFFF"/>
              </a:buClr>
              <a:buSzPts val="1600"/>
              <a:buNone/>
              <a:defRPr sz="1600">
                <a:solidFill>
                  <a:srgbClr val="FFFFFF"/>
                </a:solidFill>
              </a:defRPr>
            </a:lvl1pPr>
            <a:lvl2pPr lvl="1" algn="l">
              <a:lnSpc>
                <a:spcPct val="100000"/>
              </a:lnSpc>
              <a:spcBef>
                <a:spcPts val="0"/>
              </a:spcBef>
              <a:spcAft>
                <a:spcPts val="0"/>
              </a:spcAft>
              <a:buClr>
                <a:srgbClr val="FFFFFF"/>
              </a:buClr>
              <a:buSzPts val="1600"/>
              <a:buNone/>
              <a:defRPr sz="1600">
                <a:solidFill>
                  <a:srgbClr val="FFFFFF"/>
                </a:solidFill>
              </a:defRPr>
            </a:lvl2pPr>
            <a:lvl3pPr lvl="2" algn="l">
              <a:lnSpc>
                <a:spcPct val="100000"/>
              </a:lnSpc>
              <a:spcBef>
                <a:spcPts val="0"/>
              </a:spcBef>
              <a:spcAft>
                <a:spcPts val="0"/>
              </a:spcAft>
              <a:buClr>
                <a:srgbClr val="FFFFFF"/>
              </a:buClr>
              <a:buSzPts val="1600"/>
              <a:buNone/>
              <a:defRPr sz="1600">
                <a:solidFill>
                  <a:srgbClr val="FFFFFF"/>
                </a:solidFill>
              </a:defRPr>
            </a:lvl3pPr>
            <a:lvl4pPr lvl="3" algn="l">
              <a:lnSpc>
                <a:spcPct val="100000"/>
              </a:lnSpc>
              <a:spcBef>
                <a:spcPts val="0"/>
              </a:spcBef>
              <a:spcAft>
                <a:spcPts val="0"/>
              </a:spcAft>
              <a:buClr>
                <a:srgbClr val="FFFFFF"/>
              </a:buClr>
              <a:buSzPts val="1600"/>
              <a:buNone/>
              <a:defRPr sz="1600">
                <a:solidFill>
                  <a:srgbClr val="FFFFFF"/>
                </a:solidFill>
              </a:defRPr>
            </a:lvl4pPr>
            <a:lvl5pPr lvl="4" algn="l">
              <a:lnSpc>
                <a:spcPct val="100000"/>
              </a:lnSpc>
              <a:spcBef>
                <a:spcPts val="0"/>
              </a:spcBef>
              <a:spcAft>
                <a:spcPts val="0"/>
              </a:spcAft>
              <a:buClr>
                <a:srgbClr val="FFFFFF"/>
              </a:buClr>
              <a:buSzPts val="1600"/>
              <a:buNone/>
              <a:defRPr sz="1600">
                <a:solidFill>
                  <a:srgbClr val="FFFFFF"/>
                </a:solidFill>
              </a:defRPr>
            </a:lvl5pPr>
            <a:lvl6pPr lvl="5" algn="l">
              <a:lnSpc>
                <a:spcPct val="100000"/>
              </a:lnSpc>
              <a:spcBef>
                <a:spcPts val="0"/>
              </a:spcBef>
              <a:spcAft>
                <a:spcPts val="0"/>
              </a:spcAft>
              <a:buClr>
                <a:srgbClr val="FFFFFF"/>
              </a:buClr>
              <a:buSzPts val="1600"/>
              <a:buNone/>
              <a:defRPr sz="1600">
                <a:solidFill>
                  <a:srgbClr val="FFFFFF"/>
                </a:solidFill>
              </a:defRPr>
            </a:lvl6pPr>
            <a:lvl7pPr lvl="6" algn="l">
              <a:lnSpc>
                <a:spcPct val="100000"/>
              </a:lnSpc>
              <a:spcBef>
                <a:spcPts val="0"/>
              </a:spcBef>
              <a:spcAft>
                <a:spcPts val="0"/>
              </a:spcAft>
              <a:buClr>
                <a:srgbClr val="FFFFFF"/>
              </a:buClr>
              <a:buSzPts val="1600"/>
              <a:buNone/>
              <a:defRPr sz="1600">
                <a:solidFill>
                  <a:srgbClr val="FFFFFF"/>
                </a:solidFill>
              </a:defRPr>
            </a:lvl7pPr>
            <a:lvl8pPr lvl="7" algn="l">
              <a:lnSpc>
                <a:spcPct val="100000"/>
              </a:lnSpc>
              <a:spcBef>
                <a:spcPts val="0"/>
              </a:spcBef>
              <a:spcAft>
                <a:spcPts val="0"/>
              </a:spcAft>
              <a:buClr>
                <a:srgbClr val="FFFFFF"/>
              </a:buClr>
              <a:buSzPts val="1600"/>
              <a:buNone/>
              <a:defRPr sz="1600">
                <a:solidFill>
                  <a:srgbClr val="FFFFFF"/>
                </a:solidFill>
              </a:defRPr>
            </a:lvl8pPr>
            <a:lvl9pPr lvl="8" algn="l">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42" name="Google Shape;42;p6"/>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3" name="Google Shape;43;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chemeClr val="lt2"/>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ctrTitle"/>
          </p:nvPr>
        </p:nvSpPr>
        <p:spPr>
          <a:xfrm>
            <a:off x="729450" y="1322450"/>
            <a:ext cx="3787800" cy="19881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4000"/>
              <a:buNone/>
              <a:defRPr sz="4000">
                <a:solidFill>
                  <a:schemeClr val="dk2"/>
                </a:solidFill>
              </a:defRPr>
            </a:lvl1pPr>
            <a:lvl2pPr lvl="1" algn="l">
              <a:lnSpc>
                <a:spcPct val="100000"/>
              </a:lnSpc>
              <a:spcBef>
                <a:spcPts val="0"/>
              </a:spcBef>
              <a:spcAft>
                <a:spcPts val="0"/>
              </a:spcAft>
              <a:buClr>
                <a:schemeClr val="dk2"/>
              </a:buClr>
              <a:buSzPts val="4000"/>
              <a:buNone/>
              <a:defRPr sz="4000">
                <a:solidFill>
                  <a:schemeClr val="dk2"/>
                </a:solidFill>
              </a:defRPr>
            </a:lvl2pPr>
            <a:lvl3pPr lvl="2" algn="l">
              <a:lnSpc>
                <a:spcPct val="100000"/>
              </a:lnSpc>
              <a:spcBef>
                <a:spcPts val="0"/>
              </a:spcBef>
              <a:spcAft>
                <a:spcPts val="0"/>
              </a:spcAft>
              <a:buClr>
                <a:schemeClr val="dk2"/>
              </a:buClr>
              <a:buSzPts val="4000"/>
              <a:buNone/>
              <a:defRPr sz="4000">
                <a:solidFill>
                  <a:schemeClr val="dk2"/>
                </a:solidFill>
              </a:defRPr>
            </a:lvl3pPr>
            <a:lvl4pPr lvl="3" algn="l">
              <a:lnSpc>
                <a:spcPct val="100000"/>
              </a:lnSpc>
              <a:spcBef>
                <a:spcPts val="0"/>
              </a:spcBef>
              <a:spcAft>
                <a:spcPts val="0"/>
              </a:spcAft>
              <a:buClr>
                <a:schemeClr val="dk2"/>
              </a:buClr>
              <a:buSzPts val="4000"/>
              <a:buNone/>
              <a:defRPr sz="4000">
                <a:solidFill>
                  <a:schemeClr val="dk2"/>
                </a:solidFill>
              </a:defRPr>
            </a:lvl4pPr>
            <a:lvl5pPr lvl="4" algn="l">
              <a:lnSpc>
                <a:spcPct val="100000"/>
              </a:lnSpc>
              <a:spcBef>
                <a:spcPts val="0"/>
              </a:spcBef>
              <a:spcAft>
                <a:spcPts val="0"/>
              </a:spcAft>
              <a:buClr>
                <a:schemeClr val="dk2"/>
              </a:buClr>
              <a:buSzPts val="4000"/>
              <a:buNone/>
              <a:defRPr sz="4000">
                <a:solidFill>
                  <a:schemeClr val="dk2"/>
                </a:solidFill>
              </a:defRPr>
            </a:lvl5pPr>
            <a:lvl6pPr lvl="5" algn="l">
              <a:lnSpc>
                <a:spcPct val="100000"/>
              </a:lnSpc>
              <a:spcBef>
                <a:spcPts val="0"/>
              </a:spcBef>
              <a:spcAft>
                <a:spcPts val="0"/>
              </a:spcAft>
              <a:buClr>
                <a:schemeClr val="dk2"/>
              </a:buClr>
              <a:buSzPts val="4000"/>
              <a:buNone/>
              <a:defRPr sz="4000">
                <a:solidFill>
                  <a:schemeClr val="dk2"/>
                </a:solidFill>
              </a:defRPr>
            </a:lvl6pPr>
            <a:lvl7pPr lvl="6" algn="l">
              <a:lnSpc>
                <a:spcPct val="100000"/>
              </a:lnSpc>
              <a:spcBef>
                <a:spcPts val="0"/>
              </a:spcBef>
              <a:spcAft>
                <a:spcPts val="0"/>
              </a:spcAft>
              <a:buClr>
                <a:schemeClr val="dk2"/>
              </a:buClr>
              <a:buSzPts val="4000"/>
              <a:buNone/>
              <a:defRPr sz="4000">
                <a:solidFill>
                  <a:schemeClr val="dk2"/>
                </a:solidFill>
              </a:defRPr>
            </a:lvl7pPr>
            <a:lvl8pPr lvl="7" algn="l">
              <a:lnSpc>
                <a:spcPct val="100000"/>
              </a:lnSpc>
              <a:spcBef>
                <a:spcPts val="0"/>
              </a:spcBef>
              <a:spcAft>
                <a:spcPts val="0"/>
              </a:spcAft>
              <a:buClr>
                <a:schemeClr val="dk2"/>
              </a:buClr>
              <a:buSzPts val="4000"/>
              <a:buNone/>
              <a:defRPr sz="4000">
                <a:solidFill>
                  <a:schemeClr val="dk2"/>
                </a:solidFill>
              </a:defRPr>
            </a:lvl8pPr>
            <a:lvl9pPr lvl="8" algn="l">
              <a:lnSpc>
                <a:spcPct val="100000"/>
              </a:lnSpc>
              <a:spcBef>
                <a:spcPts val="0"/>
              </a:spcBef>
              <a:spcAft>
                <a:spcPts val="0"/>
              </a:spcAft>
              <a:buClr>
                <a:schemeClr val="dk2"/>
              </a:buClr>
              <a:buSzPts val="4000"/>
              <a:buNone/>
              <a:defRPr sz="4000">
                <a:solidFill>
                  <a:schemeClr val="dk2"/>
                </a:solidFill>
              </a:defRPr>
            </a:lvl9pPr>
          </a:lstStyle>
          <a:p>
            <a:endParaRPr/>
          </a:p>
        </p:txBody>
      </p:sp>
      <p:sp>
        <p:nvSpPr>
          <p:cNvPr id="48" name="Google Shape;48;p8"/>
          <p:cNvSpPr txBox="1">
            <a:spLocks noGrp="1"/>
          </p:cNvSpPr>
          <p:nvPr>
            <p:ph type="subTitle" idx="1"/>
          </p:nvPr>
        </p:nvSpPr>
        <p:spPr>
          <a:xfrm>
            <a:off x="729595" y="3401500"/>
            <a:ext cx="3787800" cy="541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49" name="Google Shape;49;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50" name="Google Shape;50;p8"/>
          <p:cNvGrpSpPr/>
          <p:nvPr/>
        </p:nvGrpSpPr>
        <p:grpSpPr>
          <a:xfrm>
            <a:off x="830392" y="1191256"/>
            <a:ext cx="745763" cy="45826"/>
            <a:chOff x="4580561" y="2589004"/>
            <a:chExt cx="1064464" cy="25200"/>
          </a:xfrm>
        </p:grpSpPr>
        <p:sp>
          <p:nvSpPr>
            <p:cNvPr id="51" name="Google Shape;51;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 name="Google Shape;53;p8"/>
          <p:cNvSpPr/>
          <p:nvPr/>
        </p:nvSpPr>
        <p:spPr>
          <a:xfrm>
            <a:off x="0" y="1"/>
            <a:ext cx="9144000" cy="4671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4" name="Google Shape;54;p8"/>
          <p:cNvGrpSpPr/>
          <p:nvPr/>
        </p:nvGrpSpPr>
        <p:grpSpPr>
          <a:xfrm>
            <a:off x="5063224" y="1313339"/>
            <a:ext cx="3459829" cy="2670551"/>
            <a:chOff x="3553042" y="1657806"/>
            <a:chExt cx="3461100" cy="2671532"/>
          </a:xfrm>
        </p:grpSpPr>
        <p:sp>
          <p:nvSpPr>
            <p:cNvPr id="55" name="Google Shape;55;p8"/>
            <p:cNvSpPr/>
            <p:nvPr/>
          </p:nvSpPr>
          <p:spPr>
            <a:xfrm>
              <a:off x="4856024" y="3625653"/>
              <a:ext cx="944700" cy="663300"/>
            </a:xfrm>
            <a:prstGeom prst="trapezoid">
              <a:avLst>
                <a:gd name="adj" fmla="val 25000"/>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8"/>
            <p:cNvSpPr/>
            <p:nvPr/>
          </p:nvSpPr>
          <p:spPr>
            <a:xfrm rot="10800000">
              <a:off x="4953871" y="3681997"/>
              <a:ext cx="400200" cy="606600"/>
            </a:xfrm>
            <a:prstGeom prst="triangle">
              <a:avLst>
                <a:gd name="adj" fmla="val 96745"/>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8"/>
            <p:cNvSpPr/>
            <p:nvPr/>
          </p:nvSpPr>
          <p:spPr>
            <a:xfrm>
              <a:off x="4767796" y="3681816"/>
              <a:ext cx="163500" cy="606600"/>
            </a:xfrm>
            <a:prstGeom prst="triangle">
              <a:avLst>
                <a:gd name="adj" fmla="val 98558"/>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8"/>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8"/>
            <p:cNvSpPr/>
            <p:nvPr/>
          </p:nvSpPr>
          <p:spPr>
            <a:xfrm rot="10800000">
              <a:off x="4668343" y="4283738"/>
              <a:ext cx="1230600" cy="45600"/>
            </a:xfrm>
            <a:prstGeom prst="roundRect">
              <a:avLst>
                <a:gd name="adj" fmla="val 50000"/>
              </a:avLst>
            </a:pr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8"/>
            <p:cNvSpPr/>
            <p:nvPr/>
          </p:nvSpPr>
          <p:spPr>
            <a:xfrm>
              <a:off x="4926950" y="3681915"/>
              <a:ext cx="42900" cy="5943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8"/>
            <p:cNvSpPr/>
            <p:nvPr/>
          </p:nvSpPr>
          <p:spPr>
            <a:xfrm>
              <a:off x="3553042" y="1674645"/>
              <a:ext cx="3461100" cy="2014500"/>
            </a:xfrm>
            <a:prstGeom prst="roundRect">
              <a:avLst>
                <a:gd name="adj" fmla="val 1882"/>
              </a:avLst>
            </a:pr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8"/>
            <p:cNvSpPr/>
            <p:nvPr/>
          </p:nvSpPr>
          <p:spPr>
            <a:xfrm>
              <a:off x="3553042" y="1657806"/>
              <a:ext cx="3461100" cy="2014500"/>
            </a:xfrm>
            <a:prstGeom prst="roundRect">
              <a:avLst>
                <a:gd name="adj" fmla="val 1764"/>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63" name="Google Shape;63;p8" descr="Component Detail"/>
          <p:cNvPicPr preferRelativeResize="0"/>
          <p:nvPr/>
        </p:nvPicPr>
        <p:blipFill rotWithShape="1">
          <a:blip r:embed="rId2">
            <a:alphaModFix/>
          </a:blip>
          <a:srcRect b="25075"/>
          <a:stretch/>
        </p:blipFill>
        <p:spPr>
          <a:xfrm>
            <a:off x="5161725" y="1399791"/>
            <a:ext cx="3262825" cy="1833425"/>
          </a:xfrm>
          <a:prstGeom prst="rect">
            <a:avLst/>
          </a:prstGeom>
          <a:noFill/>
          <a:ln>
            <a:noFill/>
          </a:ln>
        </p:spPr>
      </p:pic>
      <p:sp>
        <p:nvSpPr>
          <p:cNvPr id="64" name="Google Shape;64;p8"/>
          <p:cNvSpPr/>
          <p:nvPr/>
        </p:nvSpPr>
        <p:spPr>
          <a:xfrm flipH="1">
            <a:off x="5156196" y="1401826"/>
            <a:ext cx="3268577" cy="1812993"/>
          </a:xfrm>
          <a:prstGeom prst="rtTriangle">
            <a:avLst/>
          </a:prstGeom>
          <a:solidFill>
            <a:srgbClr val="000000">
              <a:alpha val="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 name="Google Shape;65;p8"/>
          <p:cNvGrpSpPr/>
          <p:nvPr/>
        </p:nvGrpSpPr>
        <p:grpSpPr>
          <a:xfrm>
            <a:off x="7666681" y="2077877"/>
            <a:ext cx="1148179" cy="2282763"/>
            <a:chOff x="7666681" y="2077877"/>
            <a:chExt cx="1148179" cy="2282763"/>
          </a:xfrm>
        </p:grpSpPr>
        <p:grpSp>
          <p:nvGrpSpPr>
            <p:cNvPr id="66" name="Google Shape;66;p8"/>
            <p:cNvGrpSpPr/>
            <p:nvPr/>
          </p:nvGrpSpPr>
          <p:grpSpPr>
            <a:xfrm>
              <a:off x="7666681" y="2077877"/>
              <a:ext cx="1148179" cy="2282763"/>
              <a:chOff x="3983627" y="1676395"/>
              <a:chExt cx="1449538" cy="2881913"/>
            </a:xfrm>
          </p:grpSpPr>
          <p:sp>
            <p:nvSpPr>
              <p:cNvPr id="67" name="Google Shape;67;p8"/>
              <p:cNvSpPr/>
              <p:nvPr/>
            </p:nvSpPr>
            <p:spPr>
              <a:xfrm rot="-5400000">
                <a:off x="3276827" y="2404608"/>
                <a:ext cx="2860500" cy="1446900"/>
              </a:xfrm>
              <a:prstGeom prst="roundRect">
                <a:avLst>
                  <a:gd name="adj" fmla="val 4551"/>
                </a:avLst>
              </a:pr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8"/>
              <p:cNvSpPr/>
              <p:nvPr/>
            </p:nvSpPr>
            <p:spPr>
              <a:xfrm rot="-5400000">
                <a:off x="3279465" y="2383195"/>
                <a:ext cx="2860500" cy="1446900"/>
              </a:xfrm>
              <a:prstGeom prst="roundRect">
                <a:avLst>
                  <a:gd name="adj" fmla="val 4551"/>
                </a:avLst>
              </a:pr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8"/>
              <p:cNvSpPr/>
              <p:nvPr/>
            </p:nvSpPr>
            <p:spPr>
              <a:xfrm>
                <a:off x="4473243" y="4318802"/>
                <a:ext cx="472800" cy="76800"/>
              </a:xfrm>
              <a:prstGeom prst="roundRect">
                <a:avLst>
                  <a:gd name="adj" fmla="val 50000"/>
                </a:avLst>
              </a:prstGeom>
              <a:solidFill>
                <a:srgbClr val="4B4B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70" name="Google Shape;70;p8" descr="Mobile View"/>
            <p:cNvPicPr preferRelativeResize="0"/>
            <p:nvPr/>
          </p:nvPicPr>
          <p:blipFill rotWithShape="1">
            <a:blip r:embed="rId3">
              <a:alphaModFix/>
            </a:blip>
            <a:srcRect t="4362" b="4371"/>
            <a:stretch/>
          </p:blipFill>
          <p:spPr>
            <a:xfrm>
              <a:off x="7720839" y="2222723"/>
              <a:ext cx="1037555" cy="1833418"/>
            </a:xfrm>
            <a:prstGeom prst="rect">
              <a:avLst/>
            </a:prstGeom>
            <a:noFill/>
            <a:ln>
              <a:noFill/>
            </a:ln>
          </p:spPr>
        </p:pic>
        <p:sp>
          <p:nvSpPr>
            <p:cNvPr id="71" name="Google Shape;71;p8"/>
            <p:cNvSpPr/>
            <p:nvPr/>
          </p:nvSpPr>
          <p:spPr>
            <a:xfrm flipH="1">
              <a:off x="7722342" y="2222973"/>
              <a:ext cx="1037700" cy="1833000"/>
            </a:xfrm>
            <a:prstGeom prst="rtTriangle">
              <a:avLst/>
            </a:prstGeom>
            <a:solidFill>
              <a:srgbClr val="000000">
                <a:alpha val="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 name="Google Shape;74;p9"/>
          <p:cNvGrpSpPr/>
          <p:nvPr/>
        </p:nvGrpSpPr>
        <p:grpSpPr>
          <a:xfrm>
            <a:off x="830392" y="1191256"/>
            <a:ext cx="745763" cy="45826"/>
            <a:chOff x="4580561" y="2589004"/>
            <a:chExt cx="1064464" cy="25200"/>
          </a:xfrm>
        </p:grpSpPr>
        <p:sp>
          <p:nvSpPr>
            <p:cNvPr id="75" name="Google Shape;75;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9"/>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3000"/>
              <a:buNone/>
              <a:defRPr sz="30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78" name="Google Shape;78;p9"/>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9" name="Google Shape;79;p9"/>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0" name="Google Shape;80;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 name="Google Shape;83;p10"/>
          <p:cNvGrpSpPr/>
          <p:nvPr/>
        </p:nvGrpSpPr>
        <p:grpSpPr>
          <a:xfrm>
            <a:off x="830392" y="1191256"/>
            <a:ext cx="745763" cy="45826"/>
            <a:chOff x="4580561" y="2589004"/>
            <a:chExt cx="1064464" cy="25200"/>
          </a:xfrm>
        </p:grpSpPr>
        <p:sp>
          <p:nvSpPr>
            <p:cNvPr id="84" name="Google Shape;84;p1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 name="Google Shape;86;p10"/>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3000"/>
              <a:buNone/>
              <a:defRPr sz="30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87" name="Google Shape;87;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analyticsvidhya.com/blog/2018/06/understanding-building-object-detection-model-python/"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hyperlink" Target="https://www.youtube.com/watch?v=88HdqNDQsEk"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ctrTitle"/>
          </p:nvPr>
        </p:nvSpPr>
        <p:spPr>
          <a:xfrm>
            <a:off x="2252025" y="801450"/>
            <a:ext cx="5822100" cy="102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en"/>
              <a:t>OBJECT DETECTION</a:t>
            </a:r>
            <a:endParaRPr/>
          </a:p>
        </p:txBody>
      </p:sp>
      <p:sp>
        <p:nvSpPr>
          <p:cNvPr id="136" name="Google Shape;136;p17"/>
          <p:cNvSpPr txBox="1">
            <a:spLocks noGrp="1"/>
          </p:cNvSpPr>
          <p:nvPr>
            <p:ph type="subTitle" idx="1"/>
          </p:nvPr>
        </p:nvSpPr>
        <p:spPr>
          <a:xfrm>
            <a:off x="1741875" y="3559550"/>
            <a:ext cx="6842400" cy="102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Clr>
                <a:srgbClr val="000000"/>
              </a:buClr>
              <a:buSzPts val="1100"/>
              <a:buFont typeface="Arial"/>
              <a:buNone/>
            </a:pPr>
            <a:r>
              <a:rPr lang="en" sz="2400">
                <a:solidFill>
                  <a:srgbClr val="320E04"/>
                </a:solidFill>
                <a:latin typeface="Arial"/>
                <a:ea typeface="Arial"/>
                <a:cs typeface="Arial"/>
                <a:sym typeface="Arial"/>
              </a:rPr>
              <a:t>      FACE DETECTION SYSTEM USING A BOOSTED CASCADE OF SIMPLE FEATURES</a:t>
            </a:r>
            <a:endParaRPr sz="2400">
              <a:solidFill>
                <a:srgbClr val="320E04"/>
              </a:solidFill>
              <a:latin typeface="Arial"/>
              <a:ea typeface="Arial"/>
              <a:cs typeface="Arial"/>
              <a:sym typeface="Arial"/>
            </a:endParaRPr>
          </a:p>
          <a:p>
            <a:pPr marL="0" lvl="0" indent="0" algn="l" rtl="0">
              <a:lnSpc>
                <a:spcPct val="100000"/>
              </a:lnSpc>
              <a:spcBef>
                <a:spcPts val="0"/>
              </a:spcBef>
              <a:spcAft>
                <a:spcPts val="0"/>
              </a:spcAft>
              <a:buSzPts val="1600"/>
              <a:buNone/>
            </a:pPr>
            <a:endParaRPr sz="1100"/>
          </a:p>
        </p:txBody>
      </p:sp>
      <p:sp>
        <p:nvSpPr>
          <p:cNvPr id="137" name="Google Shape;137;p17"/>
          <p:cNvSpPr/>
          <p:nvPr/>
        </p:nvSpPr>
        <p:spPr>
          <a:xfrm>
            <a:off x="218575" y="0"/>
            <a:ext cx="182150" cy="5143500"/>
          </a:xfrm>
          <a:prstGeom prst="flowChartPredefinedProcess">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7"/>
          <p:cNvSpPr txBox="1"/>
          <p:nvPr/>
        </p:nvSpPr>
        <p:spPr>
          <a:xfrm>
            <a:off x="1132725" y="2025438"/>
            <a:ext cx="6941400" cy="10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FACE RECOGNITION</a:t>
            </a:r>
            <a:endParaRPr sz="3000" b="1"/>
          </a:p>
          <a:p>
            <a:pPr marL="0" lvl="0" indent="0" algn="l" rtl="0">
              <a:spcBef>
                <a:spcPts val="0"/>
              </a:spcBef>
              <a:spcAft>
                <a:spcPts val="0"/>
              </a:spcAft>
              <a:buNone/>
            </a:pPr>
            <a:r>
              <a:rPr lang="en" sz="3000" b="1"/>
              <a:t>AND HUMAN EYE TRACKING</a:t>
            </a:r>
            <a:endParaRPr sz="3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6"/>
          <p:cNvSpPr txBox="1">
            <a:spLocks noGrp="1"/>
          </p:cNvSpPr>
          <p:nvPr>
            <p:ph type="body" idx="1"/>
          </p:nvPr>
        </p:nvSpPr>
        <p:spPr>
          <a:xfrm>
            <a:off x="413700" y="1214350"/>
            <a:ext cx="7688700" cy="332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Clr>
                <a:srgbClr val="000000"/>
              </a:buClr>
              <a:buSzPts val="1100"/>
              <a:buFont typeface="Arial"/>
              <a:buNone/>
            </a:pPr>
            <a:r>
              <a:rPr lang="en" sz="2800" b="1">
                <a:solidFill>
                  <a:srgbClr val="000000"/>
                </a:solidFill>
                <a:latin typeface="Arial"/>
                <a:ea typeface="Arial"/>
                <a:cs typeface="Arial"/>
                <a:sym typeface="Arial"/>
              </a:rPr>
              <a:t>Step 4: Creation of a ROI for the face and apply eye detection on this ROI </a:t>
            </a:r>
            <a:endParaRPr sz="1800" b="1">
              <a:solidFill>
                <a:srgbClr val="000000"/>
              </a:solidFill>
              <a:latin typeface="Arial"/>
              <a:ea typeface="Arial"/>
              <a:cs typeface="Arial"/>
              <a:sym typeface="Arial"/>
            </a:endParaRPr>
          </a:p>
        </p:txBody>
      </p:sp>
      <p:sp>
        <p:nvSpPr>
          <p:cNvPr id="196" name="Google Shape;196;p26"/>
          <p:cNvSpPr txBox="1">
            <a:spLocks noGrp="1"/>
          </p:cNvSpPr>
          <p:nvPr>
            <p:ph type="title"/>
          </p:nvPr>
        </p:nvSpPr>
        <p:spPr>
          <a:xfrm>
            <a:off x="729450" y="541475"/>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b="0">
                <a:solidFill>
                  <a:schemeClr val="dk1"/>
                </a:solidFill>
                <a:latin typeface="Arial"/>
                <a:ea typeface="Arial"/>
                <a:cs typeface="Arial"/>
                <a:sym typeface="Arial"/>
              </a:rPr>
              <a:t>IMPLEMENTATION</a:t>
            </a:r>
            <a:endParaRPr>
              <a:solidFill>
                <a:schemeClr val="dk1"/>
              </a:solidFill>
            </a:endParaRPr>
          </a:p>
        </p:txBody>
      </p:sp>
      <p:pic>
        <p:nvPicPr>
          <p:cNvPr id="197" name="Google Shape;197;p26" descr="Image result for apply eye detection on this roi"/>
          <p:cNvPicPr preferRelativeResize="0"/>
          <p:nvPr/>
        </p:nvPicPr>
        <p:blipFill>
          <a:blip r:embed="rId3">
            <a:alphaModFix/>
          </a:blip>
          <a:stretch>
            <a:fillRect/>
          </a:stretch>
        </p:blipFill>
        <p:spPr>
          <a:xfrm>
            <a:off x="2087388" y="2536025"/>
            <a:ext cx="4969225" cy="1928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729450" y="879325"/>
            <a:ext cx="7688700" cy="73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SOFTWARE REQUIREMENTS</a:t>
            </a:r>
            <a:endParaRPr/>
          </a:p>
        </p:txBody>
      </p:sp>
      <p:sp>
        <p:nvSpPr>
          <p:cNvPr id="203" name="Google Shape;203;p2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AutoNum type="arabicPeriod"/>
            </a:pPr>
            <a:r>
              <a:rPr lang="en" sz="2400" b="1"/>
              <a:t>Anaconda</a:t>
            </a:r>
            <a:r>
              <a:rPr lang="en" sz="2400"/>
              <a:t> (python platform)</a:t>
            </a:r>
            <a:endParaRPr sz="2400"/>
          </a:p>
          <a:p>
            <a:pPr marL="457200" lvl="0" indent="-381000" algn="l" rtl="0">
              <a:lnSpc>
                <a:spcPct val="115000"/>
              </a:lnSpc>
              <a:spcBef>
                <a:spcPts val="0"/>
              </a:spcBef>
              <a:spcAft>
                <a:spcPts val="0"/>
              </a:spcAft>
              <a:buSzPts val="2400"/>
              <a:buAutoNum type="arabicPeriod"/>
            </a:pPr>
            <a:r>
              <a:rPr lang="en" sz="2400" b="1"/>
              <a:t>Packages</a:t>
            </a:r>
            <a:r>
              <a:rPr lang="en" sz="2400"/>
              <a:t>: numpy , Scipy, Matplotlib, TensorFlow, Keras, OpenCV, Pillow, H5py</a:t>
            </a:r>
            <a:endParaRPr sz="2400"/>
          </a:p>
          <a:p>
            <a:pPr marL="457200" lvl="0" indent="-381000" algn="l" rtl="0">
              <a:lnSpc>
                <a:spcPct val="115000"/>
              </a:lnSpc>
              <a:spcBef>
                <a:spcPts val="0"/>
              </a:spcBef>
              <a:spcAft>
                <a:spcPts val="0"/>
              </a:spcAft>
              <a:buSzPts val="2400"/>
              <a:buAutoNum type="arabicPeriod"/>
            </a:pPr>
            <a:r>
              <a:rPr lang="en" sz="2400"/>
              <a:t>Haar Cascade Classifiers</a:t>
            </a:r>
            <a:endParaRPr sz="2400"/>
          </a:p>
        </p:txBody>
      </p:sp>
      <p:sp>
        <p:nvSpPr>
          <p:cNvPr id="204" name="Google Shape;204;p27"/>
          <p:cNvSpPr/>
          <p:nvPr/>
        </p:nvSpPr>
        <p:spPr>
          <a:xfrm>
            <a:off x="218575" y="0"/>
            <a:ext cx="182150" cy="5143500"/>
          </a:xfrm>
          <a:prstGeom prst="flowChartPredefinedProcess">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a:spLocks noGrp="1"/>
          </p:cNvSpPr>
          <p:nvPr>
            <p:ph type="title"/>
          </p:nvPr>
        </p:nvSpPr>
        <p:spPr>
          <a:xfrm>
            <a:off x="860450" y="1437700"/>
            <a:ext cx="22590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Flow Chart</a:t>
            </a:r>
            <a:endParaRPr>
              <a:solidFill>
                <a:schemeClr val="dk1"/>
              </a:solidFill>
            </a:endParaRPr>
          </a:p>
        </p:txBody>
      </p:sp>
      <p:pic>
        <p:nvPicPr>
          <p:cNvPr id="210" name="Google Shape;210;p28" descr="Image result for eye ball detection using haar cascade classifiers image"/>
          <p:cNvPicPr preferRelativeResize="0"/>
          <p:nvPr/>
        </p:nvPicPr>
        <p:blipFill>
          <a:blip r:embed="rId3">
            <a:alphaModFix/>
          </a:blip>
          <a:stretch>
            <a:fillRect/>
          </a:stretch>
        </p:blipFill>
        <p:spPr>
          <a:xfrm>
            <a:off x="4021375" y="687650"/>
            <a:ext cx="4182025" cy="418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p:nvPr/>
        </p:nvSpPr>
        <p:spPr>
          <a:xfrm>
            <a:off x="680025" y="1153625"/>
            <a:ext cx="7419600" cy="3460800"/>
          </a:xfrm>
          <a:prstGeom prst="rect">
            <a:avLst/>
          </a:prstGeom>
          <a:noFill/>
          <a:ln>
            <a:noFill/>
          </a:ln>
        </p:spPr>
        <p:txBody>
          <a:bodyPr spcFirstLastPara="1" wrap="square" lIns="91425" tIns="91425" rIns="91425" bIns="91425" anchor="t" anchorCtr="0">
            <a:noAutofit/>
          </a:bodyPr>
          <a:lstStyle/>
          <a:p>
            <a:pPr marL="508000" lvl="0" indent="-508000" algn="l" rtl="0">
              <a:spcBef>
                <a:spcPts val="0"/>
              </a:spcBef>
              <a:spcAft>
                <a:spcPts val="0"/>
              </a:spcAft>
              <a:buClr>
                <a:srgbClr val="000000"/>
              </a:buClr>
              <a:buSzPts val="1100"/>
              <a:buFont typeface="Arial"/>
              <a:buNone/>
            </a:pPr>
            <a:r>
              <a:rPr lang="en" sz="1200">
                <a:solidFill>
                  <a:srgbClr val="008000"/>
                </a:solidFill>
                <a:latin typeface="Roboto"/>
                <a:ea typeface="Roboto"/>
                <a:cs typeface="Roboto"/>
                <a:sym typeface="Roboto"/>
              </a:rPr>
              <a:t>import</a:t>
            </a:r>
            <a:r>
              <a:rPr lang="en" sz="1200">
                <a:latin typeface="Roboto"/>
                <a:ea typeface="Roboto"/>
                <a:cs typeface="Roboto"/>
                <a:sym typeface="Roboto"/>
              </a:rPr>
              <a:t> numpy </a:t>
            </a:r>
            <a:r>
              <a:rPr lang="en" sz="1200">
                <a:solidFill>
                  <a:srgbClr val="008000"/>
                </a:solidFill>
                <a:latin typeface="Roboto"/>
                <a:ea typeface="Roboto"/>
                <a:cs typeface="Roboto"/>
                <a:sym typeface="Roboto"/>
              </a:rPr>
              <a:t>as</a:t>
            </a:r>
            <a:r>
              <a:rPr lang="en" sz="1200">
                <a:latin typeface="Roboto"/>
                <a:ea typeface="Roboto"/>
                <a:cs typeface="Roboto"/>
                <a:sym typeface="Roboto"/>
              </a:rPr>
              <a:t> np</a:t>
            </a:r>
            <a:endParaRPr sz="1200">
              <a:latin typeface="Roboto"/>
              <a:ea typeface="Roboto"/>
              <a:cs typeface="Roboto"/>
              <a:sym typeface="Roboto"/>
            </a:endParaRPr>
          </a:p>
          <a:p>
            <a:pPr marL="508000" lvl="0" indent="-508000" algn="l" rtl="0">
              <a:spcBef>
                <a:spcPts val="0"/>
              </a:spcBef>
              <a:spcAft>
                <a:spcPts val="0"/>
              </a:spcAft>
              <a:buClr>
                <a:srgbClr val="000000"/>
              </a:buClr>
              <a:buSzPts val="1100"/>
              <a:buFont typeface="Arial"/>
              <a:buNone/>
            </a:pPr>
            <a:r>
              <a:rPr lang="en" sz="1200">
                <a:solidFill>
                  <a:srgbClr val="008000"/>
                </a:solidFill>
                <a:latin typeface="Roboto"/>
                <a:ea typeface="Roboto"/>
                <a:cs typeface="Roboto"/>
                <a:sym typeface="Roboto"/>
              </a:rPr>
              <a:t>import</a:t>
            </a:r>
            <a:r>
              <a:rPr lang="en" sz="1200">
                <a:latin typeface="Roboto"/>
                <a:ea typeface="Roboto"/>
                <a:cs typeface="Roboto"/>
                <a:sym typeface="Roboto"/>
              </a:rPr>
              <a:t> cv2</a:t>
            </a:r>
            <a:endParaRPr sz="1200">
              <a:latin typeface="Roboto"/>
              <a:ea typeface="Roboto"/>
              <a:cs typeface="Roboto"/>
              <a:sym typeface="Roboto"/>
            </a:endParaRPr>
          </a:p>
          <a:p>
            <a:pPr marL="508000" lvl="0" indent="-508000" algn="l" rtl="0">
              <a:spcBef>
                <a:spcPts val="0"/>
              </a:spcBef>
              <a:spcAft>
                <a:spcPts val="0"/>
              </a:spcAft>
              <a:buClr>
                <a:srgbClr val="000000"/>
              </a:buClr>
              <a:buSzPts val="1100"/>
              <a:buFont typeface="Arial"/>
              <a:buNone/>
            </a:pPr>
            <a:r>
              <a:rPr lang="en" sz="1200">
                <a:latin typeface="Roboto"/>
                <a:ea typeface="Roboto"/>
                <a:cs typeface="Roboto"/>
                <a:sym typeface="Roboto"/>
              </a:rPr>
              <a:t>face_cascade = cv2.CascadeClassifier(</a:t>
            </a:r>
            <a:r>
              <a:rPr lang="en" sz="1200">
                <a:solidFill>
                  <a:srgbClr val="002080"/>
                </a:solidFill>
                <a:latin typeface="Roboto"/>
                <a:ea typeface="Roboto"/>
                <a:cs typeface="Roboto"/>
                <a:sym typeface="Roboto"/>
              </a:rPr>
              <a:t>'haarcascade_frontalface_default.xml'</a:t>
            </a:r>
            <a:r>
              <a:rPr lang="en" sz="1200">
                <a:latin typeface="Roboto"/>
                <a:ea typeface="Roboto"/>
                <a:cs typeface="Roboto"/>
                <a:sym typeface="Roboto"/>
              </a:rPr>
              <a:t>)</a:t>
            </a:r>
            <a:endParaRPr sz="1200">
              <a:latin typeface="Roboto"/>
              <a:ea typeface="Roboto"/>
              <a:cs typeface="Roboto"/>
              <a:sym typeface="Roboto"/>
            </a:endParaRPr>
          </a:p>
          <a:p>
            <a:pPr marL="508000" lvl="0" indent="-508000" algn="l" rtl="0">
              <a:spcBef>
                <a:spcPts val="0"/>
              </a:spcBef>
              <a:spcAft>
                <a:spcPts val="0"/>
              </a:spcAft>
              <a:buClr>
                <a:srgbClr val="000000"/>
              </a:buClr>
              <a:buSzPts val="1100"/>
              <a:buFont typeface="Arial"/>
              <a:buNone/>
            </a:pPr>
            <a:r>
              <a:rPr lang="en" sz="1200">
                <a:latin typeface="Roboto"/>
                <a:ea typeface="Roboto"/>
                <a:cs typeface="Roboto"/>
                <a:sym typeface="Roboto"/>
              </a:rPr>
              <a:t>eye_cascade = cv2.CascadeClassifier(</a:t>
            </a:r>
            <a:r>
              <a:rPr lang="en" sz="1200">
                <a:solidFill>
                  <a:srgbClr val="002080"/>
                </a:solidFill>
                <a:latin typeface="Roboto"/>
                <a:ea typeface="Roboto"/>
                <a:cs typeface="Roboto"/>
                <a:sym typeface="Roboto"/>
              </a:rPr>
              <a:t>'haarcascade_eye.xml'</a:t>
            </a:r>
            <a:r>
              <a:rPr lang="en" sz="1200">
                <a:latin typeface="Roboto"/>
                <a:ea typeface="Roboto"/>
                <a:cs typeface="Roboto"/>
                <a:sym typeface="Roboto"/>
              </a:rPr>
              <a:t>)</a:t>
            </a:r>
            <a:endParaRPr sz="1200">
              <a:latin typeface="Roboto"/>
              <a:ea typeface="Roboto"/>
              <a:cs typeface="Roboto"/>
              <a:sym typeface="Roboto"/>
            </a:endParaRPr>
          </a:p>
          <a:p>
            <a:pPr marL="508000" lvl="0" indent="-508000" algn="l" rtl="0">
              <a:spcBef>
                <a:spcPts val="0"/>
              </a:spcBef>
              <a:spcAft>
                <a:spcPts val="0"/>
              </a:spcAft>
              <a:buClr>
                <a:srgbClr val="000000"/>
              </a:buClr>
              <a:buSzPts val="1100"/>
              <a:buFont typeface="Arial"/>
              <a:buNone/>
            </a:pPr>
            <a:r>
              <a:rPr lang="en" sz="1200">
                <a:latin typeface="Roboto"/>
                <a:ea typeface="Roboto"/>
                <a:cs typeface="Roboto"/>
                <a:sym typeface="Roboto"/>
              </a:rPr>
              <a:t>img = cv2.imread(</a:t>
            </a:r>
            <a:r>
              <a:rPr lang="en" sz="1200">
                <a:solidFill>
                  <a:srgbClr val="002080"/>
                </a:solidFill>
                <a:latin typeface="Roboto"/>
                <a:ea typeface="Roboto"/>
                <a:cs typeface="Roboto"/>
                <a:sym typeface="Roboto"/>
              </a:rPr>
              <a:t>'sachin.jpg'</a:t>
            </a:r>
            <a:r>
              <a:rPr lang="en" sz="1200">
                <a:latin typeface="Roboto"/>
                <a:ea typeface="Roboto"/>
                <a:cs typeface="Roboto"/>
                <a:sym typeface="Roboto"/>
              </a:rPr>
              <a:t>)</a:t>
            </a:r>
            <a:endParaRPr sz="1200">
              <a:latin typeface="Roboto"/>
              <a:ea typeface="Roboto"/>
              <a:cs typeface="Roboto"/>
              <a:sym typeface="Roboto"/>
            </a:endParaRPr>
          </a:p>
          <a:p>
            <a:pPr marL="508000" lvl="0" indent="-508000" algn="l" rtl="0">
              <a:spcBef>
                <a:spcPts val="0"/>
              </a:spcBef>
              <a:spcAft>
                <a:spcPts val="0"/>
              </a:spcAft>
              <a:buNone/>
            </a:pPr>
            <a:r>
              <a:rPr lang="en" sz="1200">
                <a:latin typeface="Roboto"/>
                <a:ea typeface="Roboto"/>
                <a:cs typeface="Roboto"/>
                <a:sym typeface="Roboto"/>
              </a:rPr>
              <a:t>gray = cv2.cvtColor(img, cv2.COLOR_BGR2GRAY)</a:t>
            </a:r>
            <a:endParaRPr sz="1200">
              <a:latin typeface="Roboto"/>
              <a:ea typeface="Roboto"/>
              <a:cs typeface="Roboto"/>
              <a:sym typeface="Roboto"/>
            </a:endParaRPr>
          </a:p>
          <a:p>
            <a:pPr marL="508000" lvl="0" indent="-508000" algn="l" rtl="0">
              <a:spcBef>
                <a:spcPts val="0"/>
              </a:spcBef>
              <a:spcAft>
                <a:spcPts val="0"/>
              </a:spcAft>
              <a:buClr>
                <a:srgbClr val="000000"/>
              </a:buClr>
              <a:buSzPts val="1100"/>
              <a:buFont typeface="Arial"/>
              <a:buNone/>
            </a:pPr>
            <a:endParaRPr sz="1200">
              <a:latin typeface="Roboto"/>
              <a:ea typeface="Roboto"/>
              <a:cs typeface="Roboto"/>
              <a:sym typeface="Roboto"/>
            </a:endParaRPr>
          </a:p>
          <a:p>
            <a:pPr marL="508000" lvl="0" indent="-508000" algn="l" rtl="0">
              <a:spcBef>
                <a:spcPts val="0"/>
              </a:spcBef>
              <a:spcAft>
                <a:spcPts val="0"/>
              </a:spcAft>
              <a:buClr>
                <a:srgbClr val="000000"/>
              </a:buClr>
              <a:buSzPts val="1100"/>
              <a:buFont typeface="Arial"/>
              <a:buNone/>
            </a:pPr>
            <a:r>
              <a:rPr lang="en" sz="1200">
                <a:latin typeface="Roboto"/>
                <a:ea typeface="Roboto"/>
                <a:cs typeface="Roboto"/>
                <a:sym typeface="Roboto"/>
              </a:rPr>
              <a:t>faces = face_cascade.detectMultiScale(gray, 1.3, 5)</a:t>
            </a:r>
            <a:endParaRPr sz="1200">
              <a:latin typeface="Roboto"/>
              <a:ea typeface="Roboto"/>
              <a:cs typeface="Roboto"/>
              <a:sym typeface="Roboto"/>
            </a:endParaRPr>
          </a:p>
          <a:p>
            <a:pPr marL="508000" lvl="0" indent="-508000" algn="l" rtl="0">
              <a:spcBef>
                <a:spcPts val="0"/>
              </a:spcBef>
              <a:spcAft>
                <a:spcPts val="0"/>
              </a:spcAft>
              <a:buClr>
                <a:srgbClr val="000000"/>
              </a:buClr>
              <a:buSzPts val="1100"/>
              <a:buFont typeface="Arial"/>
              <a:buNone/>
            </a:pPr>
            <a:r>
              <a:rPr lang="en" sz="1200">
                <a:solidFill>
                  <a:srgbClr val="E08000"/>
                </a:solidFill>
                <a:latin typeface="Roboto"/>
                <a:ea typeface="Roboto"/>
                <a:cs typeface="Roboto"/>
                <a:sym typeface="Roboto"/>
              </a:rPr>
              <a:t>for</a:t>
            </a:r>
            <a:r>
              <a:rPr lang="en" sz="1200">
                <a:latin typeface="Roboto"/>
                <a:ea typeface="Roboto"/>
                <a:cs typeface="Roboto"/>
                <a:sym typeface="Roboto"/>
              </a:rPr>
              <a:t> (x,y,w,h) </a:t>
            </a:r>
            <a:r>
              <a:rPr lang="en" sz="1200">
                <a:solidFill>
                  <a:srgbClr val="E08000"/>
                </a:solidFill>
                <a:latin typeface="Roboto"/>
                <a:ea typeface="Roboto"/>
                <a:cs typeface="Roboto"/>
                <a:sym typeface="Roboto"/>
              </a:rPr>
              <a:t>in</a:t>
            </a:r>
            <a:r>
              <a:rPr lang="en" sz="1200">
                <a:latin typeface="Roboto"/>
                <a:ea typeface="Roboto"/>
                <a:cs typeface="Roboto"/>
                <a:sym typeface="Roboto"/>
              </a:rPr>
              <a:t> faces:</a:t>
            </a:r>
            <a:endParaRPr sz="1200">
              <a:latin typeface="Roboto"/>
              <a:ea typeface="Roboto"/>
              <a:cs typeface="Roboto"/>
              <a:sym typeface="Roboto"/>
            </a:endParaRPr>
          </a:p>
          <a:p>
            <a:pPr marL="508000" lvl="0" indent="-508000" algn="l" rtl="0">
              <a:spcBef>
                <a:spcPts val="0"/>
              </a:spcBef>
              <a:spcAft>
                <a:spcPts val="0"/>
              </a:spcAft>
              <a:buClr>
                <a:srgbClr val="000000"/>
              </a:buClr>
              <a:buSzPts val="1100"/>
              <a:buFont typeface="Arial"/>
              <a:buNone/>
            </a:pPr>
            <a:r>
              <a:rPr lang="en" sz="1200">
                <a:latin typeface="Roboto"/>
                <a:ea typeface="Roboto"/>
                <a:cs typeface="Roboto"/>
                <a:sym typeface="Roboto"/>
              </a:rPr>
              <a:t>   cv2.rectangle(img,(x,y),(x+w,y+h),(255,0,0),2)</a:t>
            </a:r>
            <a:endParaRPr sz="1200">
              <a:latin typeface="Roboto"/>
              <a:ea typeface="Roboto"/>
              <a:cs typeface="Roboto"/>
              <a:sym typeface="Roboto"/>
            </a:endParaRPr>
          </a:p>
          <a:p>
            <a:pPr marL="508000" lvl="0" indent="-508000" algn="l" rtl="0">
              <a:spcBef>
                <a:spcPts val="0"/>
              </a:spcBef>
              <a:spcAft>
                <a:spcPts val="0"/>
              </a:spcAft>
              <a:buClr>
                <a:srgbClr val="000000"/>
              </a:buClr>
              <a:buSzPts val="1100"/>
              <a:buFont typeface="Arial"/>
              <a:buNone/>
            </a:pPr>
            <a:r>
              <a:rPr lang="en" sz="1200">
                <a:latin typeface="Roboto"/>
                <a:ea typeface="Roboto"/>
                <a:cs typeface="Roboto"/>
                <a:sym typeface="Roboto"/>
              </a:rPr>
              <a:t>   roi_gray = gray[y:y+h, x:x+w]</a:t>
            </a:r>
            <a:endParaRPr sz="1200">
              <a:latin typeface="Roboto"/>
              <a:ea typeface="Roboto"/>
              <a:cs typeface="Roboto"/>
              <a:sym typeface="Roboto"/>
            </a:endParaRPr>
          </a:p>
          <a:p>
            <a:pPr marL="508000" lvl="0" indent="-508000" algn="l" rtl="0">
              <a:spcBef>
                <a:spcPts val="0"/>
              </a:spcBef>
              <a:spcAft>
                <a:spcPts val="0"/>
              </a:spcAft>
              <a:buClr>
                <a:srgbClr val="000000"/>
              </a:buClr>
              <a:buSzPts val="1100"/>
              <a:buFont typeface="Arial"/>
              <a:buNone/>
            </a:pPr>
            <a:r>
              <a:rPr lang="en" sz="1200">
                <a:latin typeface="Roboto"/>
                <a:ea typeface="Roboto"/>
                <a:cs typeface="Roboto"/>
                <a:sym typeface="Roboto"/>
              </a:rPr>
              <a:t>   roi_color = img[y:y+h, x:x+w]</a:t>
            </a:r>
            <a:endParaRPr sz="1200">
              <a:latin typeface="Roboto"/>
              <a:ea typeface="Roboto"/>
              <a:cs typeface="Roboto"/>
              <a:sym typeface="Roboto"/>
            </a:endParaRPr>
          </a:p>
          <a:p>
            <a:pPr marL="508000" lvl="0" indent="-508000" algn="l" rtl="0">
              <a:spcBef>
                <a:spcPts val="0"/>
              </a:spcBef>
              <a:spcAft>
                <a:spcPts val="0"/>
              </a:spcAft>
              <a:buClr>
                <a:srgbClr val="000000"/>
              </a:buClr>
              <a:buSzPts val="1100"/>
              <a:buFont typeface="Arial"/>
              <a:buNone/>
            </a:pPr>
            <a:r>
              <a:rPr lang="en" sz="1200">
                <a:latin typeface="Roboto"/>
                <a:ea typeface="Roboto"/>
                <a:cs typeface="Roboto"/>
                <a:sym typeface="Roboto"/>
              </a:rPr>
              <a:t>   eyes = eye_cascade.detectMultiScale(roi_gray)</a:t>
            </a:r>
            <a:endParaRPr sz="1200">
              <a:latin typeface="Roboto"/>
              <a:ea typeface="Roboto"/>
              <a:cs typeface="Roboto"/>
              <a:sym typeface="Roboto"/>
            </a:endParaRPr>
          </a:p>
          <a:p>
            <a:pPr marL="508000" lvl="0" indent="-508000" algn="l" rtl="0">
              <a:spcBef>
                <a:spcPts val="0"/>
              </a:spcBef>
              <a:spcAft>
                <a:spcPts val="0"/>
              </a:spcAft>
              <a:buClr>
                <a:srgbClr val="000000"/>
              </a:buClr>
              <a:buSzPts val="1100"/>
              <a:buFont typeface="Arial"/>
              <a:buNone/>
            </a:pPr>
            <a:r>
              <a:rPr lang="en" sz="1200">
                <a:latin typeface="Roboto"/>
                <a:ea typeface="Roboto"/>
                <a:cs typeface="Roboto"/>
                <a:sym typeface="Roboto"/>
              </a:rPr>
              <a:t>   </a:t>
            </a:r>
            <a:r>
              <a:rPr lang="en" sz="1200">
                <a:solidFill>
                  <a:srgbClr val="E08000"/>
                </a:solidFill>
                <a:latin typeface="Roboto"/>
                <a:ea typeface="Roboto"/>
                <a:cs typeface="Roboto"/>
                <a:sym typeface="Roboto"/>
              </a:rPr>
              <a:t>for</a:t>
            </a:r>
            <a:r>
              <a:rPr lang="en" sz="1200">
                <a:latin typeface="Roboto"/>
                <a:ea typeface="Roboto"/>
                <a:cs typeface="Roboto"/>
                <a:sym typeface="Roboto"/>
              </a:rPr>
              <a:t> (ex,ey,ew,eh) </a:t>
            </a:r>
            <a:r>
              <a:rPr lang="en" sz="1200">
                <a:solidFill>
                  <a:srgbClr val="E08000"/>
                </a:solidFill>
                <a:latin typeface="Roboto"/>
                <a:ea typeface="Roboto"/>
                <a:cs typeface="Roboto"/>
                <a:sym typeface="Roboto"/>
              </a:rPr>
              <a:t>in</a:t>
            </a:r>
            <a:r>
              <a:rPr lang="en" sz="1200">
                <a:latin typeface="Roboto"/>
                <a:ea typeface="Roboto"/>
                <a:cs typeface="Roboto"/>
                <a:sym typeface="Roboto"/>
              </a:rPr>
              <a:t> eyes:</a:t>
            </a:r>
            <a:endParaRPr sz="1200">
              <a:latin typeface="Roboto"/>
              <a:ea typeface="Roboto"/>
              <a:cs typeface="Roboto"/>
              <a:sym typeface="Roboto"/>
            </a:endParaRPr>
          </a:p>
          <a:p>
            <a:pPr marL="508000" lvl="0" indent="-508000" algn="l" rtl="0">
              <a:spcBef>
                <a:spcPts val="0"/>
              </a:spcBef>
              <a:spcAft>
                <a:spcPts val="0"/>
              </a:spcAft>
              <a:buClr>
                <a:srgbClr val="000000"/>
              </a:buClr>
              <a:buSzPts val="1100"/>
              <a:buFont typeface="Arial"/>
              <a:buNone/>
            </a:pPr>
            <a:r>
              <a:rPr lang="en" sz="1200">
                <a:latin typeface="Roboto"/>
                <a:ea typeface="Roboto"/>
                <a:cs typeface="Roboto"/>
                <a:sym typeface="Roboto"/>
              </a:rPr>
              <a:t>       cv2.rectangle(roi_color,(ex,ey),(ex+ew,ey+eh),(0,255,0),2)</a:t>
            </a:r>
            <a:endParaRPr sz="1200">
              <a:latin typeface="Roboto"/>
              <a:ea typeface="Roboto"/>
              <a:cs typeface="Roboto"/>
              <a:sym typeface="Roboto"/>
            </a:endParaRPr>
          </a:p>
          <a:p>
            <a:pPr marL="508000" lvl="0" indent="-508000" algn="l" rtl="0">
              <a:spcBef>
                <a:spcPts val="0"/>
              </a:spcBef>
              <a:spcAft>
                <a:spcPts val="0"/>
              </a:spcAft>
              <a:buClr>
                <a:srgbClr val="000000"/>
              </a:buClr>
              <a:buSzPts val="1100"/>
              <a:buFont typeface="Arial"/>
              <a:buNone/>
            </a:pPr>
            <a:r>
              <a:rPr lang="en" sz="1200">
                <a:latin typeface="Roboto"/>
                <a:ea typeface="Roboto"/>
                <a:cs typeface="Roboto"/>
                <a:sym typeface="Roboto"/>
              </a:rPr>
              <a:t>cv2.imshow(</a:t>
            </a:r>
            <a:r>
              <a:rPr lang="en" sz="1200">
                <a:solidFill>
                  <a:srgbClr val="002080"/>
                </a:solidFill>
                <a:latin typeface="Roboto"/>
                <a:ea typeface="Roboto"/>
                <a:cs typeface="Roboto"/>
                <a:sym typeface="Roboto"/>
              </a:rPr>
              <a:t>'img'</a:t>
            </a:r>
            <a:r>
              <a:rPr lang="en" sz="1200">
                <a:latin typeface="Roboto"/>
                <a:ea typeface="Roboto"/>
                <a:cs typeface="Roboto"/>
                <a:sym typeface="Roboto"/>
              </a:rPr>
              <a:t>,img)</a:t>
            </a:r>
            <a:endParaRPr sz="1200">
              <a:latin typeface="Roboto"/>
              <a:ea typeface="Roboto"/>
              <a:cs typeface="Roboto"/>
              <a:sym typeface="Roboto"/>
            </a:endParaRPr>
          </a:p>
          <a:p>
            <a:pPr marL="508000" lvl="0" indent="-508000" algn="l" rtl="0">
              <a:spcBef>
                <a:spcPts val="0"/>
              </a:spcBef>
              <a:spcAft>
                <a:spcPts val="0"/>
              </a:spcAft>
              <a:buClr>
                <a:srgbClr val="000000"/>
              </a:buClr>
              <a:buSzPts val="1100"/>
              <a:buFont typeface="Arial"/>
              <a:buNone/>
            </a:pPr>
            <a:r>
              <a:rPr lang="en" sz="1200">
                <a:latin typeface="Roboto"/>
                <a:ea typeface="Roboto"/>
                <a:cs typeface="Roboto"/>
                <a:sym typeface="Roboto"/>
              </a:rPr>
              <a:t>cv2.waitKey(0)</a:t>
            </a:r>
            <a:endParaRPr sz="1200">
              <a:latin typeface="Roboto"/>
              <a:ea typeface="Roboto"/>
              <a:cs typeface="Roboto"/>
              <a:sym typeface="Roboto"/>
            </a:endParaRPr>
          </a:p>
          <a:p>
            <a:pPr marL="508000" lvl="0" indent="-508000" algn="l" rtl="0">
              <a:spcBef>
                <a:spcPts val="0"/>
              </a:spcBef>
              <a:spcAft>
                <a:spcPts val="0"/>
              </a:spcAft>
              <a:buClr>
                <a:srgbClr val="000000"/>
              </a:buClr>
              <a:buSzPts val="1100"/>
              <a:buFont typeface="Arial"/>
              <a:buNone/>
            </a:pPr>
            <a:r>
              <a:rPr lang="en" sz="1200">
                <a:latin typeface="Roboto"/>
                <a:ea typeface="Roboto"/>
                <a:cs typeface="Roboto"/>
                <a:sym typeface="Roboto"/>
              </a:rPr>
              <a:t>cv2.destroyAllWindows()</a:t>
            </a:r>
            <a:endParaRPr sz="1200">
              <a:latin typeface="Roboto"/>
              <a:ea typeface="Roboto"/>
              <a:cs typeface="Roboto"/>
              <a:sym typeface="Roboto"/>
            </a:endParaRPr>
          </a:p>
          <a:p>
            <a:pPr marL="0" marR="0" lvl="0" indent="0" algn="l" rtl="0">
              <a:lnSpc>
                <a:spcPct val="100000"/>
              </a:lnSpc>
              <a:spcBef>
                <a:spcPts val="0"/>
              </a:spcBef>
              <a:spcAft>
                <a:spcPts val="0"/>
              </a:spcAft>
              <a:buNone/>
            </a:pPr>
            <a:endParaRPr sz="2400" b="1">
              <a:solidFill>
                <a:schemeClr val="dk1"/>
              </a:solidFill>
              <a:latin typeface="Roboto"/>
              <a:ea typeface="Roboto"/>
              <a:cs typeface="Roboto"/>
              <a:sym typeface="Roboto"/>
            </a:endParaRPr>
          </a:p>
        </p:txBody>
      </p:sp>
      <p:sp>
        <p:nvSpPr>
          <p:cNvPr id="216" name="Google Shape;216;p29"/>
          <p:cNvSpPr txBox="1"/>
          <p:nvPr/>
        </p:nvSpPr>
        <p:spPr>
          <a:xfrm>
            <a:off x="765025" y="546450"/>
            <a:ext cx="4056000" cy="570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3000" b="1" i="0" u="none" strike="noStrike" cap="none">
                <a:solidFill>
                  <a:schemeClr val="dk1"/>
                </a:solidFill>
                <a:latin typeface="Arial"/>
                <a:ea typeface="Arial"/>
                <a:cs typeface="Arial"/>
                <a:sym typeface="Arial"/>
              </a:rPr>
              <a:t>ALGORITHM</a:t>
            </a:r>
            <a:endParaRPr sz="1400" b="0" i="0" u="none" strike="noStrike" cap="none">
              <a:solidFill>
                <a:srgbClr val="000000"/>
              </a:solidFill>
              <a:latin typeface="Arial"/>
              <a:ea typeface="Arial"/>
              <a:cs typeface="Arial"/>
              <a:sym typeface="Arial"/>
            </a:endParaRPr>
          </a:p>
        </p:txBody>
      </p:sp>
      <p:sp>
        <p:nvSpPr>
          <p:cNvPr id="217" name="Google Shape;217;p29"/>
          <p:cNvSpPr/>
          <p:nvPr/>
        </p:nvSpPr>
        <p:spPr>
          <a:xfrm>
            <a:off x="218575" y="0"/>
            <a:ext cx="182150" cy="5143500"/>
          </a:xfrm>
          <a:prstGeom prst="flowChartPredefinedProcess">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0"/>
          <p:cNvSpPr txBox="1">
            <a:spLocks noGrp="1"/>
          </p:cNvSpPr>
          <p:nvPr>
            <p:ph type="body" idx="1"/>
          </p:nvPr>
        </p:nvSpPr>
        <p:spPr>
          <a:xfrm>
            <a:off x="413700" y="1214350"/>
            <a:ext cx="7688700" cy="332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1300"/>
              <a:buNone/>
            </a:pPr>
            <a:r>
              <a:rPr lang="en" sz="2800">
                <a:solidFill>
                  <a:srgbClr val="000000"/>
                </a:solidFill>
                <a:latin typeface="Arial"/>
                <a:ea typeface="Arial"/>
                <a:cs typeface="Arial"/>
                <a:sym typeface="Arial"/>
              </a:rPr>
              <a:t>   </a:t>
            </a:r>
            <a:endParaRPr sz="2800">
              <a:solidFill>
                <a:srgbClr val="000000"/>
              </a:solidFill>
              <a:latin typeface="Arial"/>
              <a:ea typeface="Arial"/>
              <a:cs typeface="Arial"/>
              <a:sym typeface="Arial"/>
            </a:endParaRPr>
          </a:p>
          <a:p>
            <a:pPr marL="0" lvl="0" indent="0" algn="l" rtl="0">
              <a:lnSpc>
                <a:spcPct val="115000"/>
              </a:lnSpc>
              <a:spcBef>
                <a:spcPts val="600"/>
              </a:spcBef>
              <a:spcAft>
                <a:spcPts val="0"/>
              </a:spcAft>
              <a:buSzPts val="1300"/>
              <a:buNone/>
            </a:pPr>
            <a:endParaRPr sz="1800">
              <a:solidFill>
                <a:srgbClr val="000000"/>
              </a:solidFill>
              <a:latin typeface="Arial"/>
              <a:ea typeface="Arial"/>
              <a:cs typeface="Arial"/>
              <a:sym typeface="Arial"/>
            </a:endParaRPr>
          </a:p>
        </p:txBody>
      </p:sp>
      <p:sp>
        <p:nvSpPr>
          <p:cNvPr id="223" name="Google Shape;223;p30"/>
          <p:cNvSpPr txBox="1">
            <a:spLocks noGrp="1"/>
          </p:cNvSpPr>
          <p:nvPr>
            <p:ph type="title"/>
          </p:nvPr>
        </p:nvSpPr>
        <p:spPr>
          <a:xfrm>
            <a:off x="729450" y="541475"/>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solidFill>
                  <a:schemeClr val="dk1"/>
                </a:solidFill>
                <a:latin typeface="Arial"/>
                <a:ea typeface="Arial"/>
                <a:cs typeface="Arial"/>
                <a:sym typeface="Arial"/>
              </a:rPr>
              <a:t>RESULT</a:t>
            </a:r>
            <a:endParaRPr>
              <a:solidFill>
                <a:schemeClr val="dk1"/>
              </a:solidFill>
            </a:endParaRPr>
          </a:p>
        </p:txBody>
      </p:sp>
      <p:pic>
        <p:nvPicPr>
          <p:cNvPr id="224" name="Google Shape;224;p30" descr="face.jpg"/>
          <p:cNvPicPr preferRelativeResize="0"/>
          <p:nvPr/>
        </p:nvPicPr>
        <p:blipFill>
          <a:blip r:embed="rId3">
            <a:alphaModFix/>
          </a:blip>
          <a:stretch>
            <a:fillRect/>
          </a:stretch>
        </p:blipFill>
        <p:spPr>
          <a:xfrm>
            <a:off x="729450" y="1381100"/>
            <a:ext cx="4128399" cy="3323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txBox="1">
            <a:spLocks noGrp="1"/>
          </p:cNvSpPr>
          <p:nvPr>
            <p:ph type="body" idx="1"/>
          </p:nvPr>
        </p:nvSpPr>
        <p:spPr>
          <a:xfrm>
            <a:off x="413700" y="1214350"/>
            <a:ext cx="7688700" cy="332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1300"/>
              <a:buNone/>
            </a:pPr>
            <a:r>
              <a:rPr lang="en" sz="2800">
                <a:solidFill>
                  <a:srgbClr val="000000"/>
                </a:solidFill>
                <a:latin typeface="Arial"/>
                <a:ea typeface="Arial"/>
                <a:cs typeface="Arial"/>
                <a:sym typeface="Arial"/>
              </a:rPr>
              <a:t>   </a:t>
            </a:r>
            <a:endParaRPr sz="2800">
              <a:solidFill>
                <a:srgbClr val="000000"/>
              </a:solidFill>
              <a:latin typeface="Arial"/>
              <a:ea typeface="Arial"/>
              <a:cs typeface="Arial"/>
              <a:sym typeface="Arial"/>
            </a:endParaRPr>
          </a:p>
          <a:p>
            <a:pPr marL="0" lvl="0" indent="0" algn="l" rtl="0">
              <a:lnSpc>
                <a:spcPct val="115000"/>
              </a:lnSpc>
              <a:spcBef>
                <a:spcPts val="600"/>
              </a:spcBef>
              <a:spcAft>
                <a:spcPts val="0"/>
              </a:spcAft>
              <a:buSzPts val="1300"/>
              <a:buNone/>
            </a:pPr>
            <a:endParaRPr sz="1800">
              <a:solidFill>
                <a:srgbClr val="000000"/>
              </a:solidFill>
              <a:latin typeface="Arial"/>
              <a:ea typeface="Arial"/>
              <a:cs typeface="Arial"/>
              <a:sym typeface="Arial"/>
            </a:endParaRPr>
          </a:p>
        </p:txBody>
      </p:sp>
      <p:sp>
        <p:nvSpPr>
          <p:cNvPr id="230" name="Google Shape;230;p31"/>
          <p:cNvSpPr txBox="1">
            <a:spLocks noGrp="1"/>
          </p:cNvSpPr>
          <p:nvPr>
            <p:ph type="title"/>
          </p:nvPr>
        </p:nvSpPr>
        <p:spPr>
          <a:xfrm>
            <a:off x="729450" y="541475"/>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solidFill>
                  <a:schemeClr val="dk1"/>
                </a:solidFill>
                <a:latin typeface="Arial"/>
                <a:ea typeface="Arial"/>
                <a:cs typeface="Arial"/>
                <a:sym typeface="Arial"/>
              </a:rPr>
              <a:t>CONCLUSION</a:t>
            </a:r>
            <a:endParaRPr>
              <a:solidFill>
                <a:schemeClr val="dk1"/>
              </a:solidFill>
            </a:endParaRPr>
          </a:p>
        </p:txBody>
      </p:sp>
      <p:sp>
        <p:nvSpPr>
          <p:cNvPr id="231" name="Google Shape;231;p31"/>
          <p:cNvSpPr txBox="1"/>
          <p:nvPr/>
        </p:nvSpPr>
        <p:spPr>
          <a:xfrm>
            <a:off x="729450" y="1432925"/>
            <a:ext cx="7819200" cy="318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a:solidFill>
                  <a:srgbClr val="000000"/>
                </a:solidFill>
                <a:latin typeface="Arial"/>
                <a:ea typeface="Arial"/>
                <a:cs typeface="Arial"/>
                <a:sym typeface="Arial"/>
              </a:rPr>
              <a:t>Over the years there is a trend to go more deeper, to solve more complex tasks and to also increase/improve the classification</a:t>
            </a:r>
            <a:r>
              <a:rPr lang="en" sz="2400"/>
              <a:t> and </a:t>
            </a:r>
            <a:r>
              <a:rPr lang="en" sz="2400" b="0" i="0" u="none" strike="noStrike" cap="none">
                <a:solidFill>
                  <a:srgbClr val="000000"/>
                </a:solidFill>
                <a:latin typeface="Arial"/>
                <a:ea typeface="Arial"/>
                <a:cs typeface="Arial"/>
                <a:sym typeface="Arial"/>
              </a:rPr>
              <a:t>recognition accuracy. But, as we go deeper; the training of neural network and classifier and machine learning mode</a:t>
            </a:r>
            <a:r>
              <a:rPr lang="en" sz="2400"/>
              <a:t>ls</a:t>
            </a:r>
            <a:r>
              <a:rPr lang="en" sz="2400" b="0" i="0" u="none" strike="noStrike" cap="none">
                <a:solidFill>
                  <a:srgbClr val="000000"/>
                </a:solidFill>
                <a:latin typeface="Arial"/>
                <a:ea typeface="Arial"/>
                <a:cs typeface="Arial"/>
                <a:sym typeface="Arial"/>
              </a:rPr>
              <a:t> becomes difficult and the accuracy starts saturating, at </a:t>
            </a:r>
            <a:r>
              <a:rPr lang="en" sz="2400"/>
              <a:t>first</a:t>
            </a:r>
            <a:r>
              <a:rPr lang="en" sz="2400" b="0" i="0" u="none" strike="noStrike" cap="none">
                <a:solidFill>
                  <a:srgbClr val="000000"/>
                </a:solidFill>
                <a:latin typeface="Arial"/>
                <a:ea typeface="Arial"/>
                <a:cs typeface="Arial"/>
                <a:sym typeface="Arial"/>
              </a:rPr>
              <a:t> and then degrades. Residual Learning tries to solve both these problems.</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a:spLocks noGrp="1"/>
          </p:cNvSpPr>
          <p:nvPr>
            <p:ph type="title"/>
          </p:nvPr>
        </p:nvSpPr>
        <p:spPr>
          <a:xfrm>
            <a:off x="813600" y="1294375"/>
            <a:ext cx="81483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BIBLIOGRAPHY</a:t>
            </a:r>
            <a:endParaRPr/>
          </a:p>
        </p:txBody>
      </p:sp>
      <p:sp>
        <p:nvSpPr>
          <p:cNvPr id="237" name="Google Shape;237;p32"/>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solidFill>
                  <a:schemeClr val="accent5"/>
                </a:solidFill>
              </a:rPr>
              <a:t>https://docs.opencv.org/3.3.0/d7/d8b/tutorial_py_face_detection.html</a:t>
            </a:r>
            <a:endParaRPr>
              <a:solidFill>
                <a:schemeClr val="accent5"/>
              </a:solidFill>
            </a:endParaRPr>
          </a:p>
          <a:p>
            <a:pPr marL="457200" lvl="0" indent="-311150" algn="l" rtl="0">
              <a:lnSpc>
                <a:spcPct val="115000"/>
              </a:lnSpc>
              <a:spcBef>
                <a:spcPts val="0"/>
              </a:spcBef>
              <a:spcAft>
                <a:spcPts val="0"/>
              </a:spcAft>
              <a:buSzPts val="1300"/>
              <a:buChar char="●"/>
            </a:pPr>
            <a:r>
              <a:rPr lang="en" u="sng">
                <a:solidFill>
                  <a:schemeClr val="hlink"/>
                </a:solidFill>
                <a:hlinkClick r:id="rId3"/>
              </a:rPr>
              <a:t>https://www.analyticsvidhya.com/blog/2018/06/understanding-building-object-detection-model-python/</a:t>
            </a:r>
            <a:endParaRPr>
              <a:solidFill>
                <a:schemeClr val="accent5"/>
              </a:solidFill>
            </a:endParaRPr>
          </a:p>
          <a:p>
            <a:pPr marL="457200" lvl="0" indent="-311150" algn="l" rtl="0">
              <a:lnSpc>
                <a:spcPct val="115000"/>
              </a:lnSpc>
              <a:spcBef>
                <a:spcPts val="0"/>
              </a:spcBef>
              <a:spcAft>
                <a:spcPts val="0"/>
              </a:spcAft>
              <a:buClr>
                <a:schemeClr val="accent5"/>
              </a:buClr>
              <a:buSzPts val="1300"/>
              <a:buChar char="●"/>
            </a:pPr>
            <a:r>
              <a:rPr lang="en" u="sng">
                <a:solidFill>
                  <a:schemeClr val="hlink"/>
                </a:solidFill>
                <a:hlinkClick r:id="rId4"/>
              </a:rPr>
              <a:t>https://www.youtube.com/watch?v=88HdqNDQsEk</a:t>
            </a:r>
            <a:endParaRPr>
              <a:solidFill>
                <a:schemeClr val="accent5"/>
              </a:solidFill>
            </a:endParaRPr>
          </a:p>
          <a:p>
            <a:pPr marL="457200" lvl="0" indent="-311150" algn="l" rtl="0">
              <a:lnSpc>
                <a:spcPct val="115000"/>
              </a:lnSpc>
              <a:spcBef>
                <a:spcPts val="0"/>
              </a:spcBef>
              <a:spcAft>
                <a:spcPts val="0"/>
              </a:spcAft>
              <a:buClr>
                <a:schemeClr val="accent5"/>
              </a:buClr>
              <a:buSzPts val="1300"/>
              <a:buChar char="●"/>
            </a:pPr>
            <a:r>
              <a:rPr lang="en">
                <a:solidFill>
                  <a:schemeClr val="accent5"/>
                </a:solidFill>
              </a:rPr>
              <a:t>Face detection and precise eye location (INSPEC Accession Number: 6912398</a:t>
            </a:r>
            <a:endParaRPr>
              <a:solidFill>
                <a:schemeClr val="accent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Presented BY</a:t>
            </a:r>
            <a:endParaRPr/>
          </a:p>
        </p:txBody>
      </p:sp>
      <p:sp>
        <p:nvSpPr>
          <p:cNvPr id="243" name="Google Shape;243;p3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AutoNum type="arabicPeriod"/>
            </a:pPr>
            <a:r>
              <a:rPr lang="en" sz="2400" dirty="0"/>
              <a:t>Rishabh Agarwal : 1MS16IS071	</a:t>
            </a:r>
            <a:endParaRPr sz="2400" dirty="0"/>
          </a:p>
          <a:p>
            <a:pPr marL="457200" lvl="0" indent="-381000" algn="l" rtl="0">
              <a:lnSpc>
                <a:spcPct val="115000"/>
              </a:lnSpc>
              <a:spcBef>
                <a:spcPts val="0"/>
              </a:spcBef>
              <a:spcAft>
                <a:spcPts val="0"/>
              </a:spcAft>
              <a:buSzPts val="2400"/>
              <a:buAutoNum type="arabicPeriod"/>
            </a:pPr>
            <a:r>
              <a:rPr lang="en" sz="2400" dirty="0"/>
              <a:t>Rakesh M : 1</a:t>
            </a:r>
            <a:r>
              <a:rPr lang="en-IN" sz="2400"/>
              <a:t>MS16IS066</a:t>
            </a:r>
            <a:endParaRPr sz="2400"/>
          </a:p>
        </p:txBody>
      </p:sp>
      <p:sp>
        <p:nvSpPr>
          <p:cNvPr id="244" name="Google Shape;244;p33"/>
          <p:cNvSpPr/>
          <p:nvPr/>
        </p:nvSpPr>
        <p:spPr>
          <a:xfrm>
            <a:off x="218575" y="0"/>
            <a:ext cx="182150" cy="5143500"/>
          </a:xfrm>
          <a:prstGeom prst="flowChartPredefinedProcess">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9988"/>
        </a:solidFill>
        <a:effectLst/>
      </p:bgPr>
    </p:bg>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777175" y="278125"/>
            <a:ext cx="6861000" cy="863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000"/>
              <a:buNone/>
            </a:pPr>
            <a:r>
              <a:rPr lang="en" sz="5400">
                <a:solidFill>
                  <a:srgbClr val="FFFFFF"/>
                </a:solidFill>
                <a:latin typeface="Arial"/>
                <a:ea typeface="Arial"/>
                <a:cs typeface="Arial"/>
                <a:sym typeface="Arial"/>
              </a:rPr>
              <a:t>Acknowledgement</a:t>
            </a:r>
            <a:endParaRPr sz="5400">
              <a:solidFill>
                <a:srgbClr val="FFFFFF"/>
              </a:solidFill>
              <a:latin typeface="Arial"/>
              <a:ea typeface="Arial"/>
              <a:cs typeface="Arial"/>
              <a:sym typeface="Arial"/>
            </a:endParaRPr>
          </a:p>
          <a:p>
            <a:pPr marL="0" lvl="0" indent="0" algn="l" rtl="0">
              <a:lnSpc>
                <a:spcPct val="100000"/>
              </a:lnSpc>
              <a:spcBef>
                <a:spcPts val="0"/>
              </a:spcBef>
              <a:spcAft>
                <a:spcPts val="0"/>
              </a:spcAft>
              <a:buClr>
                <a:srgbClr val="000000"/>
              </a:buClr>
              <a:buSzPts val="1100"/>
              <a:buFont typeface="Arial"/>
              <a:buNone/>
            </a:pPr>
            <a:endParaRPr/>
          </a:p>
        </p:txBody>
      </p:sp>
      <p:sp>
        <p:nvSpPr>
          <p:cNvPr id="144" name="Google Shape;144;p18"/>
          <p:cNvSpPr txBox="1">
            <a:spLocks noGrp="1"/>
          </p:cNvSpPr>
          <p:nvPr>
            <p:ph type="subTitle" idx="4294967295"/>
          </p:nvPr>
        </p:nvSpPr>
        <p:spPr>
          <a:xfrm>
            <a:off x="655725" y="1372200"/>
            <a:ext cx="8148300" cy="2853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accent1"/>
              </a:buClr>
              <a:buSzPts val="1300"/>
              <a:buFont typeface="Lato"/>
              <a:buNone/>
            </a:pPr>
            <a:r>
              <a:rPr lang="en" sz="2800" b="0" i="1" u="none" strike="noStrike" cap="none">
                <a:solidFill>
                  <a:srgbClr val="000000"/>
                </a:solidFill>
                <a:latin typeface="Arial"/>
                <a:ea typeface="Arial"/>
                <a:cs typeface="Arial"/>
                <a:sym typeface="Arial"/>
              </a:rPr>
              <a:t>We would like to express our special thanks</a:t>
            </a:r>
            <a:r>
              <a:rPr lang="en" sz="2800" i="1">
                <a:solidFill>
                  <a:srgbClr val="000000"/>
                </a:solidFill>
                <a:latin typeface="Arial"/>
                <a:ea typeface="Arial"/>
                <a:cs typeface="Arial"/>
                <a:sym typeface="Arial"/>
              </a:rPr>
              <a:t> and </a:t>
            </a:r>
            <a:r>
              <a:rPr lang="en" sz="2800" b="0" i="1" u="none" strike="noStrike" cap="none">
                <a:solidFill>
                  <a:srgbClr val="000000"/>
                </a:solidFill>
                <a:latin typeface="Arial"/>
                <a:ea typeface="Arial"/>
                <a:cs typeface="Arial"/>
                <a:sym typeface="Arial"/>
              </a:rPr>
              <a:t>gratitude to our teacher Megha P</a:t>
            </a:r>
            <a:r>
              <a:rPr lang="en" sz="2800" i="1">
                <a:solidFill>
                  <a:srgbClr val="000000"/>
                </a:solidFill>
                <a:latin typeface="Arial"/>
                <a:ea typeface="Arial"/>
                <a:cs typeface="Arial"/>
                <a:sym typeface="Arial"/>
              </a:rPr>
              <a:t>. and </a:t>
            </a:r>
            <a:r>
              <a:rPr lang="en" sz="2800" b="0" i="1" u="none" strike="noStrike" cap="none">
                <a:solidFill>
                  <a:srgbClr val="000000"/>
                </a:solidFill>
                <a:latin typeface="Arial"/>
                <a:ea typeface="Arial"/>
                <a:cs typeface="Arial"/>
                <a:sym typeface="Arial"/>
              </a:rPr>
              <a:t>Shruthi G</a:t>
            </a:r>
            <a:r>
              <a:rPr lang="en" sz="2800" i="1">
                <a:solidFill>
                  <a:srgbClr val="000000"/>
                </a:solidFill>
                <a:latin typeface="Arial"/>
                <a:ea typeface="Arial"/>
                <a:cs typeface="Arial"/>
                <a:sym typeface="Arial"/>
              </a:rPr>
              <a:t>. </a:t>
            </a:r>
            <a:r>
              <a:rPr lang="en" sz="2800" b="0" i="1" u="none" strike="noStrike" cap="none">
                <a:solidFill>
                  <a:srgbClr val="000000"/>
                </a:solidFill>
                <a:latin typeface="Arial"/>
                <a:ea typeface="Arial"/>
                <a:cs typeface="Arial"/>
                <a:sym typeface="Arial"/>
              </a:rPr>
              <a:t>who gave us the golden opportunity to do </a:t>
            </a:r>
            <a:r>
              <a:rPr lang="en" sz="2800" i="1">
                <a:solidFill>
                  <a:srgbClr val="000000"/>
                </a:solidFill>
                <a:latin typeface="Arial"/>
                <a:ea typeface="Arial"/>
                <a:cs typeface="Arial"/>
                <a:sym typeface="Arial"/>
              </a:rPr>
              <a:t>the</a:t>
            </a:r>
            <a:r>
              <a:rPr lang="en" sz="2800" b="0" i="1" u="none" strike="noStrike" cap="none">
                <a:solidFill>
                  <a:srgbClr val="000000"/>
                </a:solidFill>
                <a:latin typeface="Arial"/>
                <a:ea typeface="Arial"/>
                <a:cs typeface="Arial"/>
                <a:sym typeface="Arial"/>
              </a:rPr>
              <a:t> project on the topic </a:t>
            </a:r>
            <a:r>
              <a:rPr lang="en" sz="2800" i="1">
                <a:solidFill>
                  <a:srgbClr val="000000"/>
                </a:solidFill>
                <a:latin typeface="Arial"/>
                <a:ea typeface="Arial"/>
                <a:cs typeface="Arial"/>
                <a:sym typeface="Arial"/>
              </a:rPr>
              <a:t>“</a:t>
            </a:r>
            <a:r>
              <a:rPr lang="en" sz="2800" b="0" i="1" u="none" strike="noStrike" cap="none">
                <a:solidFill>
                  <a:srgbClr val="000000"/>
                </a:solidFill>
                <a:latin typeface="Arial"/>
                <a:ea typeface="Arial"/>
                <a:cs typeface="Arial"/>
                <a:sym typeface="Arial"/>
              </a:rPr>
              <a:t>Object </a:t>
            </a:r>
            <a:r>
              <a:rPr lang="en" sz="2800" i="1">
                <a:solidFill>
                  <a:srgbClr val="000000"/>
                </a:solidFill>
                <a:latin typeface="Arial"/>
                <a:ea typeface="Arial"/>
                <a:cs typeface="Arial"/>
                <a:sym typeface="Arial"/>
              </a:rPr>
              <a:t>Detection”</a:t>
            </a:r>
            <a:r>
              <a:rPr lang="en" sz="2800" b="0" i="1" u="none" strike="noStrike" cap="none">
                <a:solidFill>
                  <a:srgbClr val="000000"/>
                </a:solidFill>
                <a:latin typeface="Arial"/>
                <a:ea typeface="Arial"/>
                <a:cs typeface="Arial"/>
                <a:sym typeface="Arial"/>
              </a:rPr>
              <a:t>, which</a:t>
            </a:r>
            <a:r>
              <a:rPr lang="en" sz="2800" i="1">
                <a:solidFill>
                  <a:srgbClr val="000000"/>
                </a:solidFill>
                <a:latin typeface="Arial"/>
                <a:ea typeface="Arial"/>
                <a:cs typeface="Arial"/>
                <a:sym typeface="Arial"/>
              </a:rPr>
              <a:t> </a:t>
            </a:r>
            <a:r>
              <a:rPr lang="en" sz="2800" b="0" i="1" u="none" strike="noStrike" cap="none">
                <a:solidFill>
                  <a:srgbClr val="000000"/>
                </a:solidFill>
                <a:latin typeface="Arial"/>
                <a:ea typeface="Arial"/>
                <a:cs typeface="Arial"/>
                <a:sym typeface="Arial"/>
              </a:rPr>
              <a:t>helped us not </a:t>
            </a:r>
            <a:r>
              <a:rPr lang="en" sz="2800" i="1">
                <a:solidFill>
                  <a:srgbClr val="000000"/>
                </a:solidFill>
                <a:latin typeface="Arial"/>
                <a:ea typeface="Arial"/>
                <a:cs typeface="Arial"/>
                <a:sym typeface="Arial"/>
              </a:rPr>
              <a:t>only </a:t>
            </a:r>
            <a:r>
              <a:rPr lang="en" sz="2800" b="0" i="1" u="none" strike="noStrike" cap="none">
                <a:solidFill>
                  <a:srgbClr val="000000"/>
                </a:solidFill>
                <a:latin typeface="Arial"/>
                <a:ea typeface="Arial"/>
                <a:cs typeface="Arial"/>
                <a:sym typeface="Arial"/>
              </a:rPr>
              <a:t>in </a:t>
            </a:r>
            <a:r>
              <a:rPr lang="en" sz="2800" i="1">
                <a:solidFill>
                  <a:srgbClr val="000000"/>
                </a:solidFill>
                <a:latin typeface="Arial"/>
                <a:ea typeface="Arial"/>
                <a:cs typeface="Arial"/>
                <a:sym typeface="Arial"/>
              </a:rPr>
              <a:t>our</a:t>
            </a:r>
            <a:r>
              <a:rPr lang="en" sz="2800" b="0" i="1" u="none" strike="noStrike" cap="none">
                <a:solidFill>
                  <a:srgbClr val="000000"/>
                </a:solidFill>
                <a:latin typeface="Arial"/>
                <a:ea typeface="Arial"/>
                <a:cs typeface="Arial"/>
                <a:sym typeface="Arial"/>
              </a:rPr>
              <a:t> research </a:t>
            </a:r>
            <a:r>
              <a:rPr lang="en" sz="2800" i="1">
                <a:solidFill>
                  <a:srgbClr val="000000"/>
                </a:solidFill>
                <a:latin typeface="Arial"/>
                <a:ea typeface="Arial"/>
                <a:cs typeface="Arial"/>
                <a:sym typeface="Arial"/>
              </a:rPr>
              <a:t>but</a:t>
            </a:r>
            <a:r>
              <a:rPr lang="en" sz="2800" b="0" i="1" u="none" strike="noStrike" cap="none">
                <a:solidFill>
                  <a:srgbClr val="000000"/>
                </a:solidFill>
                <a:latin typeface="Arial"/>
                <a:ea typeface="Arial"/>
                <a:cs typeface="Arial"/>
                <a:sym typeface="Arial"/>
              </a:rPr>
              <a:t> also</a:t>
            </a:r>
            <a:r>
              <a:rPr lang="en" sz="2800" i="1">
                <a:solidFill>
                  <a:srgbClr val="000000"/>
                </a:solidFill>
                <a:latin typeface="Arial"/>
                <a:ea typeface="Arial"/>
                <a:cs typeface="Arial"/>
                <a:sym typeface="Arial"/>
              </a:rPr>
              <a:t> paved path to</a:t>
            </a:r>
            <a:r>
              <a:rPr lang="en" sz="2800" b="0" i="1" u="none" strike="noStrike" cap="none">
                <a:solidFill>
                  <a:srgbClr val="000000"/>
                </a:solidFill>
                <a:latin typeface="Arial"/>
                <a:ea typeface="Arial"/>
                <a:cs typeface="Arial"/>
                <a:sym typeface="Arial"/>
              </a:rPr>
              <a:t> know </a:t>
            </a:r>
            <a:r>
              <a:rPr lang="en" sz="2800" i="1">
                <a:solidFill>
                  <a:srgbClr val="000000"/>
                </a:solidFill>
                <a:latin typeface="Arial"/>
                <a:ea typeface="Arial"/>
                <a:cs typeface="Arial"/>
                <a:sym typeface="Arial"/>
              </a:rPr>
              <a:t>and learn</a:t>
            </a:r>
            <a:r>
              <a:rPr lang="en" sz="2800" b="0" i="1" u="none" strike="noStrike" cap="none">
                <a:solidFill>
                  <a:srgbClr val="000000"/>
                </a:solidFill>
                <a:latin typeface="Arial"/>
                <a:ea typeface="Arial"/>
                <a:cs typeface="Arial"/>
                <a:sym typeface="Arial"/>
              </a:rPr>
              <a:t> so many new things.</a:t>
            </a:r>
            <a:endParaRPr sz="1800" b="0" i="0" u="none" strike="noStrike" cap="none">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727800" y="204775"/>
            <a:ext cx="7688400" cy="66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3600"/>
              <a:t>INTRODUCTION</a:t>
            </a:r>
            <a:endParaRPr sz="3600"/>
          </a:p>
        </p:txBody>
      </p:sp>
      <p:sp>
        <p:nvSpPr>
          <p:cNvPr id="150" name="Google Shape;150;p19"/>
          <p:cNvSpPr txBox="1"/>
          <p:nvPr/>
        </p:nvSpPr>
        <p:spPr>
          <a:xfrm>
            <a:off x="445700" y="1349125"/>
            <a:ext cx="8239200" cy="3722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1" i="0" u="none" strike="noStrike" cap="none">
                <a:solidFill>
                  <a:srgbClr val="FFFFFF"/>
                </a:solidFill>
                <a:latin typeface="Arial"/>
                <a:ea typeface="Arial"/>
                <a:cs typeface="Arial"/>
                <a:sym typeface="Arial"/>
              </a:rPr>
              <a:t>What is object </a:t>
            </a:r>
            <a:r>
              <a:rPr lang="en" sz="1800" b="1">
                <a:solidFill>
                  <a:srgbClr val="FFFFFF"/>
                </a:solidFill>
              </a:rPr>
              <a:t>detec</a:t>
            </a:r>
            <a:r>
              <a:rPr lang="en" sz="1800" b="1" i="0" u="none" strike="noStrike" cap="none">
                <a:solidFill>
                  <a:srgbClr val="FFFFFF"/>
                </a:solidFill>
                <a:latin typeface="Arial"/>
                <a:ea typeface="Arial"/>
                <a:cs typeface="Arial"/>
                <a:sym typeface="Arial"/>
              </a:rPr>
              <a:t>tion?</a:t>
            </a:r>
            <a:endParaRPr sz="1800" b="1" i="0" u="none" strike="noStrike" cap="none">
              <a:solidFill>
                <a:srgbClr val="FFFFFF"/>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r>
              <a:rPr lang="en" sz="1800">
                <a:solidFill>
                  <a:srgbClr val="FFFFFF"/>
                </a:solidFill>
              </a:rPr>
              <a:t>Object detection using Haar feature-based cascade classifiers is an effective object detection method. </a:t>
            </a:r>
            <a:r>
              <a:rPr lang="en" sz="1800" b="0" i="0" u="none" strike="noStrike" cap="none">
                <a:solidFill>
                  <a:srgbClr val="FFFFFF"/>
                </a:solidFill>
                <a:latin typeface="Arial"/>
                <a:ea typeface="Arial"/>
                <a:cs typeface="Arial"/>
                <a:sym typeface="Arial"/>
              </a:rPr>
              <a:t>Object </a:t>
            </a:r>
            <a:r>
              <a:rPr lang="en" sz="1800">
                <a:solidFill>
                  <a:srgbClr val="FFFFFF"/>
                </a:solidFill>
              </a:rPr>
              <a:t>detec</a:t>
            </a:r>
            <a:r>
              <a:rPr lang="en" sz="1800" b="0" i="0" u="none" strike="noStrike" cap="none">
                <a:solidFill>
                  <a:srgbClr val="FFFFFF"/>
                </a:solidFill>
                <a:latin typeface="Arial"/>
                <a:ea typeface="Arial"/>
                <a:cs typeface="Arial"/>
                <a:sym typeface="Arial"/>
              </a:rPr>
              <a:t>tion is a computer vision technique for identifying objects in images or videos. Object </a:t>
            </a:r>
            <a:r>
              <a:rPr lang="en" sz="1800">
                <a:solidFill>
                  <a:srgbClr val="FFFFFF"/>
                </a:solidFill>
              </a:rPr>
              <a:t>detec</a:t>
            </a:r>
            <a:r>
              <a:rPr lang="en" sz="1800" b="0" i="0" u="none" strike="noStrike" cap="none">
                <a:solidFill>
                  <a:srgbClr val="FFFFFF"/>
                </a:solidFill>
                <a:latin typeface="Arial"/>
                <a:ea typeface="Arial"/>
                <a:cs typeface="Arial"/>
                <a:sym typeface="Arial"/>
              </a:rPr>
              <a:t>tion is a key output of deep learning and machine learning algorithms. When humans look at a photograph or watch a video, we can readily spot people, objects, scenes, and visual details. </a:t>
            </a:r>
            <a:endParaRPr sz="1800" b="0" i="0" u="none" strike="noStrike" cap="none">
              <a:solidFill>
                <a:srgbClr val="FFFFFF"/>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r>
              <a:rPr lang="en" sz="1800" b="0" i="0" u="none" strike="noStrike" cap="none">
                <a:solidFill>
                  <a:srgbClr val="FFFFFF"/>
                </a:solidFill>
                <a:latin typeface="Arial"/>
                <a:ea typeface="Arial"/>
                <a:cs typeface="Arial"/>
                <a:sym typeface="Arial"/>
              </a:rPr>
              <a:t>The goal is to teach a computer to do what comes naturally to humans: to gain a level of understanding of what an image contains.</a:t>
            </a:r>
            <a:endParaRPr sz="1800" b="0" i="0" u="none" strike="noStrike" cap="none">
              <a:solidFill>
                <a:srgbClr val="FFFFFF"/>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r>
              <a:rPr lang="en" sz="1800" b="0" i="0" u="none" strike="noStrike" cap="none">
                <a:solidFill>
                  <a:srgbClr val="FFFFFF"/>
                </a:solidFill>
                <a:latin typeface="Arial"/>
                <a:ea typeface="Arial"/>
                <a:cs typeface="Arial"/>
                <a:sym typeface="Arial"/>
              </a:rPr>
              <a:t>It is also useful in a variety of applications such as disease identification in bioimaging, industrial inspection, and robotic vision.</a:t>
            </a:r>
            <a:endParaRPr sz="1800" b="0" i="0" u="none" strike="noStrike" cap="non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body" idx="4294967295"/>
          </p:nvPr>
        </p:nvSpPr>
        <p:spPr>
          <a:xfrm>
            <a:off x="802325" y="1335775"/>
            <a:ext cx="7688400" cy="360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1300"/>
              <a:buNone/>
            </a:pPr>
            <a:r>
              <a:rPr lang="en" sz="1400" b="1">
                <a:solidFill>
                  <a:schemeClr val="dk1"/>
                </a:solidFill>
                <a:latin typeface="Arial"/>
                <a:ea typeface="Arial"/>
                <a:cs typeface="Arial"/>
                <a:sym typeface="Arial"/>
              </a:rPr>
              <a:t>PROBLEM?</a:t>
            </a:r>
            <a:endParaRPr sz="1400" b="1">
              <a:solidFill>
                <a:schemeClr val="dk1"/>
              </a:solidFill>
              <a:latin typeface="Arial"/>
              <a:ea typeface="Arial"/>
              <a:cs typeface="Arial"/>
              <a:sym typeface="Arial"/>
            </a:endParaRPr>
          </a:p>
          <a:p>
            <a:pPr marL="0" lvl="0" indent="0" algn="l" rtl="0">
              <a:lnSpc>
                <a:spcPct val="115000"/>
              </a:lnSpc>
              <a:spcBef>
                <a:spcPts val="600"/>
              </a:spcBef>
              <a:spcAft>
                <a:spcPts val="0"/>
              </a:spcAft>
              <a:buClr>
                <a:srgbClr val="000000"/>
              </a:buClr>
              <a:buSzPts val="1100"/>
              <a:buFont typeface="Arial"/>
              <a:buNone/>
            </a:pPr>
            <a:r>
              <a:rPr lang="en" sz="1400">
                <a:solidFill>
                  <a:srgbClr val="000000"/>
                </a:solidFill>
                <a:latin typeface="Arial"/>
                <a:ea typeface="Arial"/>
                <a:cs typeface="Arial"/>
                <a:sym typeface="Arial"/>
              </a:rPr>
              <a:t>The loaded input image essentially depicts that our face is near a square. And over that, the shape of an eye is somewhat ovular and that of pupils a near circle. Classifiers and detectors can be used to sense the eye movement and their state of closure which can be further studied and analysed to depict the state of person awareness.</a:t>
            </a:r>
            <a:endParaRPr sz="1400">
              <a:solidFill>
                <a:srgbClr val="000000"/>
              </a:solidFill>
              <a:latin typeface="Arial"/>
              <a:ea typeface="Arial"/>
              <a:cs typeface="Arial"/>
              <a:sym typeface="Arial"/>
            </a:endParaRPr>
          </a:p>
          <a:p>
            <a:pPr marL="0" lvl="0" indent="0" algn="l" rtl="0">
              <a:lnSpc>
                <a:spcPct val="115000"/>
              </a:lnSpc>
              <a:spcBef>
                <a:spcPts val="600"/>
              </a:spcBef>
              <a:spcAft>
                <a:spcPts val="0"/>
              </a:spcAft>
              <a:buClr>
                <a:srgbClr val="000000"/>
              </a:buClr>
              <a:buSzPts val="1100"/>
              <a:buFont typeface="Arial"/>
              <a:buNone/>
            </a:pPr>
            <a:r>
              <a:rPr lang="en" sz="1400">
                <a:solidFill>
                  <a:srgbClr val="000000"/>
                </a:solidFill>
                <a:latin typeface="Arial"/>
                <a:ea typeface="Arial"/>
                <a:cs typeface="Arial"/>
                <a:sym typeface="Arial"/>
              </a:rPr>
              <a:t>So what can the system do to ensure this happens inevitably?</a:t>
            </a:r>
            <a:endParaRPr sz="1400">
              <a:solidFill>
                <a:srgbClr val="000000"/>
              </a:solidFill>
              <a:latin typeface="Arial"/>
              <a:ea typeface="Arial"/>
              <a:cs typeface="Arial"/>
              <a:sym typeface="Arial"/>
            </a:endParaRPr>
          </a:p>
          <a:p>
            <a:pPr marL="0" lvl="0" indent="0" algn="l" rtl="0">
              <a:lnSpc>
                <a:spcPct val="115000"/>
              </a:lnSpc>
              <a:spcBef>
                <a:spcPts val="600"/>
              </a:spcBef>
              <a:spcAft>
                <a:spcPts val="0"/>
              </a:spcAft>
              <a:buClr>
                <a:srgbClr val="000000"/>
              </a:buClr>
              <a:buSzPts val="1100"/>
              <a:buFont typeface="Arial"/>
              <a:buNone/>
            </a:pPr>
            <a:r>
              <a:rPr lang="en" sz="1400" b="1">
                <a:solidFill>
                  <a:schemeClr val="dk1"/>
                </a:solidFill>
                <a:latin typeface="Arial"/>
                <a:ea typeface="Arial"/>
                <a:cs typeface="Arial"/>
                <a:sym typeface="Arial"/>
              </a:rPr>
              <a:t>SOLUTION</a:t>
            </a:r>
            <a:endParaRPr sz="1400" b="1">
              <a:solidFill>
                <a:schemeClr val="dk1"/>
              </a:solidFill>
              <a:latin typeface="Arial"/>
              <a:ea typeface="Arial"/>
              <a:cs typeface="Arial"/>
              <a:sym typeface="Arial"/>
            </a:endParaRPr>
          </a:p>
          <a:p>
            <a:pPr marL="0" lvl="0" indent="0" algn="l" rtl="0">
              <a:lnSpc>
                <a:spcPct val="115000"/>
              </a:lnSpc>
              <a:spcBef>
                <a:spcPts val="600"/>
              </a:spcBef>
              <a:spcAft>
                <a:spcPts val="0"/>
              </a:spcAft>
              <a:buClr>
                <a:srgbClr val="000000"/>
              </a:buClr>
              <a:buSzPts val="1100"/>
              <a:buFont typeface="Arial"/>
              <a:buNone/>
            </a:pPr>
            <a:r>
              <a:rPr lang="en" sz="1400">
                <a:solidFill>
                  <a:srgbClr val="000000"/>
                </a:solidFill>
                <a:latin typeface="Arial"/>
                <a:ea typeface="Arial"/>
                <a:cs typeface="Arial"/>
                <a:sym typeface="Arial"/>
              </a:rPr>
              <a:t>We are creating a deep convolution neural network such that it identifies the face in the loaded images in grayscale mode, quickly and accurately. Once the faces are found, we create a ROI for the face and apply eye detection on the ROI (since eyes are always on the face).  </a:t>
            </a:r>
            <a:endParaRPr sz="1400">
              <a:solidFill>
                <a:srgbClr val="000000"/>
              </a:solidFill>
              <a:latin typeface="Arial"/>
              <a:ea typeface="Arial"/>
              <a:cs typeface="Arial"/>
              <a:sym typeface="Arial"/>
            </a:endParaRPr>
          </a:p>
        </p:txBody>
      </p:sp>
      <p:sp>
        <p:nvSpPr>
          <p:cNvPr id="156" name="Google Shape;156;p20"/>
          <p:cNvSpPr txBox="1">
            <a:spLocks noGrp="1"/>
          </p:cNvSpPr>
          <p:nvPr>
            <p:ph type="title" idx="4294967295"/>
          </p:nvPr>
        </p:nvSpPr>
        <p:spPr>
          <a:xfrm>
            <a:off x="802325" y="624675"/>
            <a:ext cx="7688400" cy="808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3600">
                <a:solidFill>
                  <a:schemeClr val="dk1"/>
                </a:solidFill>
              </a:rPr>
              <a:t>PROBLEM FORMULATION</a:t>
            </a:r>
            <a:endParaRPr sz="3600">
              <a:solidFill>
                <a:schemeClr val="dk1"/>
              </a:solidFill>
            </a:endParaRPr>
          </a:p>
        </p:txBody>
      </p:sp>
      <p:sp>
        <p:nvSpPr>
          <p:cNvPr id="157" name="Google Shape;157;p20"/>
          <p:cNvSpPr/>
          <p:nvPr/>
        </p:nvSpPr>
        <p:spPr>
          <a:xfrm>
            <a:off x="218575" y="0"/>
            <a:ext cx="182150" cy="5143500"/>
          </a:xfrm>
          <a:prstGeom prst="flowChartPredefinedProcess">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61"/>
        <p:cNvGrpSpPr/>
        <p:nvPr/>
      </p:nvGrpSpPr>
      <p:grpSpPr>
        <a:xfrm>
          <a:off x="0" y="0"/>
          <a:ext cx="0" cy="0"/>
          <a:chOff x="0" y="0"/>
          <a:chExt cx="0" cy="0"/>
        </a:xfrm>
      </p:grpSpPr>
      <p:sp>
        <p:nvSpPr>
          <p:cNvPr id="162" name="Google Shape;162;p21"/>
          <p:cNvSpPr txBox="1">
            <a:spLocks noGrp="1"/>
          </p:cNvSpPr>
          <p:nvPr>
            <p:ph type="title"/>
          </p:nvPr>
        </p:nvSpPr>
        <p:spPr>
          <a:xfrm>
            <a:off x="1942950" y="649175"/>
            <a:ext cx="6753600" cy="77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4400" b="0">
                <a:solidFill>
                  <a:schemeClr val="dk1"/>
                </a:solidFill>
                <a:latin typeface="Arial"/>
                <a:ea typeface="Arial"/>
                <a:cs typeface="Arial"/>
                <a:sym typeface="Arial"/>
              </a:rPr>
              <a:t>LITERATURE  SURVEY</a:t>
            </a:r>
            <a:endParaRPr>
              <a:solidFill>
                <a:schemeClr val="dk1"/>
              </a:solidFill>
            </a:endParaRPr>
          </a:p>
        </p:txBody>
      </p:sp>
      <p:sp>
        <p:nvSpPr>
          <p:cNvPr id="163" name="Google Shape;163;p21"/>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Clr>
                <a:srgbClr val="000000"/>
              </a:buClr>
              <a:buSzPts val="1100"/>
              <a:buFont typeface="Arial"/>
              <a:buNone/>
            </a:pPr>
            <a:r>
              <a:rPr lang="en" sz="1800">
                <a:solidFill>
                  <a:schemeClr val="dk1"/>
                </a:solidFill>
                <a:latin typeface="Arial"/>
                <a:ea typeface="Arial"/>
                <a:cs typeface="Arial"/>
                <a:sym typeface="Arial"/>
              </a:rPr>
              <a:t>1)</a:t>
            </a:r>
            <a:r>
              <a:rPr lang="en" sz="2550">
                <a:solidFill>
                  <a:srgbClr val="3891A7"/>
                </a:solidFill>
                <a:latin typeface="Arial"/>
                <a:ea typeface="Arial"/>
                <a:cs typeface="Arial"/>
                <a:sym typeface="Arial"/>
              </a:rPr>
              <a:t> </a:t>
            </a:r>
            <a:r>
              <a:rPr lang="en" sz="1800" b="1">
                <a:solidFill>
                  <a:srgbClr val="000000"/>
                </a:solidFill>
                <a:latin typeface="Arial"/>
                <a:ea typeface="Arial"/>
                <a:cs typeface="Arial"/>
                <a:sym typeface="Arial"/>
              </a:rPr>
              <a:t>Face detection and tracking: Using OpenCV (ISSN :</a:t>
            </a:r>
            <a:r>
              <a:rPr lang="en" sz="1800">
                <a:solidFill>
                  <a:srgbClr val="000000"/>
                </a:solidFill>
                <a:latin typeface="Arial"/>
                <a:ea typeface="Arial"/>
                <a:cs typeface="Arial"/>
                <a:sym typeface="Arial"/>
              </a:rPr>
              <a:t>17433111</a:t>
            </a:r>
            <a:r>
              <a:rPr lang="en" sz="1800" b="1">
                <a:solidFill>
                  <a:srgbClr val="000000"/>
                </a:solidFill>
                <a:latin typeface="Arial"/>
                <a:ea typeface="Arial"/>
                <a:cs typeface="Arial"/>
                <a:sym typeface="Arial"/>
              </a:rPr>
              <a:t>)</a:t>
            </a:r>
            <a:endParaRPr sz="1800" b="1">
              <a:solidFill>
                <a:srgbClr val="000000"/>
              </a:solidFill>
              <a:latin typeface="Arial"/>
              <a:ea typeface="Arial"/>
              <a:cs typeface="Arial"/>
              <a:sym typeface="Arial"/>
            </a:endParaRPr>
          </a:p>
          <a:p>
            <a:pPr marL="0" lvl="0" indent="0" algn="l" rtl="0">
              <a:lnSpc>
                <a:spcPct val="115000"/>
              </a:lnSpc>
              <a:spcBef>
                <a:spcPts val="600"/>
              </a:spcBef>
              <a:spcAft>
                <a:spcPts val="0"/>
              </a:spcAft>
              <a:buClr>
                <a:srgbClr val="000000"/>
              </a:buClr>
              <a:buSzPts val="1100"/>
              <a:buFont typeface="Arial"/>
              <a:buNone/>
            </a:pPr>
            <a:r>
              <a:rPr lang="en" sz="1800">
                <a:solidFill>
                  <a:srgbClr val="3891A7"/>
                </a:solidFill>
                <a:latin typeface="Arial"/>
                <a:ea typeface="Arial"/>
                <a:cs typeface="Arial"/>
                <a:sym typeface="Arial"/>
              </a:rPr>
              <a:t>2) </a:t>
            </a:r>
            <a:r>
              <a:rPr lang="en" sz="1800" b="1">
                <a:solidFill>
                  <a:srgbClr val="000000"/>
                </a:solidFill>
                <a:latin typeface="Arial"/>
                <a:ea typeface="Arial"/>
                <a:cs typeface="Arial"/>
                <a:sym typeface="Arial"/>
              </a:rPr>
              <a:t>Real time Human Face detection (ISSN :</a:t>
            </a:r>
            <a:r>
              <a:rPr lang="en" sz="1800">
                <a:solidFill>
                  <a:srgbClr val="000000"/>
                </a:solidFill>
                <a:latin typeface="Arial"/>
                <a:ea typeface="Arial"/>
                <a:cs typeface="Arial"/>
                <a:sym typeface="Arial"/>
              </a:rPr>
              <a:t>14198370</a:t>
            </a:r>
            <a:r>
              <a:rPr lang="en" sz="1800" b="1">
                <a:solidFill>
                  <a:srgbClr val="000000"/>
                </a:solidFill>
                <a:latin typeface="Arial"/>
                <a:ea typeface="Arial"/>
                <a:cs typeface="Arial"/>
                <a:sym typeface="Arial"/>
              </a:rPr>
              <a:t>)</a:t>
            </a:r>
            <a:endParaRPr sz="1800" b="1">
              <a:solidFill>
                <a:srgbClr val="000000"/>
              </a:solidFill>
              <a:latin typeface="Arial"/>
              <a:ea typeface="Arial"/>
              <a:cs typeface="Arial"/>
              <a:sym typeface="Arial"/>
            </a:endParaRPr>
          </a:p>
          <a:p>
            <a:pPr marL="0" lvl="0" indent="0" algn="l" rtl="0">
              <a:lnSpc>
                <a:spcPct val="115000"/>
              </a:lnSpc>
              <a:spcBef>
                <a:spcPts val="600"/>
              </a:spcBef>
              <a:spcAft>
                <a:spcPts val="0"/>
              </a:spcAft>
              <a:buClr>
                <a:srgbClr val="000000"/>
              </a:buClr>
              <a:buSzPts val="1100"/>
              <a:buFont typeface="Arial"/>
              <a:buNone/>
            </a:pPr>
            <a:r>
              <a:rPr lang="en" sz="1800" b="1">
                <a:solidFill>
                  <a:srgbClr val="000000"/>
                </a:solidFill>
                <a:latin typeface="Arial"/>
                <a:ea typeface="Arial"/>
                <a:cs typeface="Arial"/>
                <a:sym typeface="Arial"/>
              </a:rPr>
              <a:t>3) Real time Eye detection and tracking</a:t>
            </a:r>
            <a:endParaRPr sz="1800" b="1">
              <a:solidFill>
                <a:srgbClr val="000000"/>
              </a:solidFill>
              <a:latin typeface="Arial"/>
              <a:ea typeface="Arial"/>
              <a:cs typeface="Arial"/>
              <a:sym typeface="Arial"/>
            </a:endParaRPr>
          </a:p>
          <a:p>
            <a:pPr marL="0" lvl="0" indent="0" algn="l" rtl="0">
              <a:lnSpc>
                <a:spcPct val="115000"/>
              </a:lnSpc>
              <a:spcBef>
                <a:spcPts val="600"/>
              </a:spcBef>
              <a:spcAft>
                <a:spcPts val="0"/>
              </a:spcAft>
              <a:buClr>
                <a:srgbClr val="000000"/>
              </a:buClr>
              <a:buSzPts val="1100"/>
              <a:buFont typeface="Arial"/>
              <a:buNone/>
            </a:pPr>
            <a:r>
              <a:rPr lang="en" sz="1800" b="1">
                <a:solidFill>
                  <a:srgbClr val="000000"/>
                </a:solidFill>
                <a:latin typeface="Arial"/>
                <a:ea typeface="Arial"/>
                <a:cs typeface="Arial"/>
                <a:sym typeface="Arial"/>
              </a:rPr>
              <a:t>4) Face detection in color images (ISSN :7265319)</a:t>
            </a:r>
            <a:endParaRPr sz="1800" b="1">
              <a:solidFill>
                <a:srgbClr val="000000"/>
              </a:solidFill>
              <a:latin typeface="Arial"/>
              <a:ea typeface="Arial"/>
              <a:cs typeface="Arial"/>
              <a:sym typeface="Arial"/>
            </a:endParaRPr>
          </a:p>
          <a:p>
            <a:pPr marL="0" lvl="0" indent="0" algn="l" rtl="0">
              <a:lnSpc>
                <a:spcPct val="115000"/>
              </a:lnSpc>
              <a:spcBef>
                <a:spcPts val="600"/>
              </a:spcBef>
              <a:spcAft>
                <a:spcPts val="0"/>
              </a:spcAft>
              <a:buClr>
                <a:srgbClr val="000000"/>
              </a:buClr>
              <a:buSzPts val="1100"/>
              <a:buFont typeface="Arial"/>
              <a:buNone/>
            </a:pPr>
            <a:endParaRPr sz="1800" b="1">
              <a:solidFill>
                <a:srgbClr val="000000"/>
              </a:solidFill>
              <a:latin typeface="Arial"/>
              <a:ea typeface="Arial"/>
              <a:cs typeface="Arial"/>
              <a:sym typeface="Arial"/>
            </a:endParaRPr>
          </a:p>
          <a:p>
            <a:pPr marL="0" lvl="0" indent="0" algn="l" rtl="0">
              <a:lnSpc>
                <a:spcPct val="115000"/>
              </a:lnSpc>
              <a:spcBef>
                <a:spcPts val="600"/>
              </a:spcBef>
              <a:spcAft>
                <a:spcPts val="0"/>
              </a:spcAft>
              <a:buClr>
                <a:srgbClr val="000000"/>
              </a:buClr>
              <a:buSzPts val="1100"/>
              <a:buFont typeface="Arial"/>
              <a:buNone/>
            </a:pPr>
            <a:endParaRPr sz="2550">
              <a:solidFill>
                <a:srgbClr val="3891A7"/>
              </a:solidFill>
              <a:latin typeface="Arial"/>
              <a:ea typeface="Arial"/>
              <a:cs typeface="Arial"/>
              <a:sym typeface="Arial"/>
            </a:endParaRPr>
          </a:p>
          <a:p>
            <a:pPr marL="0" lvl="0" indent="0" algn="l" rtl="0">
              <a:lnSpc>
                <a:spcPct val="115000"/>
              </a:lnSpc>
              <a:spcBef>
                <a:spcPts val="0"/>
              </a:spcBef>
              <a:spcAft>
                <a:spcPts val="1600"/>
              </a:spcAft>
              <a:buSzPts val="1300"/>
              <a:buNone/>
            </a:pPr>
            <a:endParaRPr sz="2550">
              <a:solidFill>
                <a:srgbClr val="3891A7"/>
              </a:solidFill>
              <a:latin typeface="Arial"/>
              <a:ea typeface="Arial"/>
              <a:cs typeface="Arial"/>
              <a:sym typeface="Arial"/>
            </a:endParaRPr>
          </a:p>
        </p:txBody>
      </p:sp>
      <p:sp>
        <p:nvSpPr>
          <p:cNvPr id="164" name="Google Shape;164;p21"/>
          <p:cNvSpPr/>
          <p:nvPr/>
        </p:nvSpPr>
        <p:spPr>
          <a:xfrm>
            <a:off x="218575" y="0"/>
            <a:ext cx="182150" cy="5143500"/>
          </a:xfrm>
          <a:prstGeom prst="flowChartPredefinedProcess">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730000" y="1318650"/>
            <a:ext cx="3294300" cy="69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DRAWBACKS</a:t>
            </a:r>
            <a:endParaRPr/>
          </a:p>
        </p:txBody>
      </p:sp>
      <p:sp>
        <p:nvSpPr>
          <p:cNvPr id="170" name="Google Shape;170;p22"/>
          <p:cNvSpPr txBox="1">
            <a:spLocks noGrp="1"/>
          </p:cNvSpPr>
          <p:nvPr>
            <p:ph type="body" idx="2"/>
          </p:nvPr>
        </p:nvSpPr>
        <p:spPr>
          <a:xfrm>
            <a:off x="559600" y="1959825"/>
            <a:ext cx="7703400" cy="29460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600"/>
              </a:spcBef>
              <a:spcAft>
                <a:spcPts val="0"/>
              </a:spcAft>
              <a:buSzPts val="2400"/>
              <a:buFont typeface="Arial"/>
              <a:buChar char="●"/>
            </a:pPr>
            <a:r>
              <a:rPr lang="en" sz="2400">
                <a:solidFill>
                  <a:srgbClr val="000000"/>
                </a:solidFill>
                <a:latin typeface="Arial"/>
                <a:ea typeface="Arial"/>
                <a:cs typeface="Arial"/>
                <a:sym typeface="Arial"/>
              </a:rPr>
              <a:t>Image detection is not fast enough for practical implementation.</a:t>
            </a:r>
            <a:endParaRPr sz="2400">
              <a:solidFill>
                <a:srgbClr val="000000"/>
              </a:solidFill>
              <a:latin typeface="Arial"/>
              <a:ea typeface="Arial"/>
              <a:cs typeface="Arial"/>
              <a:sym typeface="Arial"/>
            </a:endParaRPr>
          </a:p>
          <a:p>
            <a:pPr marL="457200" lvl="0" indent="-381000" algn="l" rtl="0">
              <a:lnSpc>
                <a:spcPct val="115000"/>
              </a:lnSpc>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Expensive technology.</a:t>
            </a:r>
            <a:endParaRPr sz="2400">
              <a:solidFill>
                <a:srgbClr val="000000"/>
              </a:solidFill>
              <a:latin typeface="Arial"/>
              <a:ea typeface="Arial"/>
              <a:cs typeface="Arial"/>
              <a:sym typeface="Arial"/>
            </a:endParaRPr>
          </a:p>
          <a:p>
            <a:pPr marL="457200" lvl="0" indent="-381000" algn="l" rtl="0">
              <a:lnSpc>
                <a:spcPct val="115000"/>
              </a:lnSpc>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Equipmental dependency (weather).</a:t>
            </a:r>
            <a:endParaRPr sz="2400">
              <a:solidFill>
                <a:srgbClr val="000000"/>
              </a:solidFill>
              <a:latin typeface="Arial"/>
              <a:ea typeface="Arial"/>
              <a:cs typeface="Arial"/>
              <a:sym typeface="Arial"/>
            </a:endParaRPr>
          </a:p>
          <a:p>
            <a:pPr marL="457200" lvl="0" indent="-381000" algn="l" rtl="0">
              <a:lnSpc>
                <a:spcPct val="115000"/>
              </a:lnSpc>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Calibrating the equipments takes time.</a:t>
            </a:r>
            <a:endParaRPr sz="2400">
              <a:solidFill>
                <a:srgbClr val="000000"/>
              </a:solidFill>
              <a:latin typeface="Arial"/>
              <a:ea typeface="Arial"/>
              <a:cs typeface="Arial"/>
              <a:sym typeface="Arial"/>
            </a:endParaRPr>
          </a:p>
          <a:p>
            <a:pPr marL="0" lvl="0" indent="0" algn="l" rtl="0">
              <a:lnSpc>
                <a:spcPct val="115000"/>
              </a:lnSpc>
              <a:spcBef>
                <a:spcPts val="0"/>
              </a:spcBef>
              <a:spcAft>
                <a:spcPts val="0"/>
              </a:spcAft>
              <a:buSzPts val="1300"/>
              <a:buNone/>
            </a:pPr>
            <a:endParaRPr sz="1400" b="1">
              <a:solidFill>
                <a:schemeClr val="dk1"/>
              </a:solidFill>
            </a:endParaRPr>
          </a:p>
          <a:p>
            <a:pPr marL="0" lvl="0" indent="0" algn="l" rtl="0">
              <a:lnSpc>
                <a:spcPct val="115000"/>
              </a:lnSpc>
              <a:spcBef>
                <a:spcPts val="1000"/>
              </a:spcBef>
              <a:spcAft>
                <a:spcPts val="1600"/>
              </a:spcAft>
              <a:buSzPts val="13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body" idx="1"/>
          </p:nvPr>
        </p:nvSpPr>
        <p:spPr>
          <a:xfrm>
            <a:off x="729450" y="1290750"/>
            <a:ext cx="7688700" cy="346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2400" b="1">
                <a:solidFill>
                  <a:srgbClr val="572314"/>
                </a:solidFill>
                <a:latin typeface="Arial"/>
                <a:ea typeface="Arial"/>
                <a:cs typeface="Arial"/>
                <a:sym typeface="Arial"/>
              </a:rPr>
              <a:t>Step 1: Training the classifier</a:t>
            </a:r>
            <a:endParaRPr sz="2400">
              <a:solidFill>
                <a:srgbClr val="572314"/>
              </a:solidFill>
              <a:latin typeface="Arial"/>
              <a:ea typeface="Arial"/>
              <a:cs typeface="Arial"/>
              <a:sym typeface="Arial"/>
            </a:endParaRPr>
          </a:p>
          <a:p>
            <a:pPr marL="0" lvl="0" indent="0" algn="l" rtl="0">
              <a:lnSpc>
                <a:spcPct val="115000"/>
              </a:lnSpc>
              <a:spcBef>
                <a:spcPts val="1000"/>
              </a:spcBef>
              <a:spcAft>
                <a:spcPts val="0"/>
              </a:spcAft>
              <a:buSzPts val="1300"/>
              <a:buNone/>
            </a:pPr>
            <a:r>
              <a:rPr lang="en" sz="1800">
                <a:solidFill>
                  <a:srgbClr val="572314"/>
                </a:solidFill>
                <a:latin typeface="Arial"/>
                <a:ea typeface="Arial"/>
                <a:cs typeface="Arial"/>
                <a:sym typeface="Arial"/>
              </a:rPr>
              <a:t>Algorithm needs a lot of positive images (images of faces) and negative</a:t>
            </a:r>
            <a:endParaRPr sz="1800">
              <a:solidFill>
                <a:srgbClr val="572314"/>
              </a:solidFill>
              <a:latin typeface="Arial"/>
              <a:ea typeface="Arial"/>
              <a:cs typeface="Arial"/>
              <a:sym typeface="Arial"/>
            </a:endParaRPr>
          </a:p>
          <a:p>
            <a:pPr marL="0" lvl="0" indent="0" algn="l" rtl="0">
              <a:lnSpc>
                <a:spcPct val="115000"/>
              </a:lnSpc>
              <a:spcBef>
                <a:spcPts val="1000"/>
              </a:spcBef>
              <a:spcAft>
                <a:spcPts val="0"/>
              </a:spcAft>
              <a:buSzPts val="1300"/>
              <a:buNone/>
            </a:pPr>
            <a:r>
              <a:rPr lang="en" sz="1800">
                <a:solidFill>
                  <a:srgbClr val="572314"/>
                </a:solidFill>
                <a:latin typeface="Arial"/>
                <a:ea typeface="Arial"/>
                <a:cs typeface="Arial"/>
                <a:sym typeface="Arial"/>
              </a:rPr>
              <a:t>images (images without faces) to train </a:t>
            </a:r>
            <a:endParaRPr sz="1800">
              <a:solidFill>
                <a:srgbClr val="572314"/>
              </a:solidFill>
              <a:latin typeface="Arial"/>
              <a:ea typeface="Arial"/>
              <a:cs typeface="Arial"/>
              <a:sym typeface="Arial"/>
            </a:endParaRPr>
          </a:p>
          <a:p>
            <a:pPr marL="0" lvl="0" indent="0" algn="l" rtl="0">
              <a:lnSpc>
                <a:spcPct val="115000"/>
              </a:lnSpc>
              <a:spcBef>
                <a:spcPts val="1000"/>
              </a:spcBef>
              <a:spcAft>
                <a:spcPts val="0"/>
              </a:spcAft>
              <a:buSzPts val="1300"/>
              <a:buNone/>
            </a:pPr>
            <a:r>
              <a:rPr lang="en" sz="1800">
                <a:solidFill>
                  <a:srgbClr val="572314"/>
                </a:solidFill>
                <a:latin typeface="Arial"/>
                <a:ea typeface="Arial"/>
                <a:cs typeface="Arial"/>
                <a:sym typeface="Arial"/>
              </a:rPr>
              <a:t>the classifier. </a:t>
            </a:r>
            <a:endParaRPr sz="1800">
              <a:solidFill>
                <a:srgbClr val="572314"/>
              </a:solidFill>
              <a:latin typeface="Arial"/>
              <a:ea typeface="Arial"/>
              <a:cs typeface="Arial"/>
              <a:sym typeface="Arial"/>
            </a:endParaRPr>
          </a:p>
          <a:p>
            <a:pPr marL="0" lvl="0" indent="0" algn="l" rtl="0">
              <a:lnSpc>
                <a:spcPct val="115000"/>
              </a:lnSpc>
              <a:spcBef>
                <a:spcPts val="1000"/>
              </a:spcBef>
              <a:spcAft>
                <a:spcPts val="0"/>
              </a:spcAft>
              <a:buSzPts val="1300"/>
              <a:buNone/>
            </a:pPr>
            <a:r>
              <a:rPr lang="en" sz="1800">
                <a:solidFill>
                  <a:srgbClr val="572314"/>
                </a:solidFill>
                <a:latin typeface="Arial"/>
                <a:ea typeface="Arial"/>
                <a:cs typeface="Arial"/>
                <a:sym typeface="Arial"/>
              </a:rPr>
              <a:t>Then we need to extract features from it. </a:t>
            </a:r>
            <a:endParaRPr sz="1800">
              <a:solidFill>
                <a:srgbClr val="572314"/>
              </a:solidFill>
              <a:latin typeface="Arial"/>
              <a:ea typeface="Arial"/>
              <a:cs typeface="Arial"/>
              <a:sym typeface="Arial"/>
            </a:endParaRPr>
          </a:p>
          <a:p>
            <a:pPr marL="0" lvl="0" indent="0" algn="l" rtl="0">
              <a:lnSpc>
                <a:spcPct val="115000"/>
              </a:lnSpc>
              <a:spcBef>
                <a:spcPts val="1000"/>
              </a:spcBef>
              <a:spcAft>
                <a:spcPts val="1000"/>
              </a:spcAft>
              <a:buSzPts val="1300"/>
              <a:buNone/>
            </a:pPr>
            <a:r>
              <a:rPr lang="en" sz="1800">
                <a:solidFill>
                  <a:srgbClr val="572314"/>
                </a:solidFill>
                <a:latin typeface="Arial"/>
                <a:ea typeface="Arial"/>
                <a:cs typeface="Arial"/>
                <a:sym typeface="Arial"/>
              </a:rPr>
              <a:t>For this, haar features shown are used. </a:t>
            </a:r>
            <a:endParaRPr sz="1800">
              <a:solidFill>
                <a:srgbClr val="572314"/>
              </a:solidFill>
              <a:latin typeface="Arial"/>
              <a:ea typeface="Arial"/>
              <a:cs typeface="Arial"/>
              <a:sym typeface="Arial"/>
            </a:endParaRPr>
          </a:p>
        </p:txBody>
      </p:sp>
      <p:sp>
        <p:nvSpPr>
          <p:cNvPr id="176" name="Google Shape;176;p23"/>
          <p:cNvSpPr txBox="1">
            <a:spLocks noGrp="1"/>
          </p:cNvSpPr>
          <p:nvPr>
            <p:ph type="title"/>
          </p:nvPr>
        </p:nvSpPr>
        <p:spPr>
          <a:xfrm>
            <a:off x="729450" y="541475"/>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b="0">
                <a:solidFill>
                  <a:schemeClr val="dk1"/>
                </a:solidFill>
                <a:latin typeface="Arial"/>
                <a:ea typeface="Arial"/>
                <a:cs typeface="Arial"/>
                <a:sym typeface="Arial"/>
              </a:rPr>
              <a:t>IMPLEMENTATION</a:t>
            </a:r>
            <a:endParaRPr>
              <a:solidFill>
                <a:schemeClr val="dk1"/>
              </a:solidFill>
            </a:endParaRPr>
          </a:p>
        </p:txBody>
      </p:sp>
      <p:pic>
        <p:nvPicPr>
          <p:cNvPr id="177" name="Google Shape;177;p23" descr="haar_features.jpg"/>
          <p:cNvPicPr preferRelativeResize="0"/>
          <p:nvPr/>
        </p:nvPicPr>
        <p:blipFill>
          <a:blip r:embed="rId3">
            <a:alphaModFix/>
          </a:blip>
          <a:stretch>
            <a:fillRect/>
          </a:stretch>
        </p:blipFill>
        <p:spPr>
          <a:xfrm>
            <a:off x="5095875" y="2274100"/>
            <a:ext cx="3048000" cy="258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729450" y="1469350"/>
            <a:ext cx="7688700" cy="346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2400" b="1">
                <a:solidFill>
                  <a:srgbClr val="572314"/>
                </a:solidFill>
                <a:latin typeface="Arial"/>
                <a:ea typeface="Arial"/>
                <a:cs typeface="Arial"/>
                <a:sym typeface="Arial"/>
              </a:rPr>
              <a:t>Step 2: Implementation of the classifier on the loaded image</a:t>
            </a:r>
            <a:endParaRPr sz="2400" b="1">
              <a:solidFill>
                <a:srgbClr val="572314"/>
              </a:solidFill>
              <a:latin typeface="Arial"/>
              <a:ea typeface="Arial"/>
              <a:cs typeface="Arial"/>
              <a:sym typeface="Arial"/>
            </a:endParaRPr>
          </a:p>
          <a:p>
            <a:pPr marL="0" lvl="0" indent="0" algn="l" rtl="0">
              <a:lnSpc>
                <a:spcPct val="115000"/>
              </a:lnSpc>
              <a:spcBef>
                <a:spcPts val="1000"/>
              </a:spcBef>
              <a:spcAft>
                <a:spcPts val="1000"/>
              </a:spcAft>
              <a:buSzPts val="1300"/>
              <a:buNone/>
            </a:pPr>
            <a:endParaRPr sz="2400" b="1">
              <a:solidFill>
                <a:srgbClr val="572314"/>
              </a:solidFill>
              <a:latin typeface="Arial"/>
              <a:ea typeface="Arial"/>
              <a:cs typeface="Arial"/>
              <a:sym typeface="Arial"/>
            </a:endParaRPr>
          </a:p>
        </p:txBody>
      </p:sp>
      <p:sp>
        <p:nvSpPr>
          <p:cNvPr id="183" name="Google Shape;183;p24"/>
          <p:cNvSpPr txBox="1">
            <a:spLocks noGrp="1"/>
          </p:cNvSpPr>
          <p:nvPr>
            <p:ph type="title"/>
          </p:nvPr>
        </p:nvSpPr>
        <p:spPr>
          <a:xfrm>
            <a:off x="729450" y="541475"/>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b="0">
                <a:solidFill>
                  <a:schemeClr val="dk1"/>
                </a:solidFill>
                <a:latin typeface="Arial"/>
                <a:ea typeface="Arial"/>
                <a:cs typeface="Arial"/>
                <a:sym typeface="Arial"/>
              </a:rPr>
              <a:t>IMPLEMENTATION</a:t>
            </a:r>
            <a:endParaRPr>
              <a:solidFill>
                <a:schemeClr val="dk1"/>
              </a:solidFill>
            </a:endParaRPr>
          </a:p>
        </p:txBody>
      </p:sp>
      <p:pic>
        <p:nvPicPr>
          <p:cNvPr id="184" name="Google Shape;184;p24" descr="haar.png"/>
          <p:cNvPicPr preferRelativeResize="0"/>
          <p:nvPr/>
        </p:nvPicPr>
        <p:blipFill>
          <a:blip r:embed="rId3">
            <a:alphaModFix/>
          </a:blip>
          <a:stretch>
            <a:fillRect/>
          </a:stretch>
        </p:blipFill>
        <p:spPr>
          <a:xfrm>
            <a:off x="3631400" y="2246132"/>
            <a:ext cx="4167625" cy="25330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a:spLocks noGrp="1"/>
          </p:cNvSpPr>
          <p:nvPr>
            <p:ph type="body" idx="1"/>
          </p:nvPr>
        </p:nvSpPr>
        <p:spPr>
          <a:xfrm>
            <a:off x="653250" y="1469350"/>
            <a:ext cx="7688700" cy="346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2400" b="1">
                <a:solidFill>
                  <a:srgbClr val="572314"/>
                </a:solidFill>
                <a:latin typeface="Arial"/>
                <a:ea typeface="Arial"/>
                <a:cs typeface="Arial"/>
                <a:sym typeface="Arial"/>
              </a:rPr>
              <a:t>Step 3: Face and Eye Detectors are then used to find face in the loaded input image</a:t>
            </a:r>
            <a:endParaRPr sz="2400" b="1">
              <a:solidFill>
                <a:srgbClr val="572314"/>
              </a:solidFill>
              <a:latin typeface="Arial"/>
              <a:ea typeface="Arial"/>
              <a:cs typeface="Arial"/>
              <a:sym typeface="Arial"/>
            </a:endParaRPr>
          </a:p>
          <a:p>
            <a:pPr marL="0" lvl="0" indent="0" algn="l" rtl="0">
              <a:lnSpc>
                <a:spcPct val="115000"/>
              </a:lnSpc>
              <a:spcBef>
                <a:spcPts val="1000"/>
              </a:spcBef>
              <a:spcAft>
                <a:spcPts val="0"/>
              </a:spcAft>
              <a:buSzPts val="1300"/>
              <a:buNone/>
            </a:pPr>
            <a:endParaRPr sz="2400" b="1">
              <a:solidFill>
                <a:srgbClr val="572314"/>
              </a:solidFill>
              <a:latin typeface="Arial"/>
              <a:ea typeface="Arial"/>
              <a:cs typeface="Arial"/>
              <a:sym typeface="Arial"/>
            </a:endParaRPr>
          </a:p>
          <a:p>
            <a:pPr marL="0" lvl="0" indent="0" algn="l" rtl="0">
              <a:lnSpc>
                <a:spcPct val="115000"/>
              </a:lnSpc>
              <a:spcBef>
                <a:spcPts val="1000"/>
              </a:spcBef>
              <a:spcAft>
                <a:spcPts val="0"/>
              </a:spcAft>
              <a:buSzPts val="1300"/>
              <a:buNone/>
            </a:pPr>
            <a:r>
              <a:rPr lang="en" sz="1800">
                <a:solidFill>
                  <a:srgbClr val="572314"/>
                </a:solidFill>
                <a:latin typeface="Arial"/>
                <a:ea typeface="Arial"/>
                <a:cs typeface="Arial"/>
                <a:sym typeface="Arial"/>
              </a:rPr>
              <a:t>In the image, most of the image region is non-face region. So it’s better to have a simple method to check if a window is not a face. If it is not, discard it in a single shot. Don’t process it again.  </a:t>
            </a:r>
            <a:endParaRPr sz="1800">
              <a:solidFill>
                <a:srgbClr val="572314"/>
              </a:solidFill>
              <a:latin typeface="Arial"/>
              <a:ea typeface="Arial"/>
              <a:cs typeface="Arial"/>
              <a:sym typeface="Arial"/>
            </a:endParaRPr>
          </a:p>
          <a:p>
            <a:pPr marL="0" lvl="0" indent="0" algn="l" rtl="0">
              <a:lnSpc>
                <a:spcPct val="115000"/>
              </a:lnSpc>
              <a:spcBef>
                <a:spcPts val="1000"/>
              </a:spcBef>
              <a:spcAft>
                <a:spcPts val="1000"/>
              </a:spcAft>
              <a:buSzPts val="1300"/>
              <a:buNone/>
            </a:pPr>
            <a:endParaRPr sz="1800">
              <a:solidFill>
                <a:srgbClr val="572314"/>
              </a:solidFill>
              <a:latin typeface="Arial"/>
              <a:ea typeface="Arial"/>
              <a:cs typeface="Arial"/>
              <a:sym typeface="Arial"/>
            </a:endParaRPr>
          </a:p>
        </p:txBody>
      </p:sp>
      <p:sp>
        <p:nvSpPr>
          <p:cNvPr id="190" name="Google Shape;190;p25"/>
          <p:cNvSpPr txBox="1">
            <a:spLocks noGrp="1"/>
          </p:cNvSpPr>
          <p:nvPr>
            <p:ph type="title"/>
          </p:nvPr>
        </p:nvSpPr>
        <p:spPr>
          <a:xfrm>
            <a:off x="729450" y="541475"/>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b="0">
                <a:solidFill>
                  <a:schemeClr val="dk1"/>
                </a:solidFill>
                <a:latin typeface="Arial"/>
                <a:ea typeface="Arial"/>
                <a:cs typeface="Arial"/>
                <a:sym typeface="Arial"/>
              </a:rPr>
              <a:t>IMPLEMENTATION</a:t>
            </a:r>
            <a:endParaRPr>
              <a:solidFill>
                <a:schemeClr val="dk1"/>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950</Words>
  <Application>Microsoft Office PowerPoint</Application>
  <PresentationFormat>On-screen Show (16:9)</PresentationFormat>
  <Paragraphs>80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Lato</vt:lpstr>
      <vt:lpstr>Roboto</vt:lpstr>
      <vt:lpstr>Raleway</vt:lpstr>
      <vt:lpstr>Streamline</vt:lpstr>
      <vt:lpstr>OBJECT DETECTION</vt:lpstr>
      <vt:lpstr>Acknowledgement </vt:lpstr>
      <vt:lpstr>INTRODUCTION</vt:lpstr>
      <vt:lpstr>PROBLEM FORMULATION</vt:lpstr>
      <vt:lpstr>LITERATURE  SURVEY</vt:lpstr>
      <vt:lpstr>DRAWBACKS</vt:lpstr>
      <vt:lpstr>IMPLEMENTATION</vt:lpstr>
      <vt:lpstr>IMPLEMENTATION</vt:lpstr>
      <vt:lpstr>IMPLEMENTATION</vt:lpstr>
      <vt:lpstr>IMPLEMENTATION</vt:lpstr>
      <vt:lpstr>SOFTWARE REQUIREMENTS</vt:lpstr>
      <vt:lpstr>Flow Chart</vt:lpstr>
      <vt:lpstr>PowerPoint Presentation</vt:lpstr>
      <vt:lpstr>RESULT</vt:lpstr>
      <vt:lpstr>CONCLUSION</vt:lpstr>
      <vt:lpstr>BIBLIOGRAPHY</vt:lpstr>
      <vt:lpstr>Presented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dc:title>
  <cp:lastModifiedBy>Admin</cp:lastModifiedBy>
  <cp:revision>1</cp:revision>
  <dcterms:modified xsi:type="dcterms:W3CDTF">2019-06-01T10:09:18Z</dcterms:modified>
</cp:coreProperties>
</file>