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sldIdLst>
    <p:sldId id="257" r:id="rId2"/>
    <p:sldId id="258" r:id="rId3"/>
    <p:sldId id="260" r:id="rId4"/>
    <p:sldId id="259" r:id="rId5"/>
    <p:sldId id="261" r:id="rId6"/>
    <p:sldId id="262" r:id="rId7"/>
    <p:sldId id="263" r:id="rId8"/>
    <p:sldId id="264" r:id="rId9"/>
    <p:sldId id="265" r:id="rId10"/>
    <p:sldId id="266" r:id="rId11"/>
    <p:sldId id="267" r:id="rId12"/>
    <p:sldId id="268" r:id="rId13"/>
    <p:sldId id="281" r:id="rId14"/>
    <p:sldId id="269" r:id="rId15"/>
    <p:sldId id="270" r:id="rId16"/>
    <p:sldId id="271" r:id="rId17"/>
    <p:sldId id="272" r:id="rId18"/>
    <p:sldId id="273" r:id="rId19"/>
    <p:sldId id="274" r:id="rId20"/>
    <p:sldId id="275" r:id="rId21"/>
    <p:sldId id="276" r:id="rId22"/>
    <p:sldId id="277" r:id="rId23"/>
    <p:sldId id="278" r:id="rId24"/>
    <p:sldId id="282" r:id="rId25"/>
    <p:sldId id="279" r:id="rId26"/>
    <p:sldId id="28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3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C1F19E-8828-443C-A845-C26562103C8E}" type="datetimeFigureOut">
              <a:rPr lang="en-IN" smtClean="0"/>
              <a:t>19-04-2021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4D4B8C-AFCA-4B06-8B62-E441BE8DE28D}" type="slidenum">
              <a:rPr lang="en-IN" smtClean="0"/>
              <a:t>‹#›</a:t>
            </a:fld>
            <a:endParaRPr lang="en-IN"/>
          </a:p>
        </p:txBody>
      </p:sp>
    </p:spTree>
    <p:extLst>
      <p:ext uri="{BB962C8B-B14F-4D97-AF65-F5344CB8AC3E}">
        <p14:creationId xmlns:p14="http://schemas.microsoft.com/office/powerpoint/2010/main" val="4233547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C1F19E-8828-443C-A845-C26562103C8E}" type="datetimeFigureOut">
              <a:rPr lang="en-IN" smtClean="0"/>
              <a:t>19-04-2021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4D4B8C-AFCA-4B06-8B62-E441BE8DE28D}" type="slidenum">
              <a:rPr lang="en-IN" smtClean="0"/>
              <a:t>‹#›</a:t>
            </a:fld>
            <a:endParaRPr lang="en-IN"/>
          </a:p>
        </p:txBody>
      </p:sp>
    </p:spTree>
    <p:extLst>
      <p:ext uri="{BB962C8B-B14F-4D97-AF65-F5344CB8AC3E}">
        <p14:creationId xmlns:p14="http://schemas.microsoft.com/office/powerpoint/2010/main" val="3396068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1C1F19E-8828-443C-A845-C26562103C8E}" type="datetimeFigureOut">
              <a:rPr lang="en-IN" smtClean="0"/>
              <a:t>19-04-2021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4D4B8C-AFCA-4B06-8B62-E441BE8DE28D}" type="slidenum">
              <a:rPr lang="en-IN" smtClean="0"/>
              <a:t>‹#›</a:t>
            </a:fld>
            <a:endParaRPr lang="en-IN"/>
          </a:p>
        </p:txBody>
      </p:sp>
    </p:spTree>
    <p:extLst>
      <p:ext uri="{BB962C8B-B14F-4D97-AF65-F5344CB8AC3E}">
        <p14:creationId xmlns:p14="http://schemas.microsoft.com/office/powerpoint/2010/main" val="316779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1C1F19E-8828-443C-A845-C26562103C8E}" type="datetimeFigureOut">
              <a:rPr lang="en-IN" smtClean="0"/>
              <a:t>19-04-2021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4D4B8C-AFCA-4B06-8B62-E441BE8DE28D}"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51910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C1F19E-8828-443C-A845-C26562103C8E}" type="datetimeFigureOut">
              <a:rPr lang="en-IN" smtClean="0"/>
              <a:t>19-04-2021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4D4B8C-AFCA-4B06-8B62-E441BE8DE28D}" type="slidenum">
              <a:rPr lang="en-IN" smtClean="0"/>
              <a:t>‹#›</a:t>
            </a:fld>
            <a:endParaRPr lang="en-IN"/>
          </a:p>
        </p:txBody>
      </p:sp>
    </p:spTree>
    <p:extLst>
      <p:ext uri="{BB962C8B-B14F-4D97-AF65-F5344CB8AC3E}">
        <p14:creationId xmlns:p14="http://schemas.microsoft.com/office/powerpoint/2010/main" val="4637841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1C1F19E-8828-443C-A845-C26562103C8E}" type="datetimeFigureOut">
              <a:rPr lang="en-IN" smtClean="0"/>
              <a:t>19-04-2021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4D4B8C-AFCA-4B06-8B62-E441BE8DE28D}" type="slidenum">
              <a:rPr lang="en-IN" smtClean="0"/>
              <a:t>‹#›</a:t>
            </a:fld>
            <a:endParaRPr lang="en-IN"/>
          </a:p>
        </p:txBody>
      </p:sp>
    </p:spTree>
    <p:extLst>
      <p:ext uri="{BB962C8B-B14F-4D97-AF65-F5344CB8AC3E}">
        <p14:creationId xmlns:p14="http://schemas.microsoft.com/office/powerpoint/2010/main" val="22754667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1C1F19E-8828-443C-A845-C26562103C8E}" type="datetimeFigureOut">
              <a:rPr lang="en-IN" smtClean="0"/>
              <a:t>19-04-2021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4D4B8C-AFCA-4B06-8B62-E441BE8DE28D}" type="slidenum">
              <a:rPr lang="en-IN" smtClean="0"/>
              <a:t>‹#›</a:t>
            </a:fld>
            <a:endParaRPr lang="en-IN"/>
          </a:p>
        </p:txBody>
      </p:sp>
    </p:spTree>
    <p:extLst>
      <p:ext uri="{BB962C8B-B14F-4D97-AF65-F5344CB8AC3E}">
        <p14:creationId xmlns:p14="http://schemas.microsoft.com/office/powerpoint/2010/main" val="7490562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C1F19E-8828-443C-A845-C26562103C8E}" type="datetimeFigureOut">
              <a:rPr lang="en-IN" smtClean="0"/>
              <a:t>19-04-2021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4D4B8C-AFCA-4B06-8B62-E441BE8DE28D}" type="slidenum">
              <a:rPr lang="en-IN" smtClean="0"/>
              <a:t>‹#›</a:t>
            </a:fld>
            <a:endParaRPr lang="en-IN"/>
          </a:p>
        </p:txBody>
      </p:sp>
    </p:spTree>
    <p:extLst>
      <p:ext uri="{BB962C8B-B14F-4D97-AF65-F5344CB8AC3E}">
        <p14:creationId xmlns:p14="http://schemas.microsoft.com/office/powerpoint/2010/main" val="23549864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C1F19E-8828-443C-A845-C26562103C8E}" type="datetimeFigureOut">
              <a:rPr lang="en-IN" smtClean="0"/>
              <a:t>19-04-2021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4D4B8C-AFCA-4B06-8B62-E441BE8DE28D}" type="slidenum">
              <a:rPr lang="en-IN" smtClean="0"/>
              <a:t>‹#›</a:t>
            </a:fld>
            <a:endParaRPr lang="en-IN"/>
          </a:p>
        </p:txBody>
      </p:sp>
    </p:spTree>
    <p:extLst>
      <p:ext uri="{BB962C8B-B14F-4D97-AF65-F5344CB8AC3E}">
        <p14:creationId xmlns:p14="http://schemas.microsoft.com/office/powerpoint/2010/main" val="4263446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1C1F19E-8828-443C-A845-C26562103C8E}" type="datetimeFigureOut">
              <a:rPr lang="en-IN" smtClean="0"/>
              <a:t>19-04-2021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4D4B8C-AFCA-4B06-8B62-E441BE8DE28D}" type="slidenum">
              <a:rPr lang="en-IN" smtClean="0"/>
              <a:t>‹#›</a:t>
            </a:fld>
            <a:endParaRPr lang="en-IN"/>
          </a:p>
        </p:txBody>
      </p:sp>
    </p:spTree>
    <p:extLst>
      <p:ext uri="{BB962C8B-B14F-4D97-AF65-F5344CB8AC3E}">
        <p14:creationId xmlns:p14="http://schemas.microsoft.com/office/powerpoint/2010/main" val="924650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C1F19E-8828-443C-A845-C26562103C8E}" type="datetimeFigureOut">
              <a:rPr lang="en-IN" smtClean="0"/>
              <a:t>19-04-2021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4D4B8C-AFCA-4B06-8B62-E441BE8DE28D}" type="slidenum">
              <a:rPr lang="en-IN" smtClean="0"/>
              <a:t>‹#›</a:t>
            </a:fld>
            <a:endParaRPr lang="en-IN"/>
          </a:p>
        </p:txBody>
      </p:sp>
    </p:spTree>
    <p:extLst>
      <p:ext uri="{BB962C8B-B14F-4D97-AF65-F5344CB8AC3E}">
        <p14:creationId xmlns:p14="http://schemas.microsoft.com/office/powerpoint/2010/main" val="3076470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C1F19E-8828-443C-A845-C26562103C8E}" type="datetimeFigureOut">
              <a:rPr lang="en-IN" smtClean="0"/>
              <a:t>19-04-2021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4D4B8C-AFCA-4B06-8B62-E441BE8DE28D}" type="slidenum">
              <a:rPr lang="en-IN" smtClean="0"/>
              <a:t>‹#›</a:t>
            </a:fld>
            <a:endParaRPr lang="en-IN"/>
          </a:p>
        </p:txBody>
      </p:sp>
    </p:spTree>
    <p:extLst>
      <p:ext uri="{BB962C8B-B14F-4D97-AF65-F5344CB8AC3E}">
        <p14:creationId xmlns:p14="http://schemas.microsoft.com/office/powerpoint/2010/main" val="3476578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C1F19E-8828-443C-A845-C26562103C8E}" type="datetimeFigureOut">
              <a:rPr lang="en-IN" smtClean="0"/>
              <a:t>19-04-2021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4D4B8C-AFCA-4B06-8B62-E441BE8DE28D}" type="slidenum">
              <a:rPr lang="en-IN" smtClean="0"/>
              <a:t>‹#›</a:t>
            </a:fld>
            <a:endParaRPr lang="en-IN"/>
          </a:p>
        </p:txBody>
      </p:sp>
    </p:spTree>
    <p:extLst>
      <p:ext uri="{BB962C8B-B14F-4D97-AF65-F5344CB8AC3E}">
        <p14:creationId xmlns:p14="http://schemas.microsoft.com/office/powerpoint/2010/main" val="232914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1C1F19E-8828-443C-A845-C26562103C8E}" type="datetimeFigureOut">
              <a:rPr lang="en-IN" smtClean="0"/>
              <a:t>19-04-2021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64D4B8C-AFCA-4B06-8B62-E441BE8DE28D}" type="slidenum">
              <a:rPr lang="en-IN" smtClean="0"/>
              <a:t>‹#›</a:t>
            </a:fld>
            <a:endParaRPr lang="en-IN"/>
          </a:p>
        </p:txBody>
      </p:sp>
    </p:spTree>
    <p:extLst>
      <p:ext uri="{BB962C8B-B14F-4D97-AF65-F5344CB8AC3E}">
        <p14:creationId xmlns:p14="http://schemas.microsoft.com/office/powerpoint/2010/main" val="2479251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1C1F19E-8828-443C-A845-C26562103C8E}" type="datetimeFigureOut">
              <a:rPr lang="en-IN" smtClean="0"/>
              <a:t>19-04-2021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64D4B8C-AFCA-4B06-8B62-E441BE8DE28D}" type="slidenum">
              <a:rPr lang="en-IN" smtClean="0"/>
              <a:t>‹#›</a:t>
            </a:fld>
            <a:endParaRPr lang="en-IN"/>
          </a:p>
        </p:txBody>
      </p:sp>
    </p:spTree>
    <p:extLst>
      <p:ext uri="{BB962C8B-B14F-4D97-AF65-F5344CB8AC3E}">
        <p14:creationId xmlns:p14="http://schemas.microsoft.com/office/powerpoint/2010/main" val="2627488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1C1F19E-8828-443C-A845-C26562103C8E}" type="datetimeFigureOut">
              <a:rPr lang="en-IN" smtClean="0"/>
              <a:t>19-04-2021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64D4B8C-AFCA-4B06-8B62-E441BE8DE28D}" type="slidenum">
              <a:rPr lang="en-IN" smtClean="0"/>
              <a:t>‹#›</a:t>
            </a:fld>
            <a:endParaRPr lang="en-IN"/>
          </a:p>
        </p:txBody>
      </p:sp>
    </p:spTree>
    <p:extLst>
      <p:ext uri="{BB962C8B-B14F-4D97-AF65-F5344CB8AC3E}">
        <p14:creationId xmlns:p14="http://schemas.microsoft.com/office/powerpoint/2010/main" val="259931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C1F19E-8828-443C-A845-C26562103C8E}" type="datetimeFigureOut">
              <a:rPr lang="en-IN" smtClean="0"/>
              <a:t>19-04-2021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4D4B8C-AFCA-4B06-8B62-E441BE8DE28D}" type="slidenum">
              <a:rPr lang="en-IN" smtClean="0"/>
              <a:t>‹#›</a:t>
            </a:fld>
            <a:endParaRPr lang="en-IN"/>
          </a:p>
        </p:txBody>
      </p:sp>
    </p:spTree>
    <p:extLst>
      <p:ext uri="{BB962C8B-B14F-4D97-AF65-F5344CB8AC3E}">
        <p14:creationId xmlns:p14="http://schemas.microsoft.com/office/powerpoint/2010/main" val="1684073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1C1F19E-8828-443C-A845-C26562103C8E}" type="datetimeFigureOut">
              <a:rPr lang="en-IN" smtClean="0"/>
              <a:t>19-04-2021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64D4B8C-AFCA-4B06-8B62-E441BE8DE28D}" type="slidenum">
              <a:rPr lang="en-IN" smtClean="0"/>
              <a:t>‹#›</a:t>
            </a:fld>
            <a:endParaRPr lang="en-IN"/>
          </a:p>
        </p:txBody>
      </p:sp>
    </p:spTree>
    <p:extLst>
      <p:ext uri="{BB962C8B-B14F-4D97-AF65-F5344CB8AC3E}">
        <p14:creationId xmlns:p14="http://schemas.microsoft.com/office/powerpoint/2010/main" val="1673985821"/>
      </p:ext>
    </p:extLst>
  </p:cSld>
  <p:clrMap bg1="dk1" tx1="lt1" bg2="dk2" tx2="lt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 id="2147483816" r:id="rId15"/>
    <p:sldLayoutId id="2147483817" r:id="rId16"/>
    <p:sldLayoutId id="214748381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hyperlink" Target="https://prowebscraper.com/" TargetMode="Externa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hyperlink" Target="https://www.webharvy.com/articles/whatis-web-scraping.html" TargetMode="External"/><Relationship Id="rId2" Type="http://schemas.openxmlformats.org/officeDocument/2006/relationships/hyperlink" Target="https://en.wikipedia.org/wiki/Web_scraping" TargetMode="External"/><Relationship Id="rId1" Type="http://schemas.openxmlformats.org/officeDocument/2006/relationships/slideLayout" Target="../slideLayouts/slideLayout7.xml"/><Relationship Id="rId5" Type="http://schemas.openxmlformats.org/officeDocument/2006/relationships/hyperlink" Target="https://en.wikipedia.org/wiki/Web_crawler" TargetMode="External"/><Relationship Id="rId4" Type="http://schemas.openxmlformats.org/officeDocument/2006/relationships/hyperlink" Target="http://resources.distilnetworks.com/h/i/538%2022104-is-webscraping-%20illegal-depends-on-whatthe-meaning-of-theword-is-is/181642"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5EED4-7C65-4A2C-B96B-5BF9C34AE821}"/>
              </a:ext>
            </a:extLst>
          </p:cNvPr>
          <p:cNvSpPr>
            <a:spLocks noGrp="1"/>
          </p:cNvSpPr>
          <p:nvPr>
            <p:ph type="ctrTitle"/>
          </p:nvPr>
        </p:nvSpPr>
        <p:spPr>
          <a:xfrm>
            <a:off x="1154955" y="1447801"/>
            <a:ext cx="8825658" cy="3083560"/>
          </a:xfrm>
        </p:spPr>
        <p:txBody>
          <a:bodyPr/>
          <a:lstStyle/>
          <a:p>
            <a:r>
              <a:rPr lang="en-IN" sz="6000" b="1" dirty="0"/>
              <a:t>RDBMS IA-1</a:t>
            </a:r>
            <a:br>
              <a:rPr lang="en-IN" sz="4800" b="1" dirty="0"/>
            </a:br>
            <a:br>
              <a:rPr lang="en-IN" sz="4800" b="1" dirty="0"/>
            </a:br>
            <a:r>
              <a:rPr lang="en-IN" sz="4800" b="1" dirty="0"/>
              <a:t>Data Analysis by Web</a:t>
            </a:r>
            <a:br>
              <a:rPr lang="en-IN" sz="4800" b="1" dirty="0"/>
            </a:br>
            <a:r>
              <a:rPr lang="en-IN" sz="4800" b="1" dirty="0"/>
              <a:t>Scraping using Python</a:t>
            </a:r>
          </a:p>
        </p:txBody>
      </p:sp>
      <p:sp>
        <p:nvSpPr>
          <p:cNvPr id="3" name="Subtitle 2">
            <a:extLst>
              <a:ext uri="{FF2B5EF4-FFF2-40B4-BE49-F238E27FC236}">
                <a16:creationId xmlns:a16="http://schemas.microsoft.com/office/drawing/2014/main" id="{20886D69-2BC4-4A34-B7F7-5A4A9C4C4EA1}"/>
              </a:ext>
            </a:extLst>
          </p:cNvPr>
          <p:cNvSpPr>
            <a:spLocks noGrp="1"/>
          </p:cNvSpPr>
          <p:nvPr>
            <p:ph type="subTitle" idx="1"/>
          </p:nvPr>
        </p:nvSpPr>
        <p:spPr>
          <a:xfrm>
            <a:off x="1154955" y="4979490"/>
            <a:ext cx="8825658" cy="861420"/>
          </a:xfrm>
        </p:spPr>
        <p:txBody>
          <a:bodyPr/>
          <a:lstStyle/>
          <a:p>
            <a:r>
              <a:rPr lang="en-IN" b="1" dirty="0">
                <a:solidFill>
                  <a:schemeClr val="tx1"/>
                </a:solidFill>
                <a:latin typeface="Calibri" panose="020F0502020204030204" pitchFamily="34" charset="0"/>
                <a:cs typeface="Calibri" panose="020F0502020204030204" pitchFamily="34" charset="0"/>
              </a:rPr>
              <a:t> Made BY :</a:t>
            </a:r>
          </a:p>
          <a:p>
            <a:r>
              <a:rPr lang="en-IN" b="1" dirty="0">
                <a:solidFill>
                  <a:schemeClr val="tx1"/>
                </a:solidFill>
                <a:latin typeface="Calibri" panose="020F0502020204030204" pitchFamily="34" charset="0"/>
                <a:cs typeface="Calibri" panose="020F0502020204030204" pitchFamily="34" charset="0"/>
              </a:rPr>
              <a:t> Rishabh KOTHARI-1911110-SY COMPS B3 Batch</a:t>
            </a:r>
          </a:p>
        </p:txBody>
      </p:sp>
      <p:pic>
        <p:nvPicPr>
          <p:cNvPr id="1028" name="Picture 4" descr="Image result for Python symbol">
            <a:extLst>
              <a:ext uri="{FF2B5EF4-FFF2-40B4-BE49-F238E27FC236}">
                <a16:creationId xmlns:a16="http://schemas.microsoft.com/office/drawing/2014/main" id="{DD00BD77-4BA9-49EC-B488-A1332AD524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80613" y="0"/>
            <a:ext cx="1688465" cy="1584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4927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B4172-6974-4B62-AF3B-6FA698EB75D5}"/>
              </a:ext>
            </a:extLst>
          </p:cNvPr>
          <p:cNvSpPr>
            <a:spLocks noGrp="1"/>
          </p:cNvSpPr>
          <p:nvPr>
            <p:ph type="title"/>
          </p:nvPr>
        </p:nvSpPr>
        <p:spPr>
          <a:xfrm>
            <a:off x="249871" y="259678"/>
            <a:ext cx="9473249" cy="857922"/>
          </a:xfrm>
        </p:spPr>
        <p:txBody>
          <a:bodyPr/>
          <a:lstStyle/>
          <a:p>
            <a:r>
              <a:rPr lang="en-IN" dirty="0"/>
              <a:t>	</a:t>
            </a:r>
            <a:r>
              <a:rPr lang="en-IN" b="1" dirty="0"/>
              <a:t>III. Literature Review of The Paper </a:t>
            </a:r>
          </a:p>
        </p:txBody>
      </p:sp>
      <p:sp>
        <p:nvSpPr>
          <p:cNvPr id="3" name="TextBox 2">
            <a:extLst>
              <a:ext uri="{FF2B5EF4-FFF2-40B4-BE49-F238E27FC236}">
                <a16:creationId xmlns:a16="http://schemas.microsoft.com/office/drawing/2014/main" id="{857F8013-2C8C-44EF-90C7-2D7997350F97}"/>
              </a:ext>
            </a:extLst>
          </p:cNvPr>
          <p:cNvSpPr txBox="1"/>
          <p:nvPr/>
        </p:nvSpPr>
        <p:spPr>
          <a:xfrm>
            <a:off x="873760" y="1117600"/>
            <a:ext cx="9591040" cy="5632311"/>
          </a:xfrm>
          <a:prstGeom prst="rect">
            <a:avLst/>
          </a:prstGeom>
          <a:noFill/>
        </p:spPr>
        <p:txBody>
          <a:bodyPr wrap="square" rtlCol="0">
            <a:spAutoFit/>
          </a:bodyPr>
          <a:lstStyle/>
          <a:p>
            <a:pPr marL="285750" indent="-285750">
              <a:buFont typeface="Arial" panose="020B0604020202020204" pitchFamily="34" charset="0"/>
              <a:buChar char="•"/>
            </a:pPr>
            <a:r>
              <a:rPr lang="en-US" dirty="0"/>
              <a:t>To know how the data extraction process has evolved has so much one must understand the techniques involved in this method of web scraping is important scraping has been around nearly as long as the web.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impact behind business web scraping has dependably been to pick up a simple business advantage and incorporate things like undermining a contender's special valuing, taking leads, commandeering promoting efforts, diverting APIs, and the inside and out robbery of and information. </a:t>
            </a:r>
          </a:p>
          <a:p>
            <a:endParaRPr lang="en-US" dirty="0"/>
          </a:p>
          <a:p>
            <a:pPr marL="285750" indent="-285750">
              <a:buFont typeface="Arial" panose="020B0604020202020204" pitchFamily="34" charset="0"/>
              <a:buChar char="•"/>
            </a:pPr>
            <a:r>
              <a:rPr lang="en-US" dirty="0"/>
              <a:t>The primary aggregators and examination motors seemed hot on the impact points of the web based business blast and worked generally unchallenged until the legitimate difficulties of the mid-2000s. </a:t>
            </a:r>
          </a:p>
          <a:p>
            <a:endParaRPr lang="en-US" dirty="0"/>
          </a:p>
          <a:p>
            <a:pPr marL="285750" indent="-285750">
              <a:buFont typeface="Arial" panose="020B0604020202020204" pitchFamily="34" charset="0"/>
              <a:buChar char="•"/>
            </a:pPr>
            <a:r>
              <a:rPr lang="en-US" dirty="0"/>
              <a:t>Early scraping apparatuses were really fundamental - physically reordering anything unmistakable from the site.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When software engineers got included, scraping graduated to the Unix grep order or customary articulation coordinating procedures posting remote HTTP demands utilizing attachment programming, and parsing site utilizing information programming and parsing site utilizing information inquiry dialects. </a:t>
            </a:r>
          </a:p>
        </p:txBody>
      </p:sp>
    </p:spTree>
    <p:extLst>
      <p:ext uri="{BB962C8B-B14F-4D97-AF65-F5344CB8AC3E}">
        <p14:creationId xmlns:p14="http://schemas.microsoft.com/office/powerpoint/2010/main" val="125970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2F9ABD-48BB-4A5D-BAAA-99E86B38A2D2}"/>
              </a:ext>
            </a:extLst>
          </p:cNvPr>
          <p:cNvSpPr txBox="1"/>
          <p:nvPr/>
        </p:nvSpPr>
        <p:spPr>
          <a:xfrm>
            <a:off x="924560" y="1026160"/>
            <a:ext cx="9265920" cy="5632311"/>
          </a:xfrm>
          <a:prstGeom prst="rect">
            <a:avLst/>
          </a:prstGeom>
          <a:noFill/>
        </p:spPr>
        <p:txBody>
          <a:bodyPr wrap="square" rtlCol="0">
            <a:spAutoFit/>
          </a:bodyPr>
          <a:lstStyle/>
          <a:p>
            <a:pPr marL="285750" indent="-285750">
              <a:buFont typeface="Arial" panose="020B0604020202020204" pitchFamily="34" charset="0"/>
              <a:buChar char="•"/>
            </a:pPr>
            <a:r>
              <a:rPr lang="en-US" dirty="0"/>
              <a:t>Today, in any case, it's an altogether different story: web scraping is huge business with powerful devices and administrations to coordinate.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Extraction and Analysis of information are generally utilized by the Digital distributers and catalogs, Travel, Real home, and E-trade.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Then again, examination and figuring come path back with the advances in accumulation components and the innovation of Real Databases: The data had been seen and dealt with as data to be set up for data examination.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pivotal turning point was the nearness of RDB (Relational Database) amid the 1980s which empowered customers to create Sequel (SQL) to recoup data from the database.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For customers, the advantage of RDB and SQL is to have the ability to separate their data on intrigue. It made the methodology to get data basic and spread database use. Information Warehouse: The distinction from regular social databases is that information stockrooms are generally streamlined for reaction time to inquiries.</a:t>
            </a:r>
          </a:p>
          <a:p>
            <a:endParaRPr lang="en-IN" dirty="0"/>
          </a:p>
        </p:txBody>
      </p:sp>
    </p:spTree>
    <p:extLst>
      <p:ext uri="{BB962C8B-B14F-4D97-AF65-F5344CB8AC3E}">
        <p14:creationId xmlns:p14="http://schemas.microsoft.com/office/powerpoint/2010/main" val="1106935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B202D-2451-4C46-810B-4A16EAEE43BF}"/>
              </a:ext>
            </a:extLst>
          </p:cNvPr>
          <p:cNvSpPr>
            <a:spLocks noGrp="1"/>
          </p:cNvSpPr>
          <p:nvPr>
            <p:ph type="title"/>
          </p:nvPr>
        </p:nvSpPr>
        <p:spPr>
          <a:xfrm>
            <a:off x="635951" y="371438"/>
            <a:ext cx="9404723" cy="1400530"/>
          </a:xfrm>
        </p:spPr>
        <p:txBody>
          <a:bodyPr/>
          <a:lstStyle/>
          <a:p>
            <a:r>
              <a:rPr lang="en-IN" b="1" dirty="0"/>
              <a:t>IV. Feasibility and Application</a:t>
            </a:r>
          </a:p>
        </p:txBody>
      </p:sp>
      <p:sp>
        <p:nvSpPr>
          <p:cNvPr id="3" name="TextBox 2">
            <a:extLst>
              <a:ext uri="{FF2B5EF4-FFF2-40B4-BE49-F238E27FC236}">
                <a16:creationId xmlns:a16="http://schemas.microsoft.com/office/drawing/2014/main" id="{8D8FD762-4C94-4B91-B0C9-688B7DEFEEF8}"/>
              </a:ext>
            </a:extLst>
          </p:cNvPr>
          <p:cNvSpPr txBox="1"/>
          <p:nvPr/>
        </p:nvSpPr>
        <p:spPr>
          <a:xfrm>
            <a:off x="812800" y="1408249"/>
            <a:ext cx="9404723" cy="5078313"/>
          </a:xfrm>
          <a:prstGeom prst="rect">
            <a:avLst/>
          </a:prstGeom>
          <a:noFill/>
        </p:spPr>
        <p:txBody>
          <a:bodyPr wrap="square" rtlCol="0">
            <a:spAutoFit/>
          </a:bodyPr>
          <a:lstStyle/>
          <a:p>
            <a:pPr marL="285750" indent="-285750">
              <a:buFont typeface="Arial" panose="020B0604020202020204" pitchFamily="34" charset="0"/>
              <a:buChar char="•"/>
            </a:pPr>
            <a:r>
              <a:rPr lang="en-US" dirty="0"/>
              <a:t>As we know to find out the logic behind the purpose of data, data extraction and analysis is a must. </a:t>
            </a:r>
          </a:p>
          <a:p>
            <a:endParaRPr lang="en-US" dirty="0"/>
          </a:p>
          <a:p>
            <a:pPr marL="285750" indent="-285750">
              <a:buFont typeface="Arial" panose="020B0604020202020204" pitchFamily="34" charset="0"/>
              <a:buChar char="•"/>
            </a:pPr>
            <a:r>
              <a:rPr lang="en-US" dirty="0"/>
              <a:t>The need for extraction is required in order to consistently promotion authentically acquire the information according to before the interpretative stage, not as to foresee the significance of information as a substitute for extraction. </a:t>
            </a:r>
          </a:p>
          <a:p>
            <a:endParaRPr lang="en-US" dirty="0"/>
          </a:p>
          <a:p>
            <a:pPr marL="285750" indent="-285750">
              <a:buFont typeface="Arial" panose="020B0604020202020204" pitchFamily="34" charset="0"/>
              <a:buChar char="•"/>
            </a:pPr>
            <a:r>
              <a:rPr lang="en-US" dirty="0"/>
              <a:t>We need extraction with respect to the articles are in various configurations and utilize distinctive styles of announcing. </a:t>
            </a:r>
          </a:p>
          <a:p>
            <a:endParaRPr lang="en-US" dirty="0"/>
          </a:p>
          <a:p>
            <a:pPr marL="285750" indent="-285750">
              <a:buFont typeface="Arial" panose="020B0604020202020204" pitchFamily="34" charset="0"/>
              <a:buChar char="•"/>
            </a:pPr>
            <a:r>
              <a:rPr lang="en-US" dirty="0"/>
              <a:t>The need to feature the principle information components of intrigue and to give institutionalization. </a:t>
            </a:r>
          </a:p>
          <a:p>
            <a:endParaRPr lang="en-US" dirty="0"/>
          </a:p>
          <a:p>
            <a:pPr marL="285750" indent="-285750">
              <a:buFont typeface="Arial" panose="020B0604020202020204" pitchFamily="34" charset="0"/>
              <a:buChar char="•"/>
            </a:pPr>
            <a:r>
              <a:rPr lang="en-US" dirty="0"/>
              <a:t>Also to aid pattern recognition and analysis. As for data analysis is essential for awareness of data resources by focusing on the applicable issues. It throws a light on by providing with the surveys, planning for statistical graphs designing and redesigning etc.</a:t>
            </a:r>
            <a:endParaRPr lang="en-IN" dirty="0"/>
          </a:p>
        </p:txBody>
      </p:sp>
    </p:spTree>
    <p:extLst>
      <p:ext uri="{BB962C8B-B14F-4D97-AF65-F5344CB8AC3E}">
        <p14:creationId xmlns:p14="http://schemas.microsoft.com/office/powerpoint/2010/main" val="64944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C2AE9-A34D-4011-8337-2B504256DB6E}"/>
              </a:ext>
            </a:extLst>
          </p:cNvPr>
          <p:cNvSpPr>
            <a:spLocks noGrp="1"/>
          </p:cNvSpPr>
          <p:nvPr>
            <p:ph type="title"/>
          </p:nvPr>
        </p:nvSpPr>
        <p:spPr>
          <a:xfrm>
            <a:off x="646110" y="249518"/>
            <a:ext cx="9747569" cy="1400530"/>
          </a:xfrm>
        </p:spPr>
        <p:txBody>
          <a:bodyPr/>
          <a:lstStyle/>
          <a:p>
            <a:r>
              <a:rPr lang="en-IN" sz="3200" b="1" dirty="0"/>
              <a:t>Comparison between Top 3 Python Frameworks</a:t>
            </a:r>
            <a:br>
              <a:rPr lang="en-IN" sz="3200" b="1" dirty="0"/>
            </a:br>
            <a:r>
              <a:rPr lang="en-IN" sz="3200" b="1" dirty="0"/>
              <a:t>for Web Scraping</a:t>
            </a:r>
          </a:p>
        </p:txBody>
      </p:sp>
      <p:pic>
        <p:nvPicPr>
          <p:cNvPr id="4" name="Picture 3">
            <a:extLst>
              <a:ext uri="{FF2B5EF4-FFF2-40B4-BE49-F238E27FC236}">
                <a16:creationId xmlns:a16="http://schemas.microsoft.com/office/drawing/2014/main" id="{4484A0CC-8B79-4D41-9AD1-8CC71C91E38C}"/>
              </a:ext>
            </a:extLst>
          </p:cNvPr>
          <p:cNvPicPr>
            <a:picLocks noChangeAspect="1"/>
          </p:cNvPicPr>
          <p:nvPr/>
        </p:nvPicPr>
        <p:blipFill rotWithShape="1">
          <a:blip r:embed="rId2"/>
          <a:srcRect l="8883" r="8883" b="-271"/>
          <a:stretch/>
        </p:blipFill>
        <p:spPr>
          <a:xfrm>
            <a:off x="646110" y="1351280"/>
            <a:ext cx="10468930" cy="535432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790844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3E089-3560-43DA-B7DF-24342FAD6B52}"/>
              </a:ext>
            </a:extLst>
          </p:cNvPr>
          <p:cNvSpPr>
            <a:spLocks noGrp="1"/>
          </p:cNvSpPr>
          <p:nvPr>
            <p:ph type="title"/>
          </p:nvPr>
        </p:nvSpPr>
        <p:spPr>
          <a:xfrm>
            <a:off x="822960" y="503518"/>
            <a:ext cx="5988369" cy="878242"/>
          </a:xfrm>
        </p:spPr>
        <p:txBody>
          <a:bodyPr/>
          <a:lstStyle/>
          <a:p>
            <a:r>
              <a:rPr lang="en-IN" b="1" dirty="0"/>
              <a:t>Understanding Scrapy </a:t>
            </a:r>
          </a:p>
        </p:txBody>
      </p:sp>
      <p:sp>
        <p:nvSpPr>
          <p:cNvPr id="3" name="TextBox 2">
            <a:extLst>
              <a:ext uri="{FF2B5EF4-FFF2-40B4-BE49-F238E27FC236}">
                <a16:creationId xmlns:a16="http://schemas.microsoft.com/office/drawing/2014/main" id="{1D5AD46D-EBDC-4DE0-A93C-B38DB92E6476}"/>
              </a:ext>
            </a:extLst>
          </p:cNvPr>
          <p:cNvSpPr txBox="1"/>
          <p:nvPr/>
        </p:nvSpPr>
        <p:spPr>
          <a:xfrm>
            <a:off x="822960" y="1503680"/>
            <a:ext cx="9326880" cy="5078313"/>
          </a:xfrm>
          <a:prstGeom prst="rect">
            <a:avLst/>
          </a:prstGeom>
          <a:noFill/>
        </p:spPr>
        <p:txBody>
          <a:bodyPr wrap="square" rtlCol="0">
            <a:spAutoFit/>
          </a:bodyPr>
          <a:lstStyle/>
          <a:p>
            <a:pPr marL="285750" indent="-285750">
              <a:buFont typeface="Arial" panose="020B0604020202020204" pitchFamily="34" charset="0"/>
              <a:buChar char="•"/>
            </a:pPr>
            <a:r>
              <a:rPr lang="en-US" b="1" i="0" dirty="0">
                <a:effectLst/>
              </a:rPr>
              <a:t>Scrapy</a:t>
            </a:r>
            <a:r>
              <a:rPr lang="en-US" b="0" i="0" dirty="0">
                <a:effectLst/>
              </a:rPr>
              <a:t> is an open source web </a:t>
            </a:r>
            <a:r>
              <a:rPr lang="en-US" b="1" i="0" dirty="0">
                <a:effectLst/>
              </a:rPr>
              <a:t>scraping framework</a:t>
            </a:r>
            <a:r>
              <a:rPr lang="en-US" b="0" i="0" dirty="0">
                <a:effectLst/>
              </a:rPr>
              <a:t> in Python used to build web scrapers. It gives you all the tools you need to efficiently extract data from websites, </a:t>
            </a:r>
            <a:r>
              <a:rPr lang="en-US" b="1" i="0" dirty="0">
                <a:effectLst/>
              </a:rPr>
              <a:t>process</a:t>
            </a:r>
            <a:r>
              <a:rPr lang="en-US" b="0" i="0" dirty="0">
                <a:effectLst/>
              </a:rPr>
              <a:t> them as you want, and store them in your preferred </a:t>
            </a:r>
            <a:r>
              <a:rPr lang="en-US" b="1" i="0" dirty="0">
                <a:effectLst/>
              </a:rPr>
              <a:t>structure</a:t>
            </a:r>
            <a:r>
              <a:rPr lang="en-US" b="0" i="0" dirty="0">
                <a:effectLst/>
              </a:rPr>
              <a:t> and format.</a:t>
            </a:r>
          </a:p>
          <a:p>
            <a:endParaRPr lang="en-US" dirty="0"/>
          </a:p>
          <a:p>
            <a:pPr marL="285750" indent="-285750">
              <a:buFont typeface="Arial" panose="020B0604020202020204" pitchFamily="34" charset="0"/>
              <a:buChar char="•"/>
            </a:pPr>
            <a:r>
              <a:rPr lang="en-US" dirty="0"/>
              <a:t>The web crawler, scrapy is an application system for gliding the sites and removing organized information which can be utilized for a wide scope of priority applications, similar to fact quarrying, data concocting or recording the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Scrapy was initially intended with the end goal of web scraping data from source, it can likewise be utilized to remove the data exploiting APIs or as a broadly useful web scraper. The fundamental points of interest of scrapy are that demands are booked and handled non concurrently, which implies that scrapy doesn't have to trust that a solicitation will be done and prepared, it can send another solicitation or do different things meanwhile, implying that different solicitations can prop up regardless of whether a few solicitations fizzle or a blunder occurs while doing the emphasis.</a:t>
            </a:r>
            <a:endParaRPr lang="en-IN" dirty="0"/>
          </a:p>
        </p:txBody>
      </p:sp>
    </p:spTree>
    <p:extLst>
      <p:ext uri="{BB962C8B-B14F-4D97-AF65-F5344CB8AC3E}">
        <p14:creationId xmlns:p14="http://schemas.microsoft.com/office/powerpoint/2010/main" val="2941428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AF594-8FE2-48CC-9F4D-FE362A37CC23}"/>
              </a:ext>
            </a:extLst>
          </p:cNvPr>
          <p:cNvSpPr>
            <a:spLocks noGrp="1"/>
          </p:cNvSpPr>
          <p:nvPr>
            <p:ph type="title"/>
          </p:nvPr>
        </p:nvSpPr>
        <p:spPr>
          <a:xfrm>
            <a:off x="646111" y="452718"/>
            <a:ext cx="7624129" cy="898562"/>
          </a:xfrm>
        </p:spPr>
        <p:txBody>
          <a:bodyPr/>
          <a:lstStyle/>
          <a:p>
            <a:r>
              <a:rPr lang="en-IN" b="1" dirty="0"/>
              <a:t>Flowchart &amp; Block Diagram </a:t>
            </a:r>
          </a:p>
        </p:txBody>
      </p:sp>
      <p:pic>
        <p:nvPicPr>
          <p:cNvPr id="1026" name="Picture 2" descr="Image result for Flowcharto of scraping process">
            <a:extLst>
              <a:ext uri="{FF2B5EF4-FFF2-40B4-BE49-F238E27FC236}">
                <a16:creationId xmlns:a16="http://schemas.microsoft.com/office/drawing/2014/main" id="{E7F38F41-E11B-4905-B03D-D1E478081B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041" y="1524000"/>
            <a:ext cx="1327468" cy="3810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AB7EC41F-7ABB-499A-8556-D5353A68FC51}"/>
              </a:ext>
            </a:extLst>
          </p:cNvPr>
          <p:cNvPicPr>
            <a:picLocks noChangeAspect="1"/>
          </p:cNvPicPr>
          <p:nvPr/>
        </p:nvPicPr>
        <p:blipFill>
          <a:blip r:embed="rId3"/>
          <a:stretch>
            <a:fillRect/>
          </a:stretch>
        </p:blipFill>
        <p:spPr>
          <a:xfrm>
            <a:off x="2672080" y="1524000"/>
            <a:ext cx="8662670" cy="3810000"/>
          </a:xfrm>
          <a:prstGeom prst="rect">
            <a:avLst/>
          </a:prstGeom>
        </p:spPr>
      </p:pic>
    </p:spTree>
    <p:extLst>
      <p:ext uri="{BB962C8B-B14F-4D97-AF65-F5344CB8AC3E}">
        <p14:creationId xmlns:p14="http://schemas.microsoft.com/office/powerpoint/2010/main" val="2648815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49A50-94E6-431D-B12B-597694B798E0}"/>
              </a:ext>
            </a:extLst>
          </p:cNvPr>
          <p:cNvSpPr>
            <a:spLocks noGrp="1"/>
          </p:cNvSpPr>
          <p:nvPr>
            <p:ph type="title"/>
          </p:nvPr>
        </p:nvSpPr>
        <p:spPr>
          <a:xfrm>
            <a:off x="468311" y="452718"/>
            <a:ext cx="9750956" cy="1071282"/>
          </a:xfrm>
        </p:spPr>
        <p:txBody>
          <a:bodyPr/>
          <a:lstStyle/>
          <a:p>
            <a:r>
              <a:rPr lang="en-IN" b="1" dirty="0"/>
              <a:t>V. Implementations(Python &amp; its libs) </a:t>
            </a:r>
          </a:p>
        </p:txBody>
      </p:sp>
      <p:sp>
        <p:nvSpPr>
          <p:cNvPr id="3" name="TextBox 2">
            <a:extLst>
              <a:ext uri="{FF2B5EF4-FFF2-40B4-BE49-F238E27FC236}">
                <a16:creationId xmlns:a16="http://schemas.microsoft.com/office/drawing/2014/main" id="{F7AFCD3B-D7CD-42E8-B8B1-E755DDA429DB}"/>
              </a:ext>
            </a:extLst>
          </p:cNvPr>
          <p:cNvSpPr txBox="1"/>
          <p:nvPr/>
        </p:nvSpPr>
        <p:spPr>
          <a:xfrm>
            <a:off x="853440" y="1524000"/>
            <a:ext cx="9469120" cy="4247317"/>
          </a:xfrm>
          <a:prstGeom prst="rect">
            <a:avLst/>
          </a:prstGeom>
          <a:noFill/>
        </p:spPr>
        <p:txBody>
          <a:bodyPr wrap="square" rtlCol="0">
            <a:spAutoFit/>
          </a:bodyPr>
          <a:lstStyle/>
          <a:p>
            <a:pPr marL="285750" indent="-285750">
              <a:buFont typeface="Arial" panose="020B0604020202020204" pitchFamily="34" charset="0"/>
              <a:buChar char="•"/>
            </a:pPr>
            <a:r>
              <a:rPr lang="en-US" dirty="0"/>
              <a:t>Python 3.6 is scheduled to be the last major version in the 2x series before it moves into an extended maintenance period.(We are going to use updated Version of Python 3.8 or 3.9 for implementation)</a:t>
            </a:r>
          </a:p>
          <a:p>
            <a:endParaRPr lang="en-US" dirty="0"/>
          </a:p>
          <a:p>
            <a:pPr marL="285750" indent="-285750">
              <a:buFont typeface="Arial" panose="020B0604020202020204" pitchFamily="34" charset="0"/>
              <a:buChar char="•"/>
            </a:pPr>
            <a:r>
              <a:rPr lang="en-US" dirty="0"/>
              <a:t> It contains a large number of the highlights that were discharged in python 3.6. </a:t>
            </a:r>
          </a:p>
          <a:p>
            <a:endParaRPr lang="en-US" dirty="0"/>
          </a:p>
          <a:p>
            <a:pPr marL="285750" indent="-285750">
              <a:buFont typeface="Arial" panose="020B0604020202020204" pitchFamily="34" charset="0"/>
              <a:buChar char="•"/>
            </a:pPr>
            <a:r>
              <a:rPr lang="en-US" dirty="0"/>
              <a:t>This ad </a:t>
            </a:r>
            <a:r>
              <a:rPr lang="en-US" dirty="0" err="1"/>
              <a:t>libbed</a:t>
            </a:r>
            <a:r>
              <a:rPr lang="en-US" dirty="0"/>
              <a:t> form incorporates the accompanying highlights, for example, an arranged word reference type, new unit highlights including test skipping, new state strategies, and attest techniques, and test disclosure, a match quicker to the module, programmed numbering of fields in the str. group() technique.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Buoy up upgrades back ported from 3.x, tile support for T </a:t>
            </a:r>
            <a:r>
              <a:rPr lang="en-US" dirty="0" err="1"/>
              <a:t>kinter</a:t>
            </a:r>
            <a:r>
              <a:rPr lang="en-US" dirty="0"/>
              <a:t>. A dark port of the memory see object from 3.x, set literals set and word reference understandings, lexicon sees, new sentence structure for settled with proclamations and the sys config module.</a:t>
            </a:r>
            <a:endParaRPr lang="en-IN" dirty="0"/>
          </a:p>
        </p:txBody>
      </p:sp>
    </p:spTree>
    <p:extLst>
      <p:ext uri="{BB962C8B-B14F-4D97-AF65-F5344CB8AC3E}">
        <p14:creationId xmlns:p14="http://schemas.microsoft.com/office/powerpoint/2010/main" val="1042388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02EF7-4D49-4EB6-A6F0-AB3640BD3E72}"/>
              </a:ext>
            </a:extLst>
          </p:cNvPr>
          <p:cNvSpPr>
            <a:spLocks noGrp="1"/>
          </p:cNvSpPr>
          <p:nvPr>
            <p:ph type="title"/>
          </p:nvPr>
        </p:nvSpPr>
        <p:spPr>
          <a:xfrm>
            <a:off x="849311" y="452718"/>
            <a:ext cx="3803969" cy="898562"/>
          </a:xfrm>
        </p:spPr>
        <p:txBody>
          <a:bodyPr/>
          <a:lstStyle/>
          <a:p>
            <a:r>
              <a:rPr lang="en-IN" b="1" dirty="0"/>
              <a:t>Use of Scrapy</a:t>
            </a:r>
          </a:p>
        </p:txBody>
      </p:sp>
      <p:sp>
        <p:nvSpPr>
          <p:cNvPr id="4" name="TextBox 3">
            <a:extLst>
              <a:ext uri="{FF2B5EF4-FFF2-40B4-BE49-F238E27FC236}">
                <a16:creationId xmlns:a16="http://schemas.microsoft.com/office/drawing/2014/main" id="{E8255961-AE23-4BCA-8671-462EAE683569}"/>
              </a:ext>
            </a:extLst>
          </p:cNvPr>
          <p:cNvSpPr txBox="1"/>
          <p:nvPr/>
        </p:nvSpPr>
        <p:spPr>
          <a:xfrm>
            <a:off x="646111" y="1270000"/>
            <a:ext cx="9662160" cy="5632311"/>
          </a:xfrm>
          <a:prstGeom prst="rect">
            <a:avLst/>
          </a:prstGeom>
          <a:noFill/>
        </p:spPr>
        <p:txBody>
          <a:bodyPr wrap="square">
            <a:spAutoFit/>
          </a:bodyPr>
          <a:lstStyle/>
          <a:p>
            <a:pPr marL="285750" indent="-285750">
              <a:buFont typeface="Arial" panose="020B0604020202020204" pitchFamily="34" charset="0"/>
              <a:buChar char="•"/>
            </a:pPr>
            <a:r>
              <a:rPr lang="en-US" dirty="0"/>
              <a:t>Scrapy is an application framework for crawling locales and expelling composed data which can be used for a wide extent of supportive applications, like data mining, information taking care of or real reported. </a:t>
            </a:r>
          </a:p>
          <a:p>
            <a:endParaRPr lang="en-US" dirty="0"/>
          </a:p>
          <a:p>
            <a:pPr marL="285750" indent="-285750">
              <a:buFont typeface="Arial" panose="020B0604020202020204" pitchFamily="34" charset="0"/>
              <a:buChar char="•"/>
            </a:pPr>
            <a:r>
              <a:rPr lang="en-US" dirty="0"/>
              <a:t>Despite the way that Scrapy was at first expected for web scraping, it can in like manner be used to evacuate data using APIs, (for instance, Amazon AWS) or as an all-around valuable web crawler. </a:t>
            </a:r>
          </a:p>
          <a:p>
            <a:endParaRPr lang="en-US" dirty="0"/>
          </a:p>
          <a:p>
            <a:pPr marL="285750" indent="-285750">
              <a:buFont typeface="Arial" panose="020B0604020202020204" pitchFamily="34" charset="0"/>
              <a:buChar char="•"/>
            </a:pPr>
            <a:r>
              <a:rPr lang="en-US" dirty="0"/>
              <a:t>Sketchy is written in Python. Let’s take an example on Wiki related to one such issue “A simple online photo gallery may offer three options to users, as specified through HTTP GET parameters in the URL. </a:t>
            </a:r>
          </a:p>
          <a:p>
            <a:endParaRPr lang="en-US" dirty="0"/>
          </a:p>
          <a:p>
            <a:pPr marL="285750" indent="-285750">
              <a:buFont typeface="Arial" panose="020B0604020202020204" pitchFamily="34" charset="0"/>
              <a:buChar char="•"/>
            </a:pPr>
            <a:r>
              <a:rPr lang="en-US" dirty="0"/>
              <a:t>If there exist four ways to sort images, three choices of thumbnail size, two file formats, and an option to disable user provided contents, then the same set of content can be accessed with 48 different URLs, all of which may be linked on the site. </a:t>
            </a:r>
          </a:p>
          <a:p>
            <a:endParaRPr lang="en-US" dirty="0"/>
          </a:p>
          <a:p>
            <a:pPr marL="285750" indent="-285750">
              <a:buFont typeface="Arial" panose="020B0604020202020204" pitchFamily="34" charset="0"/>
              <a:buChar char="•"/>
            </a:pPr>
            <a:r>
              <a:rPr lang="en-US" dirty="0"/>
              <a:t>This carefully worked-out combination creates a problem for crawlers, as they must sort through endless combinations of relatively minor scripted changes in order to recover unique content.” </a:t>
            </a:r>
            <a:endParaRPr lang="en-IN" dirty="0"/>
          </a:p>
        </p:txBody>
      </p:sp>
    </p:spTree>
    <p:extLst>
      <p:ext uri="{BB962C8B-B14F-4D97-AF65-F5344CB8AC3E}">
        <p14:creationId xmlns:p14="http://schemas.microsoft.com/office/powerpoint/2010/main" val="3410323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67633-E0A5-4C62-99DD-10C54278C12D}"/>
              </a:ext>
            </a:extLst>
          </p:cNvPr>
          <p:cNvSpPr>
            <a:spLocks noGrp="1"/>
          </p:cNvSpPr>
          <p:nvPr>
            <p:ph type="title"/>
          </p:nvPr>
        </p:nvSpPr>
        <p:spPr>
          <a:xfrm>
            <a:off x="646111" y="452718"/>
            <a:ext cx="4555809" cy="888402"/>
          </a:xfrm>
        </p:spPr>
        <p:txBody>
          <a:bodyPr/>
          <a:lstStyle/>
          <a:p>
            <a:r>
              <a:rPr lang="en-IN" b="1" dirty="0"/>
              <a:t>VI. Methodology</a:t>
            </a:r>
          </a:p>
        </p:txBody>
      </p:sp>
      <p:sp>
        <p:nvSpPr>
          <p:cNvPr id="3" name="TextBox 2">
            <a:extLst>
              <a:ext uri="{FF2B5EF4-FFF2-40B4-BE49-F238E27FC236}">
                <a16:creationId xmlns:a16="http://schemas.microsoft.com/office/drawing/2014/main" id="{85AD916A-B875-42DB-AAB5-71C9658DDA5E}"/>
              </a:ext>
            </a:extLst>
          </p:cNvPr>
          <p:cNvSpPr txBox="1"/>
          <p:nvPr/>
        </p:nvSpPr>
        <p:spPr>
          <a:xfrm>
            <a:off x="863600" y="1432560"/>
            <a:ext cx="9448800" cy="4247317"/>
          </a:xfrm>
          <a:prstGeom prst="rect">
            <a:avLst/>
          </a:prstGeom>
          <a:noFill/>
        </p:spPr>
        <p:txBody>
          <a:bodyPr wrap="square" rtlCol="0">
            <a:spAutoFit/>
          </a:bodyPr>
          <a:lstStyle/>
          <a:p>
            <a:pPr marL="285750" indent="-285750">
              <a:buFont typeface="Arial" panose="020B0604020202020204" pitchFamily="34" charset="0"/>
              <a:buChar char="•"/>
            </a:pPr>
            <a:r>
              <a:rPr lang="en-US" dirty="0"/>
              <a:t>The methodology used for the project is to gather all the data extracted from various sources by using the vivid features of the web crawler scrapy using the scripts written in python language and further analyze it as per the requirements of the customer where the data is stored in the company's database.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web crawler scrapy which is python based also may help us retrieve the desired result as we analysis process by specific code and give the desired </a:t>
            </a:r>
            <a:r>
              <a:rPr lang="en-US" dirty="0" err="1"/>
              <a:t>url</a:t>
            </a:r>
            <a:r>
              <a:rPr lang="en-US" dirty="0"/>
              <a:t> for the iteration to perform for scrapping the data from the source </a:t>
            </a:r>
            <a:r>
              <a:rPr lang="en-US" dirty="0" err="1"/>
              <a:t>url</a:t>
            </a:r>
            <a:r>
              <a:rPr lang="en-US" dirty="0"/>
              <a:t>. </a:t>
            </a:r>
          </a:p>
          <a:p>
            <a:pPr marL="285750" indent="-285750">
              <a:buFont typeface="Arial" panose="020B0604020202020204" pitchFamily="34" charset="0"/>
              <a:buChar char="•"/>
            </a:pPr>
            <a:endParaRPr lang="en-US" dirty="0"/>
          </a:p>
          <a:p>
            <a:r>
              <a:rPr lang="en-IN" dirty="0"/>
              <a:t>     </a:t>
            </a:r>
            <a:r>
              <a:rPr lang="en-IN" b="1" dirty="0"/>
              <a:t>Coding:</a:t>
            </a:r>
          </a:p>
          <a:p>
            <a:r>
              <a:rPr lang="en-US" dirty="0"/>
              <a:t>     The basic web crawling script used for the project which shows the data          </a:t>
            </a:r>
          </a:p>
          <a:p>
            <a:r>
              <a:rPr lang="en-US" dirty="0"/>
              <a:t>     crawled and stored in the database of the products from a social network site,   </a:t>
            </a:r>
          </a:p>
          <a:p>
            <a:r>
              <a:rPr lang="en-US" dirty="0"/>
              <a:t>     in this case, Reddit by using </a:t>
            </a:r>
            <a:r>
              <a:rPr lang="en-US" b="1" dirty="0"/>
              <a:t>Beautiful Soup &amp; PRAW API (Html Parsing)</a:t>
            </a:r>
          </a:p>
          <a:p>
            <a:r>
              <a:rPr lang="en-US" b="1" dirty="0"/>
              <a:t>     </a:t>
            </a:r>
            <a:r>
              <a:rPr lang="en-US" dirty="0"/>
              <a:t>method involved to  find the details of each element of the Frequent Searches.</a:t>
            </a:r>
            <a:endParaRPr lang="en-IN" b="1" u="sng" dirty="0"/>
          </a:p>
          <a:p>
            <a:endParaRPr lang="en-IN" b="1" u="sng" dirty="0"/>
          </a:p>
        </p:txBody>
      </p:sp>
    </p:spTree>
    <p:extLst>
      <p:ext uri="{BB962C8B-B14F-4D97-AF65-F5344CB8AC3E}">
        <p14:creationId xmlns:p14="http://schemas.microsoft.com/office/powerpoint/2010/main" val="4106279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A96050-562F-48AD-9D25-4E9787A9187C}"/>
              </a:ext>
            </a:extLst>
          </p:cNvPr>
          <p:cNvPicPr>
            <a:picLocks noChangeAspect="1"/>
          </p:cNvPicPr>
          <p:nvPr/>
        </p:nvPicPr>
        <p:blipFill>
          <a:blip r:embed="rId2"/>
          <a:stretch>
            <a:fillRect/>
          </a:stretch>
        </p:blipFill>
        <p:spPr>
          <a:xfrm>
            <a:off x="1097833" y="213948"/>
            <a:ext cx="4551127" cy="2742612"/>
          </a:xfrm>
          <a:prstGeom prst="rect">
            <a:avLst/>
          </a:prstGeom>
        </p:spPr>
      </p:pic>
      <p:sp>
        <p:nvSpPr>
          <p:cNvPr id="5" name="TextBox 4">
            <a:extLst>
              <a:ext uri="{FF2B5EF4-FFF2-40B4-BE49-F238E27FC236}">
                <a16:creationId xmlns:a16="http://schemas.microsoft.com/office/drawing/2014/main" id="{851D6699-7528-4D8C-A4B6-DBEA687FF5B7}"/>
              </a:ext>
            </a:extLst>
          </p:cNvPr>
          <p:cNvSpPr txBox="1"/>
          <p:nvPr/>
        </p:nvSpPr>
        <p:spPr>
          <a:xfrm>
            <a:off x="6096000" y="790416"/>
            <a:ext cx="4206240" cy="2031325"/>
          </a:xfrm>
          <a:prstGeom prst="rect">
            <a:avLst/>
          </a:prstGeom>
          <a:noFill/>
        </p:spPr>
        <p:txBody>
          <a:bodyPr wrap="square">
            <a:spAutoFit/>
          </a:bodyPr>
          <a:lstStyle/>
          <a:p>
            <a:r>
              <a:rPr lang="en-US" b="1" dirty="0"/>
              <a:t>Testing</a:t>
            </a:r>
            <a:r>
              <a:rPr lang="en-US" dirty="0"/>
              <a:t> :</a:t>
            </a:r>
          </a:p>
          <a:p>
            <a:r>
              <a:rPr lang="en-US" dirty="0"/>
              <a:t>The project was tested by using the various components as defined earlier and made to run on the browser. The extraction done turns out to be completely relevant and the analysis made is estimated. </a:t>
            </a:r>
            <a:endParaRPr lang="en-IN" dirty="0"/>
          </a:p>
        </p:txBody>
      </p:sp>
      <p:pic>
        <p:nvPicPr>
          <p:cNvPr id="7" name="Picture 6">
            <a:extLst>
              <a:ext uri="{FF2B5EF4-FFF2-40B4-BE49-F238E27FC236}">
                <a16:creationId xmlns:a16="http://schemas.microsoft.com/office/drawing/2014/main" id="{0FB4C78A-E06E-487B-9D5B-3E7C3FE24C14}"/>
              </a:ext>
            </a:extLst>
          </p:cNvPr>
          <p:cNvPicPr>
            <a:picLocks noChangeAspect="1"/>
          </p:cNvPicPr>
          <p:nvPr/>
        </p:nvPicPr>
        <p:blipFill>
          <a:blip r:embed="rId3"/>
          <a:stretch>
            <a:fillRect/>
          </a:stretch>
        </p:blipFill>
        <p:spPr>
          <a:xfrm>
            <a:off x="5648961" y="3150810"/>
            <a:ext cx="5151120" cy="3270310"/>
          </a:xfrm>
          <a:prstGeom prst="rect">
            <a:avLst/>
          </a:prstGeom>
        </p:spPr>
      </p:pic>
      <p:sp>
        <p:nvSpPr>
          <p:cNvPr id="9" name="TextBox 8">
            <a:extLst>
              <a:ext uri="{FF2B5EF4-FFF2-40B4-BE49-F238E27FC236}">
                <a16:creationId xmlns:a16="http://schemas.microsoft.com/office/drawing/2014/main" id="{F3094A12-C4BA-4066-AE6D-EE5814CE571A}"/>
              </a:ext>
            </a:extLst>
          </p:cNvPr>
          <p:cNvSpPr txBox="1"/>
          <p:nvPr/>
        </p:nvSpPr>
        <p:spPr>
          <a:xfrm>
            <a:off x="1097833" y="3558798"/>
            <a:ext cx="4408887" cy="2862322"/>
          </a:xfrm>
          <a:prstGeom prst="rect">
            <a:avLst/>
          </a:prstGeom>
          <a:noFill/>
        </p:spPr>
        <p:txBody>
          <a:bodyPr wrap="square">
            <a:spAutoFit/>
          </a:bodyPr>
          <a:lstStyle/>
          <a:p>
            <a:r>
              <a:rPr lang="en-IN" b="1" dirty="0"/>
              <a:t>Results:</a:t>
            </a:r>
          </a:p>
          <a:p>
            <a:r>
              <a:rPr lang="en-US" dirty="0"/>
              <a:t>The overall results of the project turn out to be helpful to understand. The Web scrapy extracted the data and made into csv file format. </a:t>
            </a:r>
          </a:p>
          <a:p>
            <a:r>
              <a:rPr lang="en-US" dirty="0"/>
              <a:t>The script which was written to extract the data turned out to be both of finding each of these sources provided with great ease. </a:t>
            </a:r>
            <a:endParaRPr lang="en-IN" dirty="0"/>
          </a:p>
          <a:p>
            <a:endParaRPr lang="en-IN" dirty="0"/>
          </a:p>
        </p:txBody>
      </p:sp>
    </p:spTree>
    <p:extLst>
      <p:ext uri="{BB962C8B-B14F-4D97-AF65-F5344CB8AC3E}">
        <p14:creationId xmlns:p14="http://schemas.microsoft.com/office/powerpoint/2010/main" val="2288664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E88BD-3B15-406A-BB5C-1D7CF0DDD9E2}"/>
              </a:ext>
            </a:extLst>
          </p:cNvPr>
          <p:cNvSpPr>
            <a:spLocks noGrp="1"/>
          </p:cNvSpPr>
          <p:nvPr>
            <p:ph type="title"/>
          </p:nvPr>
        </p:nvSpPr>
        <p:spPr>
          <a:xfrm>
            <a:off x="646111" y="340958"/>
            <a:ext cx="9077009" cy="1162722"/>
          </a:xfrm>
        </p:spPr>
        <p:txBody>
          <a:bodyPr>
            <a:noAutofit/>
          </a:bodyPr>
          <a:lstStyle/>
          <a:p>
            <a:r>
              <a:rPr lang="en-IN" sz="4800" dirty="0"/>
              <a:t>  </a:t>
            </a:r>
            <a:r>
              <a:rPr lang="en-IN" sz="4800" b="1" dirty="0"/>
              <a:t>Abstract of the Paper</a:t>
            </a:r>
            <a:br>
              <a:rPr lang="en-IN" dirty="0"/>
            </a:br>
            <a:br>
              <a:rPr lang="en-IN" dirty="0"/>
            </a:br>
            <a:endParaRPr lang="en-IN" sz="1800" dirty="0"/>
          </a:p>
        </p:txBody>
      </p:sp>
      <p:sp>
        <p:nvSpPr>
          <p:cNvPr id="4" name="TextBox 3">
            <a:extLst>
              <a:ext uri="{FF2B5EF4-FFF2-40B4-BE49-F238E27FC236}">
                <a16:creationId xmlns:a16="http://schemas.microsoft.com/office/drawing/2014/main" id="{A7D39C6B-03E6-45A3-BF0F-AD26F97335F0}"/>
              </a:ext>
            </a:extLst>
          </p:cNvPr>
          <p:cNvSpPr txBox="1"/>
          <p:nvPr/>
        </p:nvSpPr>
        <p:spPr>
          <a:xfrm>
            <a:off x="646111" y="1371600"/>
            <a:ext cx="9255760" cy="6186309"/>
          </a:xfrm>
          <a:prstGeom prst="rect">
            <a:avLst/>
          </a:prstGeom>
          <a:noFill/>
        </p:spPr>
        <p:txBody>
          <a:bodyPr wrap="square" rtlCol="0">
            <a:spAutoFit/>
          </a:bodyPr>
          <a:lstStyle/>
          <a:p>
            <a:pPr marL="285750" indent="-285750">
              <a:buFont typeface="Arial" panose="020B0604020202020204" pitchFamily="34" charset="0"/>
              <a:buChar char="•"/>
            </a:pPr>
            <a:r>
              <a:rPr lang="en-US" sz="1800" dirty="0"/>
              <a:t>The standard information investigation are built on the root and impact relationship, shaped an example minuscule examination, subjective and quantitative examination, the rationality approach of creating extrapolation examination. </a:t>
            </a:r>
          </a:p>
          <a:p>
            <a:endParaRPr lang="en-US" sz="1800" dirty="0"/>
          </a:p>
          <a:p>
            <a:pPr marL="285750" indent="-285750">
              <a:buFont typeface="Arial" panose="020B0604020202020204" pitchFamily="34" charset="0"/>
              <a:buChar char="•"/>
            </a:pPr>
            <a:r>
              <a:rPr lang="en-US" sz="1800" dirty="0"/>
              <a:t>The Web Scraper’s </a:t>
            </a:r>
            <a:r>
              <a:rPr lang="en-US" dirty="0"/>
              <a:t>various techniques</a:t>
            </a:r>
            <a:r>
              <a:rPr lang="en-US" sz="1800" dirty="0"/>
              <a:t> and procedures are juxtaposed, it explains about the working of how the scraper is premeditated. </a:t>
            </a:r>
          </a:p>
          <a:p>
            <a:endParaRPr lang="en-US" sz="1800" dirty="0"/>
          </a:p>
          <a:p>
            <a:pPr marL="285750" indent="-285750">
              <a:buFont typeface="Arial" panose="020B0604020202020204" pitchFamily="34" charset="0"/>
              <a:buChar char="•"/>
            </a:pPr>
            <a:r>
              <a:rPr lang="en-US" sz="1800" dirty="0"/>
              <a:t>The technique of it is allocated into three fragments: the web scraper draws the desired links from web, and then the data is extracted to get the data from the source links and finally stowing that data into a csv file.</a:t>
            </a:r>
          </a:p>
          <a:p>
            <a:endParaRPr lang="en-US" sz="1800" dirty="0"/>
          </a:p>
          <a:p>
            <a:pPr marL="285750" indent="-285750">
              <a:buFont typeface="Arial" panose="020B0604020202020204" pitchFamily="34" charset="0"/>
              <a:buChar char="•"/>
            </a:pPr>
            <a:r>
              <a:rPr lang="en-US" sz="1800" dirty="0"/>
              <a:t>The Python language is implemented for the carrying </a:t>
            </a:r>
            <a:r>
              <a:rPr lang="en-US" sz="1800" dirty="0" err="1"/>
              <a:t>out.,by</a:t>
            </a:r>
            <a:r>
              <a:rPr lang="en-US" sz="1800" dirty="0"/>
              <a:t> doing so, linking all these with the moral knowledge of libraries and working know-how, we can have an adequate Scraper in our hand to produce the desired result.</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Due to an enormous community and library resources for Python and the exquisiteness of coding chic of python language, it is most appropriate one for Scraping desired data from the desired website.</a:t>
            </a:r>
            <a:br>
              <a:rPr lang="en-US" sz="1800" dirty="0"/>
            </a:br>
            <a:br>
              <a:rPr lang="en-US" sz="1800" dirty="0"/>
            </a:br>
            <a:br>
              <a:rPr lang="en-US" sz="1800" dirty="0"/>
            </a:br>
            <a:endParaRPr lang="en-IN" dirty="0"/>
          </a:p>
        </p:txBody>
      </p:sp>
    </p:spTree>
    <p:extLst>
      <p:ext uri="{BB962C8B-B14F-4D97-AF65-F5344CB8AC3E}">
        <p14:creationId xmlns:p14="http://schemas.microsoft.com/office/powerpoint/2010/main" val="29042126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64296-03BD-4523-A819-10943A65A5B1}"/>
              </a:ext>
            </a:extLst>
          </p:cNvPr>
          <p:cNvSpPr>
            <a:spLocks noGrp="1"/>
          </p:cNvSpPr>
          <p:nvPr>
            <p:ph type="title"/>
          </p:nvPr>
        </p:nvSpPr>
        <p:spPr>
          <a:xfrm>
            <a:off x="646111" y="452718"/>
            <a:ext cx="4301809" cy="857922"/>
          </a:xfrm>
        </p:spPr>
        <p:txBody>
          <a:bodyPr/>
          <a:lstStyle/>
          <a:p>
            <a:r>
              <a:rPr lang="en-IN" b="1" dirty="0"/>
              <a:t>VII. Conclusion</a:t>
            </a:r>
          </a:p>
        </p:txBody>
      </p:sp>
      <p:sp>
        <p:nvSpPr>
          <p:cNvPr id="3" name="TextBox 2">
            <a:extLst>
              <a:ext uri="{FF2B5EF4-FFF2-40B4-BE49-F238E27FC236}">
                <a16:creationId xmlns:a16="http://schemas.microsoft.com/office/drawing/2014/main" id="{BA49D4CA-312A-4491-87C3-4F4DB42EF93C}"/>
              </a:ext>
            </a:extLst>
          </p:cNvPr>
          <p:cNvSpPr txBox="1"/>
          <p:nvPr/>
        </p:nvSpPr>
        <p:spPr>
          <a:xfrm>
            <a:off x="944880" y="1534160"/>
            <a:ext cx="9215120" cy="4555093"/>
          </a:xfrm>
          <a:prstGeom prst="rect">
            <a:avLst/>
          </a:prstGeom>
          <a:noFill/>
        </p:spPr>
        <p:txBody>
          <a:bodyPr wrap="square" rtlCol="0">
            <a:spAutoFit/>
          </a:bodyPr>
          <a:lstStyle/>
          <a:p>
            <a:pPr marL="342900" indent="-342900" algn="l">
              <a:buFont typeface="Arial" panose="020B0604020202020204" pitchFamily="34" charset="0"/>
              <a:buChar char="•"/>
            </a:pPr>
            <a:r>
              <a:rPr lang="en-US" sz="1600" b="0" i="0" dirty="0">
                <a:effectLst/>
              </a:rPr>
              <a:t>As the Internet has grown astronomically and businesses have become increasingly dependent on data, it is now a compulsion to have access to the latest data on every given subject.</a:t>
            </a:r>
          </a:p>
          <a:p>
            <a:pPr algn="l"/>
            <a:endParaRPr lang="en-US" sz="1600" b="0" i="0" dirty="0">
              <a:effectLst/>
            </a:endParaRPr>
          </a:p>
          <a:p>
            <a:pPr marL="342900" indent="-342900" algn="l">
              <a:buFont typeface="Arial" panose="020B0604020202020204" pitchFamily="34" charset="0"/>
              <a:buChar char="•"/>
            </a:pPr>
            <a:r>
              <a:rPr lang="en-US" sz="1600" b="0" i="0" dirty="0">
                <a:effectLst/>
              </a:rPr>
              <a:t>Data has become the basis of all decision-making processes whether it’s a business or a non-profit organization. Therefore, web scraping has found its applications in every </a:t>
            </a:r>
            <a:r>
              <a:rPr lang="en-US" sz="1600" b="0" i="0" dirty="0" err="1">
                <a:effectLst/>
              </a:rPr>
              <a:t>endeavour</a:t>
            </a:r>
            <a:r>
              <a:rPr lang="en-US" sz="1600" b="0" i="0" dirty="0">
                <a:effectLst/>
              </a:rPr>
              <a:t> of note in contemporary times.</a:t>
            </a:r>
          </a:p>
          <a:p>
            <a:pPr algn="l"/>
            <a:endParaRPr lang="en-US" sz="1600" b="0" i="0" dirty="0">
              <a:effectLst/>
            </a:endParaRPr>
          </a:p>
          <a:p>
            <a:pPr marL="342900" indent="-342900" algn="l">
              <a:buFont typeface="Arial" panose="020B0604020202020204" pitchFamily="34" charset="0"/>
              <a:buChar char="•"/>
            </a:pPr>
            <a:r>
              <a:rPr lang="en-US" sz="1600" b="0" i="0" dirty="0">
                <a:effectLst/>
              </a:rPr>
              <a:t>It is also becoming increasingly clear that those who will make creative and advanced use of </a:t>
            </a:r>
            <a:r>
              <a:rPr lang="en-US" sz="1600" b="0" i="0" u="sng" dirty="0">
                <a:effectLst/>
                <a:hlinkClick r:id="rId2">
                  <a:extLst>
                    <a:ext uri="{A12FA001-AC4F-418D-AE19-62706E023703}">
                      <ahyp:hlinkClr xmlns:ahyp="http://schemas.microsoft.com/office/drawing/2018/hyperlinkcolor" val="tx"/>
                    </a:ext>
                  </a:extLst>
                </a:hlinkClick>
              </a:rPr>
              <a:t>web scraping tool</a:t>
            </a:r>
            <a:r>
              <a:rPr lang="en-US" sz="1600" b="0" i="0" dirty="0">
                <a:effectLst/>
              </a:rPr>
              <a:t> will race ahead of others and gain a competitive advantage.</a:t>
            </a:r>
          </a:p>
          <a:p>
            <a:pPr algn="l"/>
            <a:endParaRPr lang="en-US" sz="1600" b="0" i="0" dirty="0">
              <a:effectLst/>
            </a:endParaRPr>
          </a:p>
          <a:p>
            <a:pPr marL="342900" indent="-342900" algn="l">
              <a:buFont typeface="Arial" panose="020B0604020202020204" pitchFamily="34" charset="0"/>
              <a:buChar char="•"/>
            </a:pPr>
            <a:r>
              <a:rPr lang="en-US" sz="1600" b="0" i="0" dirty="0">
                <a:effectLst/>
              </a:rPr>
              <a:t>So we must </a:t>
            </a:r>
            <a:r>
              <a:rPr lang="en-US" sz="1600" i="0" dirty="0">
                <a:effectLst/>
              </a:rPr>
              <a:t>leverage web scraping and boost  prospects in </a:t>
            </a:r>
            <a:r>
              <a:rPr lang="en-US" sz="1600" dirty="0"/>
              <a:t>our</a:t>
            </a:r>
            <a:r>
              <a:rPr lang="en-US" sz="1600" i="0" dirty="0">
                <a:effectLst/>
              </a:rPr>
              <a:t> chosen area of </a:t>
            </a:r>
            <a:r>
              <a:rPr lang="en-US" sz="1600" i="0" dirty="0" err="1">
                <a:effectLst/>
              </a:rPr>
              <a:t>endeavour</a:t>
            </a:r>
            <a:r>
              <a:rPr lang="en-US" sz="1600" i="0" dirty="0">
                <a:effectLst/>
              </a:rPr>
              <a:t>! </a:t>
            </a:r>
            <a:r>
              <a:rPr lang="en-US" sz="2000" i="0" dirty="0">
                <a:effectLst/>
              </a:rPr>
              <a:t>.</a:t>
            </a:r>
          </a:p>
          <a:p>
            <a:pPr algn="l"/>
            <a:endParaRPr lang="en-US" sz="2000" dirty="0"/>
          </a:p>
          <a:p>
            <a:pPr marL="285750" indent="-285750">
              <a:buFont typeface="Arial" panose="020B0604020202020204" pitchFamily="34" charset="0"/>
              <a:buChar char="•"/>
            </a:pPr>
            <a:r>
              <a:rPr lang="en-US" dirty="0"/>
              <a:t>The main outcomes of this project were user friendly search interface, indexing, query processing, and effective data extraction technique based on web structure, form submission analysis and new submission plan. </a:t>
            </a:r>
          </a:p>
        </p:txBody>
      </p:sp>
    </p:spTree>
    <p:extLst>
      <p:ext uri="{BB962C8B-B14F-4D97-AF65-F5344CB8AC3E}">
        <p14:creationId xmlns:p14="http://schemas.microsoft.com/office/powerpoint/2010/main" val="39780417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59F0D-4778-4838-AD7A-9F62E1A28D8A}"/>
              </a:ext>
            </a:extLst>
          </p:cNvPr>
          <p:cNvSpPr>
            <a:spLocks noGrp="1"/>
          </p:cNvSpPr>
          <p:nvPr>
            <p:ph type="title"/>
          </p:nvPr>
        </p:nvSpPr>
        <p:spPr>
          <a:xfrm>
            <a:off x="646111" y="452718"/>
            <a:ext cx="4860609" cy="827442"/>
          </a:xfrm>
        </p:spPr>
        <p:txBody>
          <a:bodyPr/>
          <a:lstStyle/>
          <a:p>
            <a:r>
              <a:rPr lang="en-IN" b="1" dirty="0"/>
              <a:t>VIII. Future Scope</a:t>
            </a:r>
          </a:p>
        </p:txBody>
      </p:sp>
      <p:sp>
        <p:nvSpPr>
          <p:cNvPr id="3" name="TextBox 2">
            <a:extLst>
              <a:ext uri="{FF2B5EF4-FFF2-40B4-BE49-F238E27FC236}">
                <a16:creationId xmlns:a16="http://schemas.microsoft.com/office/drawing/2014/main" id="{EDF78929-21F1-48A9-9C46-EB37C868F1DD}"/>
              </a:ext>
            </a:extLst>
          </p:cNvPr>
          <p:cNvSpPr txBox="1"/>
          <p:nvPr/>
        </p:nvSpPr>
        <p:spPr>
          <a:xfrm>
            <a:off x="1121729" y="1369906"/>
            <a:ext cx="8981440" cy="5216813"/>
          </a:xfrm>
          <a:prstGeom prst="rect">
            <a:avLst/>
          </a:prstGeom>
          <a:noFill/>
        </p:spPr>
        <p:txBody>
          <a:bodyPr wrap="square" rtlCol="0">
            <a:spAutoFit/>
          </a:bodyPr>
          <a:lstStyle/>
          <a:p>
            <a:pPr marL="285750" indent="-285750">
              <a:buFont typeface="Arial" panose="020B0604020202020204" pitchFamily="34" charset="0"/>
              <a:buChar char="•"/>
            </a:pPr>
            <a:r>
              <a:rPr lang="en-US" sz="1850" dirty="0"/>
              <a:t>With the addition of more and more data in the world of the internet, the importance of web scraping is increasing. </a:t>
            </a:r>
          </a:p>
          <a:p>
            <a:endParaRPr lang="en-US" sz="1850" dirty="0"/>
          </a:p>
          <a:p>
            <a:pPr marL="285750" indent="-285750">
              <a:buFont typeface="Arial" panose="020B0604020202020204" pitchFamily="34" charset="0"/>
              <a:buChar char="•"/>
            </a:pPr>
            <a:r>
              <a:rPr lang="en-US" sz="1850" dirty="0"/>
              <a:t>Many companies are now offering customized web scraping tools to their clients in which they gather data from all over the world of the internet and arrange them into useful and easily understandable data. </a:t>
            </a:r>
          </a:p>
          <a:p>
            <a:pPr marL="285750" indent="-285750">
              <a:buFont typeface="Arial" panose="020B0604020202020204" pitchFamily="34" charset="0"/>
              <a:buChar char="•"/>
            </a:pPr>
            <a:endParaRPr lang="en-US" sz="1850" dirty="0"/>
          </a:p>
          <a:p>
            <a:pPr marL="285750" indent="-285750">
              <a:buFont typeface="Arial" panose="020B0604020202020204" pitchFamily="34" charset="0"/>
              <a:buChar char="•"/>
            </a:pPr>
            <a:r>
              <a:rPr lang="en-US" sz="1850" dirty="0"/>
              <a:t>It reduces the precious man-power to manually visit each website and collect the data. </a:t>
            </a:r>
          </a:p>
          <a:p>
            <a:pPr marL="285750" indent="-285750">
              <a:buFont typeface="Arial" panose="020B0604020202020204" pitchFamily="34" charset="0"/>
              <a:buChar char="•"/>
            </a:pPr>
            <a:endParaRPr lang="en-US" sz="1850" dirty="0"/>
          </a:p>
          <a:p>
            <a:pPr marL="285750" indent="-285750">
              <a:buFont typeface="Arial" panose="020B0604020202020204" pitchFamily="34" charset="0"/>
              <a:buChar char="•"/>
            </a:pPr>
            <a:r>
              <a:rPr lang="en-US" sz="1850" dirty="0"/>
              <a:t>Web Scrapers are designed and code for each and individual website and crawlers do broad scraping. </a:t>
            </a:r>
          </a:p>
          <a:p>
            <a:pPr marL="285750" indent="-285750">
              <a:buFont typeface="Arial" panose="020B0604020202020204" pitchFamily="34" charset="0"/>
              <a:buChar char="•"/>
            </a:pPr>
            <a:endParaRPr lang="en-US" sz="1850" dirty="0"/>
          </a:p>
          <a:p>
            <a:pPr marL="285750" indent="-285750">
              <a:buFont typeface="Arial" panose="020B0604020202020204" pitchFamily="34" charset="0"/>
              <a:buChar char="•"/>
            </a:pPr>
            <a:r>
              <a:rPr lang="en-US" sz="1850" dirty="0"/>
              <a:t>If the website has a complicated structure, more coding is required to scrap its data as compared to a simple one. </a:t>
            </a:r>
          </a:p>
          <a:p>
            <a:pPr marL="285750" indent="-285750">
              <a:buFont typeface="Arial" panose="020B0604020202020204" pitchFamily="34" charset="0"/>
              <a:buChar char="•"/>
            </a:pPr>
            <a:endParaRPr lang="en-US" sz="1850" dirty="0"/>
          </a:p>
          <a:p>
            <a:pPr marL="285750" indent="-285750">
              <a:buFont typeface="Arial" panose="020B0604020202020204" pitchFamily="34" charset="0"/>
              <a:buChar char="•"/>
            </a:pPr>
            <a:r>
              <a:rPr lang="en-US" sz="1850" dirty="0"/>
              <a:t>The Future of web scraping is indeed bright and it will become more and more essential for every business with the passage of time.</a:t>
            </a:r>
            <a:endParaRPr lang="en-IN" sz="1850" dirty="0"/>
          </a:p>
        </p:txBody>
      </p:sp>
    </p:spTree>
    <p:extLst>
      <p:ext uri="{BB962C8B-B14F-4D97-AF65-F5344CB8AC3E}">
        <p14:creationId xmlns:p14="http://schemas.microsoft.com/office/powerpoint/2010/main" val="1118377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D6BBD-8612-42E3-8A31-7F76B8338441}"/>
              </a:ext>
            </a:extLst>
          </p:cNvPr>
          <p:cNvSpPr>
            <a:spLocks noGrp="1"/>
          </p:cNvSpPr>
          <p:nvPr>
            <p:ph type="title"/>
          </p:nvPr>
        </p:nvSpPr>
        <p:spPr>
          <a:xfrm>
            <a:off x="646111" y="452718"/>
            <a:ext cx="6425249" cy="817282"/>
          </a:xfrm>
        </p:spPr>
        <p:txBody>
          <a:bodyPr/>
          <a:lstStyle/>
          <a:p>
            <a:r>
              <a:rPr lang="en-IN" b="1" dirty="0"/>
              <a:t>IX. References Used</a:t>
            </a:r>
          </a:p>
        </p:txBody>
      </p:sp>
      <p:sp>
        <p:nvSpPr>
          <p:cNvPr id="3" name="TextBox 2">
            <a:extLst>
              <a:ext uri="{FF2B5EF4-FFF2-40B4-BE49-F238E27FC236}">
                <a16:creationId xmlns:a16="http://schemas.microsoft.com/office/drawing/2014/main" id="{BF43D83C-7198-4FDA-A563-6306DAB68E32}"/>
              </a:ext>
            </a:extLst>
          </p:cNvPr>
          <p:cNvSpPr txBox="1"/>
          <p:nvPr/>
        </p:nvSpPr>
        <p:spPr>
          <a:xfrm>
            <a:off x="853440" y="1349968"/>
            <a:ext cx="9123680" cy="5355312"/>
          </a:xfrm>
          <a:prstGeom prst="rect">
            <a:avLst/>
          </a:prstGeom>
          <a:noFill/>
        </p:spPr>
        <p:txBody>
          <a:bodyPr wrap="square" rtlCol="0">
            <a:spAutoFit/>
          </a:bodyPr>
          <a:lstStyle/>
          <a:p>
            <a:r>
              <a:rPr lang="en-IN" b="1" dirty="0"/>
              <a:t>1</a:t>
            </a:r>
            <a:r>
              <a:rPr lang="en-IN" dirty="0"/>
              <a:t>.”Renita Crystal Pereira, Vanitha T. “Web Scraping of Social Networks.” International Journal of Innovative Research in Computer and Communication Engineering, vol. 3, pp.237-239, Oct. 7, 2018” </a:t>
            </a:r>
          </a:p>
          <a:p>
            <a:endParaRPr lang="en-IN" dirty="0"/>
          </a:p>
          <a:p>
            <a:r>
              <a:rPr lang="en-IN" b="1" dirty="0"/>
              <a:t>2</a:t>
            </a:r>
            <a:r>
              <a:rPr lang="en-IN" dirty="0"/>
              <a:t>.”Ghazvinian, Holbert, Viswanathan. “Simple </a:t>
            </a:r>
            <a:r>
              <a:rPr lang="en-IN" dirty="0" err="1"/>
              <a:t>WebScraping</a:t>
            </a:r>
            <a:r>
              <a:rPr lang="en-IN" dirty="0"/>
              <a:t>.”</a:t>
            </a:r>
            <a:r>
              <a:rPr lang="en-IN" dirty="0" err="1"/>
              <a:t>Internet:https</a:t>
            </a:r>
            <a:r>
              <a:rPr lang="en-IN" dirty="0"/>
              <a:t>://</a:t>
            </a:r>
            <a:r>
              <a:rPr lang="en-IN" dirty="0" err="1"/>
              <a:t>seanholbert.wor</a:t>
            </a:r>
            <a:r>
              <a:rPr lang="en-IN" dirty="0"/>
              <a:t> dpress.com/2011/07/15/scrappy-simple-</a:t>
            </a:r>
            <a:r>
              <a:rPr lang="en-IN" dirty="0" err="1"/>
              <a:t>webscraping</a:t>
            </a:r>
            <a:r>
              <a:rPr lang="en-IN" dirty="0"/>
              <a:t>/, Jun. 2015” </a:t>
            </a:r>
          </a:p>
          <a:p>
            <a:endParaRPr lang="en-IN" dirty="0"/>
          </a:p>
          <a:p>
            <a:r>
              <a:rPr lang="en-IN" b="1" dirty="0"/>
              <a:t>3.”</a:t>
            </a:r>
            <a:r>
              <a:rPr lang="en-IN" dirty="0"/>
              <a:t>Bellarosey.“Crowdsourcing-Definition.” </a:t>
            </a:r>
            <a:r>
              <a:rPr lang="en-IN" dirty="0" err="1"/>
              <a:t>Internet:http</a:t>
            </a:r>
            <a:r>
              <a:rPr lang="en-IN" dirty="0"/>
              <a:t>://crowdsourcing.typepad.com/cs/ 2006/06/crowdsourcing_a.html, Jun. 02, 2006” </a:t>
            </a:r>
          </a:p>
          <a:p>
            <a:endParaRPr lang="en-IN" dirty="0"/>
          </a:p>
          <a:p>
            <a:r>
              <a:rPr lang="en-IN" b="1" dirty="0"/>
              <a:t>4</a:t>
            </a:r>
            <a:r>
              <a:rPr lang="en-IN" dirty="0"/>
              <a:t>.“Naveen Ashish and Craig </a:t>
            </a:r>
            <a:r>
              <a:rPr lang="en-IN" dirty="0" err="1"/>
              <a:t>Knoblock</a:t>
            </a:r>
            <a:r>
              <a:rPr lang="en-IN" dirty="0"/>
              <a:t>. ”Wrapper Generation for semi-structured Internet Sources. In Proc” ACM SIGMOD Workshop on Management of Semi Structured Data, Tucson, Arizona, May 1997.” </a:t>
            </a:r>
          </a:p>
          <a:p>
            <a:endParaRPr lang="en-IN" dirty="0"/>
          </a:p>
          <a:p>
            <a:r>
              <a:rPr lang="en-IN" b="1" dirty="0"/>
              <a:t>5</a:t>
            </a:r>
            <a:r>
              <a:rPr lang="en-IN" dirty="0"/>
              <a:t>. “Datahen."3 Advantages of web scraping for </a:t>
            </a:r>
            <a:r>
              <a:rPr lang="en-IN" dirty="0" err="1"/>
              <a:t>yourenterprise"Internet:https</a:t>
            </a:r>
            <a:r>
              <a:rPr lang="en-IN" dirty="0"/>
              <a:t>://www.datahen.c om/3-advantages-web-scrapingenterprise/,May.17,2017””</a:t>
            </a:r>
          </a:p>
        </p:txBody>
      </p:sp>
    </p:spTree>
    <p:extLst>
      <p:ext uri="{BB962C8B-B14F-4D97-AF65-F5344CB8AC3E}">
        <p14:creationId xmlns:p14="http://schemas.microsoft.com/office/powerpoint/2010/main" val="1347797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B8C06A-E67C-4BE0-83BB-8B4DF8CB2505}"/>
              </a:ext>
            </a:extLst>
          </p:cNvPr>
          <p:cNvSpPr txBox="1"/>
          <p:nvPr/>
        </p:nvSpPr>
        <p:spPr>
          <a:xfrm>
            <a:off x="822960" y="772160"/>
            <a:ext cx="9347200" cy="6463308"/>
          </a:xfrm>
          <a:prstGeom prst="rect">
            <a:avLst/>
          </a:prstGeom>
          <a:noFill/>
        </p:spPr>
        <p:txBody>
          <a:bodyPr wrap="square" rtlCol="0">
            <a:spAutoFit/>
          </a:bodyPr>
          <a:lstStyle/>
          <a:p>
            <a:r>
              <a:rPr lang="en-US" b="1" dirty="0"/>
              <a:t> 6.  </a:t>
            </a:r>
            <a:r>
              <a:rPr lang="en-US" dirty="0">
                <a:hlinkClick r:id="rId2">
                  <a:extLst>
                    <a:ext uri="{A12FA001-AC4F-418D-AE19-62706E023703}">
                      <ahyp:hlinkClr xmlns:ahyp="http://schemas.microsoft.com/office/drawing/2018/hyperlinkcolor" val="tx"/>
                    </a:ext>
                  </a:extLst>
                </a:hlinkClick>
              </a:rPr>
              <a:t>https://en.wikipedia.org/wiki/Web_scraping</a:t>
            </a:r>
            <a:endParaRPr lang="en-US" dirty="0"/>
          </a:p>
          <a:p>
            <a:endParaRPr lang="en-US" dirty="0"/>
          </a:p>
          <a:p>
            <a:r>
              <a:rPr lang="en-US" dirty="0"/>
              <a:t> </a:t>
            </a:r>
            <a:r>
              <a:rPr lang="en-US" b="1" dirty="0"/>
              <a:t>7. </a:t>
            </a:r>
            <a:r>
              <a:rPr lang="en-US" dirty="0">
                <a:hlinkClick r:id="rId3">
                  <a:extLst>
                    <a:ext uri="{A12FA001-AC4F-418D-AE19-62706E023703}">
                      <ahyp:hlinkClr xmlns:ahyp="http://schemas.microsoft.com/office/drawing/2018/hyperlinkcolor" val="tx"/>
                    </a:ext>
                  </a:extLst>
                </a:hlinkClick>
              </a:rPr>
              <a:t>https://www.webharvy.com/articles/whatis-web-scraping.html</a:t>
            </a:r>
            <a:endParaRPr lang="en-US" dirty="0"/>
          </a:p>
          <a:p>
            <a:endParaRPr lang="en-US" dirty="0"/>
          </a:p>
          <a:p>
            <a:r>
              <a:rPr lang="en-US" b="1" dirty="0"/>
              <a:t> 8</a:t>
            </a:r>
            <a:r>
              <a:rPr lang="en-US" dirty="0"/>
              <a:t>. </a:t>
            </a:r>
            <a:r>
              <a:rPr lang="en-US" dirty="0">
                <a:hlinkClick r:id="rId4">
                  <a:extLst>
                    <a:ext uri="{A12FA001-AC4F-418D-AE19-62706E023703}">
                      <ahyp:hlinkClr xmlns:ahyp="http://schemas.microsoft.com/office/drawing/2018/hyperlinkcolor" val="tx"/>
                    </a:ext>
                  </a:extLst>
                </a:hlinkClick>
              </a:rPr>
              <a:t>http://resources.distilnetworks.com/h/i/538 22104-is-webscraping- illegal-depends-on-</a:t>
            </a:r>
            <a:r>
              <a:rPr lang="en-US" dirty="0" err="1">
                <a:hlinkClick r:id="rId4">
                  <a:extLst>
                    <a:ext uri="{A12FA001-AC4F-418D-AE19-62706E023703}">
                      <ahyp:hlinkClr xmlns:ahyp="http://schemas.microsoft.com/office/drawing/2018/hyperlinkcolor" val="tx"/>
                    </a:ext>
                  </a:extLst>
                </a:hlinkClick>
              </a:rPr>
              <a:t>whatthe</a:t>
            </a:r>
            <a:r>
              <a:rPr lang="en-US" dirty="0">
                <a:hlinkClick r:id="rId4">
                  <a:extLst>
                    <a:ext uri="{A12FA001-AC4F-418D-AE19-62706E023703}">
                      <ahyp:hlinkClr xmlns:ahyp="http://schemas.microsoft.com/office/drawing/2018/hyperlinkcolor" val="tx"/>
                    </a:ext>
                  </a:extLst>
                </a:hlinkClick>
              </a:rPr>
              <a:t>-meaning-of-</a:t>
            </a:r>
            <a:r>
              <a:rPr lang="en-US" dirty="0" err="1">
                <a:hlinkClick r:id="rId4">
                  <a:extLst>
                    <a:ext uri="{A12FA001-AC4F-418D-AE19-62706E023703}">
                      <ahyp:hlinkClr xmlns:ahyp="http://schemas.microsoft.com/office/drawing/2018/hyperlinkcolor" val="tx"/>
                    </a:ext>
                  </a:extLst>
                </a:hlinkClick>
              </a:rPr>
              <a:t>theword</a:t>
            </a:r>
            <a:r>
              <a:rPr lang="en-US" dirty="0">
                <a:hlinkClick r:id="rId4">
                  <a:extLst>
                    <a:ext uri="{A12FA001-AC4F-418D-AE19-62706E023703}">
                      <ahyp:hlinkClr xmlns:ahyp="http://schemas.microsoft.com/office/drawing/2018/hyperlinkcolor" val="tx"/>
                    </a:ext>
                  </a:extLst>
                </a:hlinkClick>
              </a:rPr>
              <a:t>-is-is/181642</a:t>
            </a:r>
            <a:endParaRPr lang="en-US" dirty="0"/>
          </a:p>
          <a:p>
            <a:endParaRPr lang="en-US" dirty="0"/>
          </a:p>
          <a:p>
            <a:r>
              <a:rPr lang="en-US" dirty="0"/>
              <a:t> </a:t>
            </a:r>
            <a:r>
              <a:rPr lang="en-US" b="1" dirty="0"/>
              <a:t>9.”</a:t>
            </a:r>
            <a:r>
              <a:rPr lang="en-US" dirty="0"/>
              <a:t>https://www.quora.com/What-is-</a:t>
            </a:r>
            <a:r>
              <a:rPr lang="en-US" dirty="0" err="1"/>
              <a:t>thelegality</a:t>
            </a:r>
            <a:r>
              <a:rPr lang="en-US" dirty="0"/>
              <a:t>-of-web-scraping” </a:t>
            </a:r>
          </a:p>
          <a:p>
            <a:endParaRPr lang="en-US" dirty="0"/>
          </a:p>
          <a:p>
            <a:r>
              <a:rPr lang="en-US" b="1" dirty="0"/>
              <a:t>10. </a:t>
            </a:r>
            <a:r>
              <a:rPr lang="en-US" dirty="0">
                <a:hlinkClick r:id="rId5">
                  <a:extLst>
                    <a:ext uri="{A12FA001-AC4F-418D-AE19-62706E023703}">
                      <ahyp:hlinkClr xmlns:ahyp="http://schemas.microsoft.com/office/drawing/2018/hyperlinkcolor" val="tx"/>
                    </a:ext>
                  </a:extLst>
                </a:hlinkClick>
              </a:rPr>
              <a:t>https://en.wikipedia.org/wiki/Web_crawler</a:t>
            </a:r>
            <a:endParaRPr lang="en-US" dirty="0"/>
          </a:p>
          <a:p>
            <a:endParaRPr lang="en-US" dirty="0"/>
          </a:p>
          <a:p>
            <a:r>
              <a:rPr lang="en-IN" b="1" dirty="0"/>
              <a:t>11.”</a:t>
            </a:r>
            <a:r>
              <a:rPr lang="en-IN" dirty="0"/>
              <a:t>Kolari, </a:t>
            </a:r>
            <a:r>
              <a:rPr lang="en-IN" dirty="0" err="1"/>
              <a:t>Pand</a:t>
            </a:r>
            <a:r>
              <a:rPr lang="en-IN" dirty="0"/>
              <a:t> Joshi A. ,“Web mining : research and practice , Computing in Science &amp; Engineering”, IEEE Transactions on Knowledge and Data Engineering, vol. 6, no. 2,Vol. 6 , No. 4 , 2004” </a:t>
            </a:r>
          </a:p>
          <a:p>
            <a:endParaRPr lang="en-IN" dirty="0"/>
          </a:p>
          <a:p>
            <a:r>
              <a:rPr lang="en-IN" b="1" dirty="0"/>
              <a:t>12.“</a:t>
            </a:r>
            <a:r>
              <a:rPr lang="en-IN" dirty="0"/>
              <a:t>Pythonversion3.6,http://www.python.org.”</a:t>
            </a:r>
          </a:p>
          <a:p>
            <a:endParaRPr lang="en-IN" dirty="0"/>
          </a:p>
          <a:p>
            <a:r>
              <a:rPr lang="en-IN" b="1" dirty="0"/>
              <a:t>13</a:t>
            </a:r>
            <a:r>
              <a:rPr lang="en-IN" dirty="0"/>
              <a:t>.”Kengtel,W:Wagner,M.Proteins1999,37,334- 345.” </a:t>
            </a:r>
          </a:p>
          <a:p>
            <a:endParaRPr lang="en-IN" dirty="0"/>
          </a:p>
          <a:p>
            <a:r>
              <a:rPr lang="en-IN" b="1" dirty="0"/>
              <a:t>14</a:t>
            </a:r>
            <a:r>
              <a:rPr lang="en-IN" dirty="0"/>
              <a:t>. “BrightPLanet.com Deep web White Paper. http://www.completeplanet.com/Tutorials/Dee </a:t>
            </a:r>
            <a:r>
              <a:rPr lang="en-IN" dirty="0" err="1"/>
              <a:t>pWeb</a:t>
            </a:r>
            <a:r>
              <a:rPr lang="en-IN" dirty="0"/>
              <a:t>/index.asp.”</a:t>
            </a:r>
            <a:endParaRPr lang="en-US" dirty="0"/>
          </a:p>
          <a:p>
            <a:endParaRPr lang="en-US" dirty="0"/>
          </a:p>
          <a:p>
            <a:endParaRPr lang="en-IN" dirty="0"/>
          </a:p>
        </p:txBody>
      </p:sp>
    </p:spTree>
    <p:extLst>
      <p:ext uri="{BB962C8B-B14F-4D97-AF65-F5344CB8AC3E}">
        <p14:creationId xmlns:p14="http://schemas.microsoft.com/office/powerpoint/2010/main" val="1019876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F0F0F-0054-46EF-8906-89EB847CD805}"/>
              </a:ext>
            </a:extLst>
          </p:cNvPr>
          <p:cNvSpPr>
            <a:spLocks noGrp="1"/>
          </p:cNvSpPr>
          <p:nvPr>
            <p:ph type="title"/>
          </p:nvPr>
        </p:nvSpPr>
        <p:spPr/>
        <p:txBody>
          <a:bodyPr/>
          <a:lstStyle/>
          <a:p>
            <a:r>
              <a:rPr lang="en-IN" b="1" dirty="0"/>
              <a:t>Strategy for Implementation</a:t>
            </a:r>
          </a:p>
        </p:txBody>
      </p:sp>
      <p:sp>
        <p:nvSpPr>
          <p:cNvPr id="3" name="Content Placeholder 2">
            <a:extLst>
              <a:ext uri="{FF2B5EF4-FFF2-40B4-BE49-F238E27FC236}">
                <a16:creationId xmlns:a16="http://schemas.microsoft.com/office/drawing/2014/main" id="{744EA7DB-AA46-4072-B5AE-30B9F605D876}"/>
              </a:ext>
            </a:extLst>
          </p:cNvPr>
          <p:cNvSpPr>
            <a:spLocks noGrp="1"/>
          </p:cNvSpPr>
          <p:nvPr>
            <p:ph idx="1"/>
          </p:nvPr>
        </p:nvSpPr>
        <p:spPr>
          <a:xfrm>
            <a:off x="646111" y="1587251"/>
            <a:ext cx="8946541" cy="4568016"/>
          </a:xfrm>
        </p:spPr>
        <p:txBody>
          <a:bodyPr>
            <a:normAutofit fontScale="70000" lnSpcReduction="20000"/>
          </a:bodyPr>
          <a:lstStyle/>
          <a:p>
            <a:r>
              <a:rPr lang="en-IN" sz="2300" dirty="0"/>
              <a:t>The Paper made use of Python 3.6, but for its implementation we would be using its upgraded version </a:t>
            </a:r>
            <a:r>
              <a:rPr lang="en-IN" sz="2300" b="1" dirty="0"/>
              <a:t>Python 3.8 </a:t>
            </a:r>
            <a:r>
              <a:rPr lang="en-IN" sz="2300" dirty="0"/>
              <a:t>as it would have the latest libraries in the frameworks which we are supposed to use for web scraping.</a:t>
            </a:r>
          </a:p>
          <a:p>
            <a:r>
              <a:rPr lang="en-IN" sz="2300" dirty="0"/>
              <a:t>We would also make an account on Reddit first and Register an App to get all the credentials required to get started  with Web Scraping using </a:t>
            </a:r>
            <a:r>
              <a:rPr lang="en-IN" sz="2300" b="1" dirty="0"/>
              <a:t>PRAW.</a:t>
            </a:r>
          </a:p>
          <a:p>
            <a:r>
              <a:rPr lang="en-IN" sz="2300" dirty="0"/>
              <a:t>We would be making use of </a:t>
            </a:r>
            <a:r>
              <a:rPr lang="en-IN" sz="2300" b="1" dirty="0"/>
              <a:t>PRAW</a:t>
            </a:r>
            <a:r>
              <a:rPr lang="en-IN" sz="2300" b="0" i="0" dirty="0">
                <a:solidFill>
                  <a:srgbClr val="202124"/>
                </a:solidFill>
                <a:effectLst/>
                <a:latin typeface="arial" panose="020B0604020202020204" pitchFamily="34" charset="0"/>
              </a:rPr>
              <a:t> </a:t>
            </a:r>
            <a:r>
              <a:rPr lang="en-IN" sz="2300" b="0" i="0" dirty="0">
                <a:effectLst/>
                <a:latin typeface="arial" panose="020B0604020202020204" pitchFamily="34" charset="0"/>
              </a:rPr>
              <a:t>(</a:t>
            </a:r>
            <a:r>
              <a:rPr lang="en-IN" sz="2300" b="1" i="0" dirty="0">
                <a:effectLst/>
                <a:latin typeface="arial" panose="020B0604020202020204" pitchFamily="34" charset="0"/>
              </a:rPr>
              <a:t>P</a:t>
            </a:r>
            <a:r>
              <a:rPr lang="en-IN" sz="2300" i="0" dirty="0">
                <a:effectLst/>
                <a:latin typeface="arial" panose="020B0604020202020204" pitchFamily="34" charset="0"/>
              </a:rPr>
              <a:t>ython </a:t>
            </a:r>
            <a:r>
              <a:rPr lang="en-IN" sz="2300" b="1" i="0" dirty="0">
                <a:effectLst/>
                <a:latin typeface="arial" panose="020B0604020202020204" pitchFamily="34" charset="0"/>
              </a:rPr>
              <a:t>R</a:t>
            </a:r>
            <a:r>
              <a:rPr lang="en-IN" sz="2300" i="0" dirty="0">
                <a:effectLst/>
                <a:latin typeface="arial" panose="020B0604020202020204" pitchFamily="34" charset="0"/>
              </a:rPr>
              <a:t>eddit </a:t>
            </a:r>
            <a:r>
              <a:rPr lang="en-IN" sz="2300" b="1" i="0" dirty="0">
                <a:effectLst/>
                <a:latin typeface="arial" panose="020B0604020202020204" pitchFamily="34" charset="0"/>
              </a:rPr>
              <a:t>A</a:t>
            </a:r>
            <a:r>
              <a:rPr lang="en-IN" sz="2300" i="0" dirty="0">
                <a:effectLst/>
                <a:latin typeface="arial" panose="020B0604020202020204" pitchFamily="34" charset="0"/>
              </a:rPr>
              <a:t>PI </a:t>
            </a:r>
            <a:r>
              <a:rPr lang="en-IN" sz="2300" b="1" i="0" dirty="0">
                <a:effectLst/>
                <a:latin typeface="arial" panose="020B0604020202020204" pitchFamily="34" charset="0"/>
              </a:rPr>
              <a:t>W</a:t>
            </a:r>
            <a:r>
              <a:rPr lang="en-IN" sz="2300" i="0" dirty="0">
                <a:effectLst/>
                <a:latin typeface="arial" panose="020B0604020202020204" pitchFamily="34" charset="0"/>
              </a:rPr>
              <a:t>rapper</a:t>
            </a:r>
            <a:r>
              <a:rPr lang="en-IN" sz="2300" b="0" i="0" dirty="0">
                <a:effectLst/>
                <a:latin typeface="arial" panose="020B0604020202020204" pitchFamily="34" charset="0"/>
              </a:rPr>
              <a:t>).</a:t>
            </a:r>
            <a:r>
              <a:rPr lang="en-IN" sz="2300" i="0" dirty="0">
                <a:effectLst/>
                <a:latin typeface="arial" panose="020B0604020202020204" pitchFamily="34" charset="0"/>
              </a:rPr>
              <a:t>It is</a:t>
            </a:r>
            <a:r>
              <a:rPr lang="en-US" sz="2300" i="0" dirty="0">
                <a:effectLst/>
                <a:latin typeface="arial" panose="020B0604020202020204" pitchFamily="34" charset="0"/>
              </a:rPr>
              <a:t> a Python module that provides a simple access to Reddit's API. PRAW is easy to use and follows all of Reddit's API rules </a:t>
            </a:r>
            <a:r>
              <a:rPr lang="en-US" sz="2300" dirty="0">
                <a:latin typeface="arial" panose="020B0604020202020204" pitchFamily="34" charset="0"/>
              </a:rPr>
              <a:t>,it </a:t>
            </a:r>
            <a:r>
              <a:rPr lang="en-US" sz="2300" i="0" dirty="0">
                <a:effectLst/>
                <a:latin typeface="arial" panose="020B0604020202020204" pitchFamily="34" charset="0"/>
              </a:rPr>
              <a:t>enables </a:t>
            </a:r>
            <a:r>
              <a:rPr lang="en-US" sz="2300" dirty="0">
                <a:latin typeface="arial" panose="020B0604020202020204" pitchFamily="34" charset="0"/>
              </a:rPr>
              <a:t>us</a:t>
            </a:r>
            <a:r>
              <a:rPr lang="en-US" sz="2300" i="0" dirty="0">
                <a:effectLst/>
                <a:latin typeface="arial" panose="020B0604020202020204" pitchFamily="34" charset="0"/>
              </a:rPr>
              <a:t> to scrape data from subreddits, create a bot and much more. </a:t>
            </a:r>
          </a:p>
          <a:p>
            <a:r>
              <a:rPr lang="en-IN" sz="2300" dirty="0"/>
              <a:t>We would be making use of </a:t>
            </a:r>
            <a:r>
              <a:rPr lang="en-IN" sz="2300" b="1" dirty="0"/>
              <a:t>Beautiful Soup  </a:t>
            </a:r>
            <a:r>
              <a:rPr lang="en-IN" sz="2300" dirty="0"/>
              <a:t>to parse the response object and </a:t>
            </a:r>
            <a:r>
              <a:rPr lang="en-IN" sz="2300" b="1" dirty="0"/>
              <a:t>scraping the Images </a:t>
            </a:r>
            <a:r>
              <a:rPr lang="en-IN" sz="2300" dirty="0"/>
              <a:t>from posts in a particular subreddit(The research paper accounts for only data scraping).</a:t>
            </a:r>
          </a:p>
          <a:p>
            <a:r>
              <a:rPr lang="en-IN" sz="2300" dirty="0"/>
              <a:t>I would also try to get the community to know a little bit more about the general idea of accessing an API in general and Interpreting the results using things like </a:t>
            </a:r>
            <a:r>
              <a:rPr lang="en-IN" sz="2300" b="1" dirty="0"/>
              <a:t>Requests in python</a:t>
            </a:r>
            <a:r>
              <a:rPr lang="en-IN" sz="2300" dirty="0"/>
              <a:t>.</a:t>
            </a:r>
          </a:p>
          <a:p>
            <a:r>
              <a:rPr lang="en-IN" sz="2300" dirty="0"/>
              <a:t>In addition I would also to try to implement a </a:t>
            </a:r>
            <a:r>
              <a:rPr lang="en-IN" sz="2300" b="1" dirty="0"/>
              <a:t>Spam Detection Bot </a:t>
            </a:r>
            <a:r>
              <a:rPr lang="en-IN" sz="2300" dirty="0"/>
              <a:t>for a subreddit.</a:t>
            </a:r>
          </a:p>
          <a:p>
            <a:r>
              <a:rPr lang="en-IN" sz="2300" dirty="0"/>
              <a:t>Finally , would even use Try to implement </a:t>
            </a:r>
            <a:r>
              <a:rPr lang="en-IN" sz="2300" b="1" dirty="0"/>
              <a:t>Scrapy framework </a:t>
            </a:r>
            <a:r>
              <a:rPr lang="en-IN" sz="2300" dirty="0"/>
              <a:t>&amp; show how we can extract data from a given </a:t>
            </a:r>
            <a:r>
              <a:rPr lang="en-IN" sz="2300" dirty="0" err="1"/>
              <a:t>url</a:t>
            </a:r>
            <a:r>
              <a:rPr lang="en-IN" sz="2300" dirty="0"/>
              <a:t> in Scrapy shell.</a:t>
            </a:r>
          </a:p>
          <a:p>
            <a:pPr marL="0" indent="0">
              <a:buNone/>
            </a:pPr>
            <a:endParaRPr lang="en-IN" dirty="0"/>
          </a:p>
          <a:p>
            <a:endParaRPr lang="en-IN" b="1" dirty="0"/>
          </a:p>
        </p:txBody>
      </p:sp>
    </p:spTree>
    <p:extLst>
      <p:ext uri="{BB962C8B-B14F-4D97-AF65-F5344CB8AC3E}">
        <p14:creationId xmlns:p14="http://schemas.microsoft.com/office/powerpoint/2010/main" val="29510839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1277A-95C9-4AC7-BA5A-AF49C3A928FF}"/>
              </a:ext>
            </a:extLst>
          </p:cNvPr>
          <p:cNvSpPr>
            <a:spLocks noGrp="1"/>
          </p:cNvSpPr>
          <p:nvPr>
            <p:ph type="title"/>
          </p:nvPr>
        </p:nvSpPr>
        <p:spPr>
          <a:xfrm>
            <a:off x="646111" y="452718"/>
            <a:ext cx="7908609" cy="969682"/>
          </a:xfrm>
        </p:spPr>
        <p:txBody>
          <a:bodyPr/>
          <a:lstStyle/>
          <a:p>
            <a:r>
              <a:rPr lang="en-IN" b="1" dirty="0"/>
              <a:t>Credits to Writers of the Paper</a:t>
            </a:r>
          </a:p>
        </p:txBody>
      </p:sp>
      <p:sp>
        <p:nvSpPr>
          <p:cNvPr id="3" name="TextBox 2">
            <a:extLst>
              <a:ext uri="{FF2B5EF4-FFF2-40B4-BE49-F238E27FC236}">
                <a16:creationId xmlns:a16="http://schemas.microsoft.com/office/drawing/2014/main" id="{A83B3CCB-866C-466A-B0D8-444D13783273}"/>
              </a:ext>
            </a:extLst>
          </p:cNvPr>
          <p:cNvSpPr txBox="1"/>
          <p:nvPr/>
        </p:nvSpPr>
        <p:spPr>
          <a:xfrm>
            <a:off x="833120" y="1605280"/>
            <a:ext cx="8239760" cy="2554545"/>
          </a:xfrm>
          <a:prstGeom prst="rect">
            <a:avLst/>
          </a:prstGeom>
          <a:noFill/>
        </p:spPr>
        <p:txBody>
          <a:bodyPr wrap="square" rtlCol="0">
            <a:spAutoFit/>
          </a:bodyPr>
          <a:lstStyle/>
          <a:p>
            <a:r>
              <a:rPr lang="en-US" sz="3200" dirty="0" err="1"/>
              <a:t>i</a:t>
            </a:r>
            <a:r>
              <a:rPr lang="en-US" sz="3200" dirty="0"/>
              <a:t>)MR David Mathew Thomas</a:t>
            </a:r>
          </a:p>
          <a:p>
            <a:r>
              <a:rPr lang="en-US" sz="3200" dirty="0"/>
              <a:t>ii)MR Sandeep Mathur </a:t>
            </a:r>
          </a:p>
          <a:p>
            <a:endParaRPr lang="en-US" sz="3200" dirty="0"/>
          </a:p>
          <a:p>
            <a:r>
              <a:rPr lang="en-US" sz="3200" dirty="0"/>
              <a:t>Amity Institute of Information Technology Amity University (AUUP), Sec-125, Noida</a:t>
            </a:r>
            <a:endParaRPr lang="en-IN" sz="3200" dirty="0"/>
          </a:p>
        </p:txBody>
      </p:sp>
    </p:spTree>
    <p:extLst>
      <p:ext uri="{BB962C8B-B14F-4D97-AF65-F5344CB8AC3E}">
        <p14:creationId xmlns:p14="http://schemas.microsoft.com/office/powerpoint/2010/main" val="41915544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844521-A906-499C-86D8-35AD5A84A67F}"/>
              </a:ext>
            </a:extLst>
          </p:cNvPr>
          <p:cNvSpPr txBox="1"/>
          <p:nvPr/>
        </p:nvSpPr>
        <p:spPr>
          <a:xfrm>
            <a:off x="3058160" y="2348898"/>
            <a:ext cx="6075680" cy="1446550"/>
          </a:xfrm>
          <a:prstGeom prst="rect">
            <a:avLst/>
          </a:prstGeom>
          <a:noFill/>
        </p:spPr>
        <p:txBody>
          <a:bodyPr wrap="square" rtlCol="0">
            <a:spAutoFit/>
          </a:bodyPr>
          <a:lstStyle/>
          <a:p>
            <a:r>
              <a:rPr lang="en-IN" sz="8800"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2934851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B6103-7729-4CFB-AF2E-EE1D5C7722D0}"/>
              </a:ext>
            </a:extLst>
          </p:cNvPr>
          <p:cNvSpPr>
            <a:spLocks noGrp="1"/>
          </p:cNvSpPr>
          <p:nvPr>
            <p:ph type="title"/>
          </p:nvPr>
        </p:nvSpPr>
        <p:spPr>
          <a:xfrm>
            <a:off x="1393638" y="2728735"/>
            <a:ext cx="9404723" cy="1400530"/>
          </a:xfrm>
        </p:spPr>
        <p:txBody>
          <a:bodyPr/>
          <a:lstStyle/>
          <a:p>
            <a:r>
              <a:rPr lang="en-IN" sz="5400" b="1" dirty="0"/>
              <a:t>I. Introduction to Key terms</a:t>
            </a:r>
          </a:p>
        </p:txBody>
      </p:sp>
    </p:spTree>
    <p:extLst>
      <p:ext uri="{BB962C8B-B14F-4D97-AF65-F5344CB8AC3E}">
        <p14:creationId xmlns:p14="http://schemas.microsoft.com/office/powerpoint/2010/main" val="77756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D2E51-8EEB-4925-ABAF-04F95937728E}"/>
              </a:ext>
            </a:extLst>
          </p:cNvPr>
          <p:cNvSpPr>
            <a:spLocks noGrp="1"/>
          </p:cNvSpPr>
          <p:nvPr>
            <p:ph type="title"/>
          </p:nvPr>
        </p:nvSpPr>
        <p:spPr>
          <a:xfrm>
            <a:off x="615631" y="381598"/>
            <a:ext cx="7207569" cy="857922"/>
          </a:xfrm>
        </p:spPr>
        <p:txBody>
          <a:bodyPr/>
          <a:lstStyle/>
          <a:p>
            <a:r>
              <a:rPr lang="en-IN" b="1" dirty="0"/>
              <a:t>  1. Data Analysis </a:t>
            </a:r>
            <a:endParaRPr lang="en-IN" dirty="0"/>
          </a:p>
        </p:txBody>
      </p:sp>
      <p:sp>
        <p:nvSpPr>
          <p:cNvPr id="6" name="TextBox 5">
            <a:extLst>
              <a:ext uri="{FF2B5EF4-FFF2-40B4-BE49-F238E27FC236}">
                <a16:creationId xmlns:a16="http://schemas.microsoft.com/office/drawing/2014/main" id="{EDA1A347-54B4-4393-9616-04C266F32F45}"/>
              </a:ext>
            </a:extLst>
          </p:cNvPr>
          <p:cNvSpPr txBox="1"/>
          <p:nvPr/>
        </p:nvSpPr>
        <p:spPr>
          <a:xfrm>
            <a:off x="5049520" y="1675686"/>
            <a:ext cx="6888480" cy="4370427"/>
          </a:xfrm>
          <a:prstGeom prst="rect">
            <a:avLst/>
          </a:prstGeom>
          <a:noFill/>
        </p:spPr>
        <p:txBody>
          <a:bodyPr wrap="square" rtlCol="0">
            <a:spAutoFit/>
          </a:bodyPr>
          <a:lstStyle/>
          <a:p>
            <a:pPr marL="342900" indent="-342900">
              <a:buFont typeface="Arial" panose="020B0604020202020204" pitchFamily="34" charset="0"/>
              <a:buChar char="•"/>
            </a:pPr>
            <a:r>
              <a:rPr lang="en-US" sz="2000" b="1" dirty="0"/>
              <a:t>Data analysis </a:t>
            </a:r>
            <a:r>
              <a:rPr lang="en-US" sz="2000" dirty="0"/>
              <a:t>is the method of extracting solutions to the problems via interrogation and interpretation of data. The analysis process comprises of discovering problems, resolve the accessibility of suitable data, determining which method can help in finding the solution to the interesting problem and convey the result. </a:t>
            </a:r>
          </a:p>
          <a:p>
            <a:endParaRPr lang="en-US" sz="2000" dirty="0"/>
          </a:p>
          <a:p>
            <a:pPr marL="342900" indent="-342900">
              <a:buFont typeface="Arial" panose="020B0604020202020204" pitchFamily="34" charset="0"/>
              <a:buChar char="•"/>
            </a:pPr>
            <a:r>
              <a:rPr lang="en-US" sz="2000" dirty="0"/>
              <a:t>For the purpose of analysis, the data has to segregate into various steps further on such as starting with its specification assembling, organizing, cleaning, re-analyzing, applying models and algorithms and the final result.</a:t>
            </a:r>
            <a:endParaRPr lang="en-IN" sz="2000" dirty="0"/>
          </a:p>
          <a:p>
            <a:endParaRPr lang="en-IN" dirty="0"/>
          </a:p>
        </p:txBody>
      </p:sp>
      <p:pic>
        <p:nvPicPr>
          <p:cNvPr id="2058" name="Picture 10" descr="Image result for data analysis using python images">
            <a:extLst>
              <a:ext uri="{FF2B5EF4-FFF2-40B4-BE49-F238E27FC236}">
                <a16:creationId xmlns:a16="http://schemas.microsoft.com/office/drawing/2014/main" id="{159873CF-620F-439D-B776-0DCF1DAA8B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193" y="1869440"/>
            <a:ext cx="3509327" cy="3550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6323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Data Analysis PPT">
            <a:extLst>
              <a:ext uri="{FF2B5EF4-FFF2-40B4-BE49-F238E27FC236}">
                <a16:creationId xmlns:a16="http://schemas.microsoft.com/office/drawing/2014/main" id="{8B9BAE71-95F8-4400-BF9A-006B7E8D63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854" y="447040"/>
            <a:ext cx="9425466" cy="6106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06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FEB2E-1495-4213-9725-2C141EF236D7}"/>
              </a:ext>
            </a:extLst>
          </p:cNvPr>
          <p:cNvSpPr>
            <a:spLocks noGrp="1"/>
          </p:cNvSpPr>
          <p:nvPr>
            <p:ph type="title"/>
          </p:nvPr>
        </p:nvSpPr>
        <p:spPr>
          <a:xfrm>
            <a:off x="176686" y="90547"/>
            <a:ext cx="5307649" cy="1040802"/>
          </a:xfrm>
        </p:spPr>
        <p:txBody>
          <a:bodyPr/>
          <a:lstStyle/>
          <a:p>
            <a:r>
              <a:rPr lang="en-IN" b="1" dirty="0"/>
              <a:t>   2. Web Scraping</a:t>
            </a:r>
            <a:br>
              <a:rPr lang="en-IN" dirty="0"/>
            </a:br>
            <a:endParaRPr lang="en-IN" dirty="0"/>
          </a:p>
        </p:txBody>
      </p:sp>
      <p:sp>
        <p:nvSpPr>
          <p:cNvPr id="5" name="TextBox 4">
            <a:extLst>
              <a:ext uri="{FF2B5EF4-FFF2-40B4-BE49-F238E27FC236}">
                <a16:creationId xmlns:a16="http://schemas.microsoft.com/office/drawing/2014/main" id="{EF02A52C-5BEA-4EDD-A52B-CB0D8F333EB0}"/>
              </a:ext>
            </a:extLst>
          </p:cNvPr>
          <p:cNvSpPr txBox="1"/>
          <p:nvPr/>
        </p:nvSpPr>
        <p:spPr>
          <a:xfrm>
            <a:off x="686750" y="919698"/>
            <a:ext cx="9889810" cy="5586145"/>
          </a:xfrm>
          <a:prstGeom prst="rect">
            <a:avLst/>
          </a:prstGeom>
          <a:noFill/>
        </p:spPr>
        <p:txBody>
          <a:bodyPr wrap="square" rtlCol="0">
            <a:spAutoFit/>
          </a:bodyPr>
          <a:lstStyle/>
          <a:p>
            <a:pPr marL="285750" indent="-285750">
              <a:buFont typeface="Arial" panose="020B0604020202020204" pitchFamily="34" charset="0"/>
              <a:buChar char="•"/>
            </a:pPr>
            <a:r>
              <a:rPr lang="en-US" sz="1700" dirty="0"/>
              <a:t>The dictionary meaning of word ‘</a:t>
            </a:r>
            <a:r>
              <a:rPr lang="en-US" sz="1700" b="1" dirty="0"/>
              <a:t>Scrapping</a:t>
            </a:r>
            <a:r>
              <a:rPr lang="en-US" sz="1700" dirty="0"/>
              <a:t>’ implies getting something from the web. </a:t>
            </a:r>
          </a:p>
          <a:p>
            <a:endParaRPr lang="en-US" sz="1700" dirty="0"/>
          </a:p>
          <a:p>
            <a:pPr marL="285750" indent="-285750">
              <a:buFont typeface="Arial" panose="020B0604020202020204" pitchFamily="34" charset="0"/>
              <a:buChar char="•"/>
            </a:pPr>
            <a:r>
              <a:rPr lang="en-US" sz="1700" dirty="0"/>
              <a:t>Here two questions arise: What we can get from the web and How to get that. The answer to the first question is ‘data’. </a:t>
            </a:r>
          </a:p>
          <a:p>
            <a:pPr marL="285750" indent="-285750">
              <a:buFont typeface="Arial" panose="020B0604020202020204" pitchFamily="34" charset="0"/>
              <a:buChar char="•"/>
            </a:pPr>
            <a:endParaRPr lang="en-US" sz="1700" dirty="0"/>
          </a:p>
          <a:p>
            <a:pPr marL="285750" indent="-285750">
              <a:buFont typeface="Arial" panose="020B0604020202020204" pitchFamily="34" charset="0"/>
              <a:buChar char="•"/>
            </a:pPr>
            <a:r>
              <a:rPr lang="en-US" sz="1700" dirty="0"/>
              <a:t>Data is indispensable for any programmer and the basic requirement of every programming project is the large amount of useful data. </a:t>
            </a:r>
          </a:p>
          <a:p>
            <a:pPr marL="285750" indent="-285750">
              <a:buFont typeface="Arial" panose="020B0604020202020204" pitchFamily="34" charset="0"/>
              <a:buChar char="•"/>
            </a:pPr>
            <a:r>
              <a:rPr lang="en-US" sz="1700" dirty="0"/>
              <a:t>The answer to the second question is a bit tricky, because there are lots of ways to get data. </a:t>
            </a:r>
          </a:p>
          <a:p>
            <a:endParaRPr lang="en-US" sz="1700" dirty="0"/>
          </a:p>
          <a:p>
            <a:pPr marL="285750" indent="-285750">
              <a:buFont typeface="Arial" panose="020B0604020202020204" pitchFamily="34" charset="0"/>
              <a:buChar char="•"/>
            </a:pPr>
            <a:r>
              <a:rPr lang="en-US" sz="1700" dirty="0"/>
              <a:t>In general, we may get data from a database or data file and other sources. But what if we need large amount of data that is available online? One way to get such kind of data is to manually search (clicking away in a web browser) and save (copy-pasting into a spreadsheet or file) the required data. This method is quite tedious and time consuming. </a:t>
            </a:r>
          </a:p>
          <a:p>
            <a:endParaRPr lang="en-US" sz="1700" dirty="0"/>
          </a:p>
          <a:p>
            <a:pPr marL="285750" indent="-285750">
              <a:buFont typeface="Arial" panose="020B0604020202020204" pitchFamily="34" charset="0"/>
              <a:buChar char="•"/>
            </a:pPr>
            <a:r>
              <a:rPr lang="en-US" sz="1700" dirty="0"/>
              <a:t>Another way to get such data is using </a:t>
            </a:r>
            <a:r>
              <a:rPr lang="en-US" sz="1700" b="1" dirty="0"/>
              <a:t>web scraping</a:t>
            </a:r>
            <a:r>
              <a:rPr lang="en-US" sz="1700" dirty="0"/>
              <a:t>. </a:t>
            </a:r>
            <a:r>
              <a:rPr lang="en-US" sz="1700" b="1" dirty="0"/>
              <a:t>Web scraping</a:t>
            </a:r>
            <a:r>
              <a:rPr lang="en-US" sz="1700" dirty="0"/>
              <a:t>, also called </a:t>
            </a:r>
            <a:r>
              <a:rPr lang="en-US" sz="1700" b="1" dirty="0"/>
              <a:t>web data mining </a:t>
            </a:r>
            <a:r>
              <a:rPr lang="en-US" sz="1700" dirty="0"/>
              <a:t>or </a:t>
            </a:r>
            <a:r>
              <a:rPr lang="en-US" sz="1700" b="1" dirty="0"/>
              <a:t>web harvesting, </a:t>
            </a:r>
            <a:r>
              <a:rPr lang="en-US" sz="1700" dirty="0"/>
              <a:t>is the process of constructing an agent which can extract, parse, download and organize useful information from the web automatically. In other words, we can say that instead of manually saving the data from websites, the web scraping software will automatically load and extract data from multiple websites as per our requirement. </a:t>
            </a:r>
            <a:endParaRPr lang="en-IN" sz="1700" dirty="0"/>
          </a:p>
        </p:txBody>
      </p:sp>
    </p:spTree>
    <p:extLst>
      <p:ext uri="{BB962C8B-B14F-4D97-AF65-F5344CB8AC3E}">
        <p14:creationId xmlns:p14="http://schemas.microsoft.com/office/powerpoint/2010/main" val="4239678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C2FDD1-B05F-4D01-A01E-B7D2513E68E2}"/>
              </a:ext>
            </a:extLst>
          </p:cNvPr>
          <p:cNvSpPr txBox="1"/>
          <p:nvPr/>
        </p:nvSpPr>
        <p:spPr>
          <a:xfrm>
            <a:off x="589280" y="215741"/>
            <a:ext cx="9154160" cy="646331"/>
          </a:xfrm>
          <a:prstGeom prst="rect">
            <a:avLst/>
          </a:prstGeom>
          <a:noFill/>
        </p:spPr>
        <p:txBody>
          <a:bodyPr wrap="square" rtlCol="0">
            <a:spAutoFit/>
          </a:bodyPr>
          <a:lstStyle/>
          <a:p>
            <a:r>
              <a:rPr lang="en-IN" sz="3600" b="1" dirty="0"/>
              <a:t>Overview of How Web Scraping Works</a:t>
            </a:r>
          </a:p>
        </p:txBody>
      </p:sp>
      <p:sp>
        <p:nvSpPr>
          <p:cNvPr id="3" name="TextBox 2">
            <a:extLst>
              <a:ext uri="{FF2B5EF4-FFF2-40B4-BE49-F238E27FC236}">
                <a16:creationId xmlns:a16="http://schemas.microsoft.com/office/drawing/2014/main" id="{13F0BD8E-23C7-44B0-8B5F-5D1A3EE84E36}"/>
              </a:ext>
            </a:extLst>
          </p:cNvPr>
          <p:cNvSpPr txBox="1"/>
          <p:nvPr/>
        </p:nvSpPr>
        <p:spPr>
          <a:xfrm>
            <a:off x="680720" y="1256169"/>
            <a:ext cx="6654800" cy="5062924"/>
          </a:xfrm>
          <a:prstGeom prst="rect">
            <a:avLst/>
          </a:prstGeom>
          <a:noFill/>
        </p:spPr>
        <p:txBody>
          <a:bodyPr wrap="square" rtlCol="0">
            <a:spAutoFit/>
          </a:bodyPr>
          <a:lstStyle/>
          <a:p>
            <a:pPr marL="285750" indent="-285750">
              <a:buFont typeface="Arial" panose="020B0604020202020204" pitchFamily="34" charset="0"/>
              <a:buChar char="•"/>
            </a:pPr>
            <a:r>
              <a:rPr lang="en-US" sz="1700" dirty="0"/>
              <a:t>By and large, web scraping is notable for a "</a:t>
            </a:r>
            <a:r>
              <a:rPr lang="en-US" sz="1700" b="1" dirty="0"/>
              <a:t>Screen Scraping", "Web Data Extraction". </a:t>
            </a:r>
          </a:p>
          <a:p>
            <a:endParaRPr lang="en-US" sz="1700" dirty="0"/>
          </a:p>
          <a:p>
            <a:pPr marL="285750" indent="-285750">
              <a:buFont typeface="Arial" panose="020B0604020202020204" pitchFamily="34" charset="0"/>
              <a:buChar char="•"/>
            </a:pPr>
            <a:r>
              <a:rPr lang="en-US" sz="1700" dirty="0"/>
              <a:t>The web scrubber programming is planned for exhaustive for all noteworthy data from different online stores and mining, and collecting it into the new website. </a:t>
            </a:r>
          </a:p>
          <a:p>
            <a:endParaRPr lang="en-US" sz="1700" dirty="0"/>
          </a:p>
          <a:p>
            <a:pPr marL="285750" indent="-285750">
              <a:buFont typeface="Arial" panose="020B0604020202020204" pitchFamily="34" charset="0"/>
              <a:buChar char="•"/>
            </a:pPr>
            <a:r>
              <a:rPr lang="en-US" sz="1700" dirty="0"/>
              <a:t>The scraper tool for the web is utilized for derived information from the web host, and as a portion of uses used for web orders, web mining and data mining, online esteem change observing and value correlation, element survey scratching (to watch the challenge), gathering land postings, atmosphere data checking, webpage change area, inspect, following on the web closeness and reputation, web mashup and, web data joining. [</a:t>
            </a:r>
          </a:p>
          <a:p>
            <a:pPr marL="285750" indent="-285750">
              <a:buFont typeface="Arial" panose="020B0604020202020204" pitchFamily="34" charset="0"/>
              <a:buChar char="•"/>
            </a:pPr>
            <a:endParaRPr lang="en-US" sz="1700" dirty="0"/>
          </a:p>
          <a:p>
            <a:pPr marL="285750" indent="-285750">
              <a:buFont typeface="Arial" panose="020B0604020202020204" pitchFamily="34" charset="0"/>
              <a:buChar char="•"/>
            </a:pPr>
            <a:r>
              <a:rPr lang="en-US" sz="1700" dirty="0"/>
              <a:t>Pages are manufactured utilizing content-based increase dialects (HTML and XHTML), and much of the time contain a profusion of cooperative info in the content structure. </a:t>
            </a:r>
            <a:endParaRPr lang="en-IN" sz="1700" dirty="0"/>
          </a:p>
        </p:txBody>
      </p:sp>
      <p:pic>
        <p:nvPicPr>
          <p:cNvPr id="4108" name="Picture 12" descr="Image result for uses of web scraping">
            <a:extLst>
              <a:ext uri="{FF2B5EF4-FFF2-40B4-BE49-F238E27FC236}">
                <a16:creationId xmlns:a16="http://schemas.microsoft.com/office/drawing/2014/main" id="{42ACE413-6E4A-46D4-8DCD-3046AE122D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5520" y="3818086"/>
            <a:ext cx="4724400" cy="282417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800B64DB-27D0-4226-9C3D-53CF6C474CF2}"/>
              </a:ext>
            </a:extLst>
          </p:cNvPr>
          <p:cNvPicPr>
            <a:picLocks noChangeAspect="1"/>
          </p:cNvPicPr>
          <p:nvPr/>
        </p:nvPicPr>
        <p:blipFill>
          <a:blip r:embed="rId3"/>
          <a:stretch>
            <a:fillRect/>
          </a:stretch>
        </p:blipFill>
        <p:spPr>
          <a:xfrm>
            <a:off x="7335520" y="396240"/>
            <a:ext cx="4724400" cy="3421846"/>
          </a:xfrm>
          <a:prstGeom prst="rect">
            <a:avLst/>
          </a:prstGeom>
        </p:spPr>
      </p:pic>
    </p:spTree>
    <p:extLst>
      <p:ext uri="{BB962C8B-B14F-4D97-AF65-F5344CB8AC3E}">
        <p14:creationId xmlns:p14="http://schemas.microsoft.com/office/powerpoint/2010/main" val="3900066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42AC2-3AD7-43B3-91EC-3F1E7B0486EB}"/>
              </a:ext>
            </a:extLst>
          </p:cNvPr>
          <p:cNvSpPr>
            <a:spLocks noGrp="1"/>
          </p:cNvSpPr>
          <p:nvPr>
            <p:ph type="title"/>
          </p:nvPr>
        </p:nvSpPr>
        <p:spPr>
          <a:xfrm>
            <a:off x="544511" y="208878"/>
            <a:ext cx="7004369" cy="908722"/>
          </a:xfrm>
        </p:spPr>
        <p:txBody>
          <a:bodyPr/>
          <a:lstStyle/>
          <a:p>
            <a:r>
              <a:rPr lang="en-IN" b="1" dirty="0"/>
              <a:t>Benefits of Web Scraping</a:t>
            </a:r>
          </a:p>
        </p:txBody>
      </p:sp>
      <p:sp>
        <p:nvSpPr>
          <p:cNvPr id="4" name="TextBox 3">
            <a:extLst>
              <a:ext uri="{FF2B5EF4-FFF2-40B4-BE49-F238E27FC236}">
                <a16:creationId xmlns:a16="http://schemas.microsoft.com/office/drawing/2014/main" id="{6688EF76-D952-494D-9817-4E485F53EE12}"/>
              </a:ext>
            </a:extLst>
          </p:cNvPr>
          <p:cNvSpPr txBox="1"/>
          <p:nvPr/>
        </p:nvSpPr>
        <p:spPr>
          <a:xfrm>
            <a:off x="650240" y="1235284"/>
            <a:ext cx="9631680" cy="5355312"/>
          </a:xfrm>
          <a:prstGeom prst="rect">
            <a:avLst/>
          </a:prstGeom>
          <a:noFill/>
        </p:spPr>
        <p:txBody>
          <a:bodyPr wrap="square">
            <a:spAutoFit/>
          </a:bodyPr>
          <a:lstStyle/>
          <a:p>
            <a:pPr marL="285750" indent="-285750">
              <a:buFont typeface="Arial" panose="020B0604020202020204" pitchFamily="34" charset="0"/>
              <a:buChar char="•"/>
            </a:pPr>
            <a:r>
              <a:rPr lang="en-US" b="1" dirty="0"/>
              <a:t>E-commerce Websites</a:t>
            </a:r>
            <a:r>
              <a:rPr lang="en-US" dirty="0"/>
              <a:t>: Web scrapers can collect the data specially related to the price of a specific product from various e-commerce websites for their comparison.</a:t>
            </a:r>
          </a:p>
          <a:p>
            <a:endParaRPr lang="en-US" dirty="0"/>
          </a:p>
          <a:p>
            <a:pPr marL="285750" indent="-285750">
              <a:buFont typeface="Arial" panose="020B0604020202020204" pitchFamily="34" charset="0"/>
              <a:buChar char="•"/>
            </a:pPr>
            <a:r>
              <a:rPr lang="en-US" b="1" dirty="0"/>
              <a:t>Content Aggregators</a:t>
            </a:r>
            <a:r>
              <a:rPr lang="en-US" dirty="0"/>
              <a:t>: Web scraping is used widely by content aggregators like news aggregators and job aggregators for providing updated data to their users. </a:t>
            </a:r>
          </a:p>
          <a:p>
            <a:endParaRPr lang="en-US" dirty="0"/>
          </a:p>
          <a:p>
            <a:pPr marL="285750" indent="-285750">
              <a:buFont typeface="Arial" panose="020B0604020202020204" pitchFamily="34" charset="0"/>
              <a:buChar char="•"/>
            </a:pPr>
            <a:r>
              <a:rPr lang="en-US" b="1" dirty="0"/>
              <a:t>Marketing and Sales Campaigns</a:t>
            </a:r>
            <a:r>
              <a:rPr lang="en-US" dirty="0"/>
              <a:t>: Web scrapers can be used to get the data like emails, phone number etc. for sales and marketing campaigns.</a:t>
            </a:r>
          </a:p>
          <a:p>
            <a:endParaRPr lang="en-US" dirty="0"/>
          </a:p>
          <a:p>
            <a:pPr marL="285750" indent="-285750">
              <a:buFont typeface="Arial" panose="020B0604020202020204" pitchFamily="34" charset="0"/>
              <a:buChar char="•"/>
            </a:pPr>
            <a:r>
              <a:rPr lang="en-US" b="1" dirty="0"/>
              <a:t>Search Engine Optimization (SEO): </a:t>
            </a:r>
            <a:r>
              <a:rPr lang="en-US" dirty="0"/>
              <a:t>Web scraping is widely used by SEO tools like </a:t>
            </a:r>
            <a:r>
              <a:rPr lang="en-US" dirty="0" err="1"/>
              <a:t>SEMRush</a:t>
            </a:r>
            <a:r>
              <a:rPr lang="en-US" dirty="0"/>
              <a:t>, Majestic etc. to tell business how they rank for search keywords that matter to them.</a:t>
            </a:r>
          </a:p>
          <a:p>
            <a:endParaRPr lang="en-US" dirty="0"/>
          </a:p>
          <a:p>
            <a:pPr marL="285750" indent="-285750">
              <a:buFont typeface="Arial" panose="020B0604020202020204" pitchFamily="34" charset="0"/>
              <a:buChar char="•"/>
            </a:pPr>
            <a:r>
              <a:rPr lang="en-US" b="1" dirty="0"/>
              <a:t>Data for Machine Learning Projects</a:t>
            </a:r>
            <a:r>
              <a:rPr lang="en-US" dirty="0"/>
              <a:t>: Retrieval of data for machine learning projects depends upon web scraping. </a:t>
            </a:r>
          </a:p>
          <a:p>
            <a:endParaRPr lang="en-US" dirty="0"/>
          </a:p>
          <a:p>
            <a:pPr marL="285750" indent="-285750">
              <a:buFont typeface="Arial" panose="020B0604020202020204" pitchFamily="34" charset="0"/>
              <a:buChar char="•"/>
            </a:pPr>
            <a:r>
              <a:rPr lang="en-US" b="1" dirty="0"/>
              <a:t>Data for Research</a:t>
            </a:r>
            <a:r>
              <a:rPr lang="en-US" dirty="0"/>
              <a:t>: Researchers can collect useful data for the purpose of their research work by saving their time by this automated process.</a:t>
            </a:r>
            <a:endParaRPr lang="en-IN" dirty="0"/>
          </a:p>
        </p:txBody>
      </p:sp>
    </p:spTree>
    <p:extLst>
      <p:ext uri="{BB962C8B-B14F-4D97-AF65-F5344CB8AC3E}">
        <p14:creationId xmlns:p14="http://schemas.microsoft.com/office/powerpoint/2010/main" val="1313608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66BBB-3565-42D0-86F9-88E117864CE4}"/>
              </a:ext>
            </a:extLst>
          </p:cNvPr>
          <p:cNvSpPr>
            <a:spLocks noGrp="1"/>
          </p:cNvSpPr>
          <p:nvPr>
            <p:ph type="title"/>
          </p:nvPr>
        </p:nvSpPr>
        <p:spPr>
          <a:xfrm>
            <a:off x="635951" y="193638"/>
            <a:ext cx="8802689" cy="939202"/>
          </a:xfrm>
        </p:spPr>
        <p:txBody>
          <a:bodyPr/>
          <a:lstStyle/>
          <a:p>
            <a:r>
              <a:rPr lang="en-IN" b="1" dirty="0"/>
              <a:t>II. Key Objectives of The Paper</a:t>
            </a:r>
            <a:br>
              <a:rPr lang="en-IN" b="1" dirty="0"/>
            </a:br>
            <a:r>
              <a:rPr lang="en-IN" b="1" dirty="0"/>
              <a:t> </a:t>
            </a:r>
          </a:p>
        </p:txBody>
      </p:sp>
      <p:sp>
        <p:nvSpPr>
          <p:cNvPr id="3" name="TextBox 2">
            <a:extLst>
              <a:ext uri="{FF2B5EF4-FFF2-40B4-BE49-F238E27FC236}">
                <a16:creationId xmlns:a16="http://schemas.microsoft.com/office/drawing/2014/main" id="{6BD7F183-9983-44E5-8BA7-97BA3F7956D8}"/>
              </a:ext>
            </a:extLst>
          </p:cNvPr>
          <p:cNvSpPr txBox="1"/>
          <p:nvPr/>
        </p:nvSpPr>
        <p:spPr>
          <a:xfrm>
            <a:off x="731520" y="1021080"/>
            <a:ext cx="9682480" cy="5355312"/>
          </a:xfrm>
          <a:prstGeom prst="rect">
            <a:avLst/>
          </a:prstGeom>
          <a:noFill/>
        </p:spPr>
        <p:txBody>
          <a:bodyPr wrap="square" rtlCol="0">
            <a:spAutoFit/>
          </a:bodyPr>
          <a:lstStyle/>
          <a:p>
            <a:pPr marL="285750" indent="-285750">
              <a:buFont typeface="Arial" panose="020B0604020202020204" pitchFamily="34" charset="0"/>
              <a:buChar char="•"/>
            </a:pPr>
            <a:r>
              <a:rPr lang="en-US" dirty="0"/>
              <a:t>The </a:t>
            </a:r>
            <a:r>
              <a:rPr lang="en-US" b="1" dirty="0"/>
              <a:t>point of the paper </a:t>
            </a:r>
            <a:r>
              <a:rPr lang="en-US" dirty="0"/>
              <a:t>is to remove the information from different sources with the assistance of programming known as the </a:t>
            </a:r>
            <a:r>
              <a:rPr lang="en-US" b="1" dirty="0"/>
              <a:t>web crawler Scrapy </a:t>
            </a:r>
            <a:r>
              <a:rPr lang="en-US" dirty="0"/>
              <a:t>utilizing the programming language Python adaptation 3.6.(</a:t>
            </a:r>
            <a:r>
              <a:rPr lang="en-US" b="1" dirty="0"/>
              <a:t>Now, updated to 3.9 Latest version</a:t>
            </a:r>
            <a:r>
              <a:rPr lang="en-US" dirty="0"/>
              <a:t>)</a:t>
            </a:r>
          </a:p>
          <a:p>
            <a:endParaRPr lang="en-US" dirty="0"/>
          </a:p>
          <a:p>
            <a:pPr marL="285750" indent="-285750">
              <a:buFont typeface="Arial" panose="020B0604020202020204" pitchFamily="34" charset="0"/>
              <a:buChar char="•"/>
            </a:pPr>
            <a:r>
              <a:rPr lang="en-US" dirty="0"/>
              <a:t>Understanding Working of frameworks like </a:t>
            </a:r>
            <a:r>
              <a:rPr lang="en-US" b="1" dirty="0" err="1"/>
              <a:t>BeautifulSoup</a:t>
            </a:r>
            <a:r>
              <a:rPr lang="en-US" dirty="0"/>
              <a:t> &amp; To Scrape data from </a:t>
            </a:r>
            <a:r>
              <a:rPr lang="en-US" b="1" dirty="0"/>
              <a:t>Reddit using  PRAW.</a:t>
            </a:r>
          </a:p>
          <a:p>
            <a:endParaRPr lang="en-US" dirty="0"/>
          </a:p>
          <a:p>
            <a:pPr marL="285750" indent="-285750">
              <a:buFont typeface="Arial" panose="020B0604020202020204" pitchFamily="34" charset="0"/>
              <a:buChar char="•"/>
            </a:pPr>
            <a:r>
              <a:rPr lang="en-US" dirty="0"/>
              <a:t>[</a:t>
            </a:r>
            <a:r>
              <a:rPr lang="en-US" b="1" dirty="0"/>
              <a:t>Web scraping software’s such as Scrapy </a:t>
            </a:r>
            <a:r>
              <a:rPr lang="en-US" dirty="0"/>
              <a:t>is available for whenever ease of access needed by the user and also it’s an open-source web-crawling framework for the collection of any data as per user’s needs. </a:t>
            </a:r>
          </a:p>
          <a:p>
            <a:endParaRPr lang="en-US" dirty="0"/>
          </a:p>
          <a:p>
            <a:pPr marL="285750" indent="-285750">
              <a:buFont typeface="Arial" panose="020B0604020202020204" pitchFamily="34" charset="0"/>
              <a:buChar char="•"/>
            </a:pPr>
            <a:r>
              <a:rPr lang="en-US" dirty="0"/>
              <a:t>The software is used to extract data using an application programming interface or as a general-purpose web crawler required by the desired customer. </a:t>
            </a:r>
          </a:p>
          <a:p>
            <a:endParaRPr lang="en-US" dirty="0"/>
          </a:p>
          <a:p>
            <a:pPr marL="285750" indent="-285750">
              <a:buFont typeface="Arial" panose="020B0604020202020204" pitchFamily="34" charset="0"/>
              <a:buChar char="•"/>
            </a:pPr>
            <a:r>
              <a:rPr lang="en-US" dirty="0"/>
              <a:t>We are also able to </a:t>
            </a:r>
            <a:r>
              <a:rPr lang="en-US" b="1" dirty="0"/>
              <a:t>scrape</a:t>
            </a:r>
            <a:r>
              <a:rPr lang="en-US" dirty="0"/>
              <a:t> the data of </a:t>
            </a:r>
            <a:r>
              <a:rPr lang="en-US" b="1" dirty="0"/>
              <a:t>E-commerce sites such as Flipkart, Amazon, etc.</a:t>
            </a:r>
            <a:r>
              <a:rPr lang="en-US" dirty="0"/>
              <a:t> so as to find out the product details which aren’t available with the application interface and to analyze the variation, comments, ratings or anything else with innumerable options. </a:t>
            </a:r>
            <a:endParaRPr lang="en-IN" dirty="0"/>
          </a:p>
        </p:txBody>
      </p:sp>
    </p:spTree>
    <p:extLst>
      <p:ext uri="{BB962C8B-B14F-4D97-AF65-F5344CB8AC3E}">
        <p14:creationId xmlns:p14="http://schemas.microsoft.com/office/powerpoint/2010/main" val="21819902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1853</TotalTime>
  <Words>3299</Words>
  <Application>Microsoft Office PowerPoint</Application>
  <PresentationFormat>Widescreen</PresentationFormat>
  <Paragraphs>192</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Arial</vt:lpstr>
      <vt:lpstr>Calibri</vt:lpstr>
      <vt:lpstr>Century Gothic</vt:lpstr>
      <vt:lpstr>Wingdings 3</vt:lpstr>
      <vt:lpstr>Ion</vt:lpstr>
      <vt:lpstr>RDBMS IA-1  Data Analysis by Web Scraping using Python</vt:lpstr>
      <vt:lpstr>  Abstract of the Paper  </vt:lpstr>
      <vt:lpstr>I. Introduction to Key terms</vt:lpstr>
      <vt:lpstr>  1. Data Analysis </vt:lpstr>
      <vt:lpstr>PowerPoint Presentation</vt:lpstr>
      <vt:lpstr>   2. Web Scraping </vt:lpstr>
      <vt:lpstr>PowerPoint Presentation</vt:lpstr>
      <vt:lpstr>Benefits of Web Scraping</vt:lpstr>
      <vt:lpstr>II. Key Objectives of The Paper  </vt:lpstr>
      <vt:lpstr> III. Literature Review of The Paper </vt:lpstr>
      <vt:lpstr>PowerPoint Presentation</vt:lpstr>
      <vt:lpstr>IV. Feasibility and Application</vt:lpstr>
      <vt:lpstr>Comparison between Top 3 Python Frameworks for Web Scraping</vt:lpstr>
      <vt:lpstr>Understanding Scrapy </vt:lpstr>
      <vt:lpstr>Flowchart &amp; Block Diagram </vt:lpstr>
      <vt:lpstr>V. Implementations(Python &amp; its libs) </vt:lpstr>
      <vt:lpstr>Use of Scrapy</vt:lpstr>
      <vt:lpstr>VI. Methodology</vt:lpstr>
      <vt:lpstr>PowerPoint Presentation</vt:lpstr>
      <vt:lpstr>VII. Conclusion</vt:lpstr>
      <vt:lpstr>VIII. Future Scope</vt:lpstr>
      <vt:lpstr>IX. References Used</vt:lpstr>
      <vt:lpstr>PowerPoint Presentation</vt:lpstr>
      <vt:lpstr>Strategy for Implementation</vt:lpstr>
      <vt:lpstr>Credits to Writers of the Paper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RDBMS IA-1 Topic: Data Analysis by Web scraping using Python</dc:title>
  <dc:creator>RISHABH KOTHARI</dc:creator>
  <cp:lastModifiedBy>RISHABH KOTHARI</cp:lastModifiedBy>
  <cp:revision>163</cp:revision>
  <dcterms:created xsi:type="dcterms:W3CDTF">2021-02-19T15:58:59Z</dcterms:created>
  <dcterms:modified xsi:type="dcterms:W3CDTF">2021-04-19T20:25:23Z</dcterms:modified>
</cp:coreProperties>
</file>