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434" r:id="rId2"/>
    <p:sldId id="440" r:id="rId3"/>
    <p:sldId id="436" r:id="rId4"/>
    <p:sldId id="437" r:id="rId5"/>
    <p:sldId id="445" r:id="rId6"/>
    <p:sldId id="443" r:id="rId7"/>
    <p:sldId id="446" r:id="rId8"/>
    <p:sldId id="416" r:id="rId9"/>
    <p:sldId id="444" r:id="rId10"/>
    <p:sldId id="438" r:id="rId11"/>
    <p:sldId id="449" r:id="rId12"/>
    <p:sldId id="447" r:id="rId13"/>
    <p:sldId id="450" r:id="rId14"/>
    <p:sldId id="451" r:id="rId15"/>
    <p:sldId id="439" r:id="rId16"/>
    <p:sldId id="441" r:id="rId17"/>
    <p:sldId id="442" r:id="rId18"/>
    <p:sldId id="413" r:id="rId19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79"/>
  </p:normalViewPr>
  <p:slideViewPr>
    <p:cSldViewPr snapToGrid="0" showGuides="1">
      <p:cViewPr varScale="1">
        <p:scale>
          <a:sx n="86" d="100"/>
          <a:sy n="86" d="100"/>
        </p:scale>
        <p:origin x="523" y="58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11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96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3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48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ishabh62/UI5con" TargetMode="External"/><Relationship Id="rId5" Type="http://schemas.openxmlformats.org/officeDocument/2006/relationships/hyperlink" Target="https://sap.github.io/fundamental/" TargetMode="External"/><Relationship Id="rId4" Type="http://schemas.openxmlformats.org/officeDocument/2006/relationships/hyperlink" Target="https://sap.github.io/ui5-webcomponen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430887"/>
          </a:xfrm>
        </p:spPr>
        <p:txBody>
          <a:bodyPr/>
          <a:lstStyle/>
          <a:p>
            <a:r>
              <a:rPr lang="en-US" dirty="0"/>
              <a:t>Rishabh Gour, EvoraIT solutions</a:t>
            </a:r>
          </a:p>
          <a:p>
            <a:pPr lvl="0"/>
            <a:r>
              <a:rPr lang="en-US" dirty="0"/>
              <a:t>July 4,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</a:t>
            </a:r>
            <a:br>
              <a:rPr lang="en-US" dirty="0"/>
            </a:br>
            <a:r>
              <a:rPr lang="en-US" dirty="0"/>
              <a:t>UI5 WebComponents vs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 </a:t>
            </a:r>
            <a:r>
              <a:rPr lang="en-US" dirty="0"/>
              <a:t>UI5 web components vs </a:t>
            </a: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Ease of Development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34" y="117613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225094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49683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7982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806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266738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Flexibility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5" y="432588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129933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15464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82073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More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598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311956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5" y="432588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129933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15464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6989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79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420048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369332"/>
          </a:xfrm>
        </p:spPr>
        <p:txBody>
          <a:bodyPr/>
          <a:lstStyle/>
          <a:p>
            <a:r>
              <a:rPr lang="en-US" dirty="0"/>
              <a:t>Maturity of technology</a:t>
            </a:r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E703474-2FCD-4F5F-BCD4-1ABA450A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995" y="1631315"/>
            <a:ext cx="11186477" cy="463279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UI5</a:t>
            </a:r>
            <a:r>
              <a:rPr lang="en-US" dirty="0"/>
              <a:t> itself is quite mature framework, </a:t>
            </a:r>
            <a:r>
              <a:rPr lang="en-US" b="1" dirty="0"/>
              <a:t>UI5 web components </a:t>
            </a:r>
            <a:r>
              <a:rPr lang="en-US" dirty="0"/>
              <a:t>and </a:t>
            </a:r>
            <a:r>
              <a:rPr lang="en-US" b="1" dirty="0"/>
              <a:t>Fiori fundamentals </a:t>
            </a:r>
            <a:r>
              <a:rPr lang="en-US" dirty="0"/>
              <a:t>are not.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There are some noticeable design inconsistencies compared to UI5.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Latter 2 have less number of UI controls compared to UI5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9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463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I go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4256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Web components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https://www.webcomponents.org/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https://developer.mozilla.org/en-US/docs/Web/Web_Components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https://sap.github.io/ui5-webcomponents/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Fiori fundamentals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https://sap.github.io/fundamental/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Demo apps and examples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https://github.com/rishabh62/UI5con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Some useful links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429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Rishabh Gour</a:t>
            </a:r>
          </a:p>
          <a:p>
            <a:pPr lvl="1"/>
            <a:r>
              <a:rPr lang="en-US" dirty="0"/>
              <a:t>UI5 consultant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rishabhgour62@gmail.com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ABE2D9-6B14-464B-8BF4-BB828D412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web development enthusiast.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Started my career with SAP Labs (July ‘16 – Sept ‘18).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Currently working as a UI5 consultant for Evora IT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Have 3 years of experience working with SAP UI5.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CE0D2-075C-4C4D-AED8-20E7FDC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0133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Building up the foundation</a:t>
            </a:r>
          </a:p>
          <a:p>
            <a:pPr lvl="1"/>
            <a:r>
              <a:rPr lang="en-US" dirty="0"/>
              <a:t>Explaining some fundamental terminologies</a:t>
            </a:r>
          </a:p>
          <a:p>
            <a:pPr lvl="2"/>
            <a:r>
              <a:rPr lang="en-US" dirty="0"/>
              <a:t>Fiori</a:t>
            </a:r>
          </a:p>
          <a:p>
            <a:pPr lvl="2"/>
            <a:r>
              <a:rPr lang="en-US" dirty="0"/>
              <a:t>UI5</a:t>
            </a:r>
          </a:p>
          <a:p>
            <a:pPr lvl="2"/>
            <a:r>
              <a:rPr lang="en-US" dirty="0"/>
              <a:t>Web components </a:t>
            </a:r>
          </a:p>
          <a:p>
            <a:pPr lvl="3"/>
            <a:r>
              <a:rPr lang="en-US" dirty="0"/>
              <a:t>UI5 web components</a:t>
            </a:r>
          </a:p>
          <a:p>
            <a:pPr lvl="2"/>
            <a:r>
              <a:rPr lang="en-US" dirty="0"/>
              <a:t>Fiori fundamentals</a:t>
            </a:r>
          </a:p>
          <a:p>
            <a:pPr marL="576" lvl="1" indent="0">
              <a:buNone/>
            </a:pPr>
            <a:r>
              <a:rPr lang="en-US" b="1" dirty="0"/>
              <a:t>Why UI5 web components and Fiori fundamentals</a:t>
            </a:r>
          </a:p>
          <a:p>
            <a:pPr marL="0" lvl="1" indent="0">
              <a:buNone/>
            </a:pPr>
            <a:r>
              <a:rPr lang="en-US" b="1" dirty="0"/>
              <a:t>UI5 vs UI5 web components vs Fiori fundamentals</a:t>
            </a:r>
          </a:p>
          <a:p>
            <a:pPr lvl="1"/>
            <a:r>
              <a:rPr lang="en-US" dirty="0"/>
              <a:t>Ease of development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Maturity</a:t>
            </a:r>
          </a:p>
          <a:p>
            <a:pPr marL="0" lvl="1" indent="0">
              <a:buNone/>
            </a:pPr>
            <a:r>
              <a:rPr lang="en-US" b="1" dirty="0"/>
              <a:t>Demo</a:t>
            </a:r>
          </a:p>
          <a:p>
            <a:pPr marL="0" lvl="1" indent="0">
              <a:buNone/>
            </a:pPr>
            <a:r>
              <a:rPr lang="en-US" b="1" dirty="0"/>
              <a:t>Where do I go from here?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up the </a:t>
            </a:r>
            <a:r>
              <a:rPr lang="en-US" dirty="0">
                <a:solidFill>
                  <a:schemeClr val="accent1"/>
                </a:solidFill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40368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B4AD625-4DE3-4182-95F0-F645D966DABA}"/>
              </a:ext>
            </a:extLst>
          </p:cNvPr>
          <p:cNvSpPr txBox="1">
            <a:spLocks/>
          </p:cNvSpPr>
          <p:nvPr/>
        </p:nvSpPr>
        <p:spPr bwMode="black">
          <a:xfrm>
            <a:off x="349333" y="535070"/>
            <a:ext cx="11496507" cy="594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UI5 vs Fiori</a:t>
            </a:r>
          </a:p>
        </p:txBody>
      </p:sp>
      <p:pic>
        <p:nvPicPr>
          <p:cNvPr id="13" name="Picture 8" descr="Image result for angular logo">
            <a:extLst>
              <a:ext uri="{FF2B5EF4-FFF2-40B4-BE49-F238E27FC236}">
                <a16:creationId xmlns:a16="http://schemas.microsoft.com/office/drawing/2014/main" id="{CF4636F5-DE8F-43B3-B1BB-CA345B36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72" y="2085865"/>
            <a:ext cx="1885682" cy="18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material design logo">
            <a:extLst>
              <a:ext uri="{FF2B5EF4-FFF2-40B4-BE49-F238E27FC236}">
                <a16:creationId xmlns:a16="http://schemas.microsoft.com/office/drawing/2014/main" id="{C9BCE07D-B0FF-4563-BF11-5F602714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16" y="4252403"/>
            <a:ext cx="2136551" cy="2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0E23513-532B-487B-8BB6-24C7D41CA4E8}"/>
              </a:ext>
            </a:extLst>
          </p:cNvPr>
          <p:cNvSpPr/>
          <p:nvPr/>
        </p:nvSpPr>
        <p:spPr>
          <a:xfrm>
            <a:off x="4574831" y="2954739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E03B0A5-198C-4946-A7F0-B09EF09FC675}"/>
              </a:ext>
            </a:extLst>
          </p:cNvPr>
          <p:cNvSpPr/>
          <p:nvPr/>
        </p:nvSpPr>
        <p:spPr>
          <a:xfrm>
            <a:off x="4574831" y="5120529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37934-F0EC-462E-9AE6-B2F12F781516}"/>
              </a:ext>
            </a:extLst>
          </p:cNvPr>
          <p:cNvSpPr/>
          <p:nvPr/>
        </p:nvSpPr>
        <p:spPr>
          <a:xfrm>
            <a:off x="9226838" y="2721114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CCF25-7E02-41D9-BDDC-5D6811C89EA8}"/>
              </a:ext>
            </a:extLst>
          </p:cNvPr>
          <p:cNvSpPr/>
          <p:nvPr/>
        </p:nvSpPr>
        <p:spPr>
          <a:xfrm>
            <a:off x="8471592" y="4658957"/>
            <a:ext cx="3390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 Design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C2080-ACCB-48C6-B09A-21CEAC116DC7}"/>
              </a:ext>
            </a:extLst>
          </p:cNvPr>
          <p:cNvSpPr/>
          <p:nvPr/>
        </p:nvSpPr>
        <p:spPr>
          <a:xfrm>
            <a:off x="630557" y="2721114"/>
            <a:ext cx="18111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UI5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EE609-A28B-4F04-8DDD-8B665253F48E}"/>
              </a:ext>
            </a:extLst>
          </p:cNvPr>
          <p:cNvSpPr/>
          <p:nvPr/>
        </p:nvSpPr>
        <p:spPr>
          <a:xfrm>
            <a:off x="428579" y="4966734"/>
            <a:ext cx="2013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Fiori</a:t>
            </a:r>
          </a:p>
        </p:txBody>
      </p:sp>
      <p:pic>
        <p:nvPicPr>
          <p:cNvPr id="21" name="Picture 14" descr="Image result for ui5 logo">
            <a:extLst>
              <a:ext uri="{FF2B5EF4-FFF2-40B4-BE49-F238E27FC236}">
                <a16:creationId xmlns:a16="http://schemas.microsoft.com/office/drawing/2014/main" id="{38B60D88-FFED-480C-B6E5-DDDC868AD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r="20941"/>
          <a:stretch/>
        </p:blipFill>
        <p:spPr bwMode="auto">
          <a:xfrm>
            <a:off x="2613958" y="2221231"/>
            <a:ext cx="1788609" cy="17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" descr="Image result for sap fiori">
            <a:extLst>
              <a:ext uri="{FF2B5EF4-FFF2-40B4-BE49-F238E27FC236}">
                <a16:creationId xmlns:a16="http://schemas.microsoft.com/office/drawing/2014/main" id="{D67E372E-D2C9-4235-92C4-285F62ED55B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4785" y="1269937"/>
            <a:ext cx="11497490" cy="1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Fiori is a set of design guidelines.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UI5 is a technology used to build web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7" name="Picture 4" descr="Image result for sap fiori">
            <a:extLst>
              <a:ext uri="{FF2B5EF4-FFF2-40B4-BE49-F238E27FC236}">
                <a16:creationId xmlns:a16="http://schemas.microsoft.com/office/drawing/2014/main" id="{39A5A9E1-A7E3-4598-A5F7-578ECC1D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21" y="4543445"/>
            <a:ext cx="1855066" cy="14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410256" y="620744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172504" y="18021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2AC2E-016D-4440-90C4-483A6C881574}"/>
              </a:ext>
            </a:extLst>
          </p:cNvPr>
          <p:cNvSpPr txBox="1"/>
          <p:nvPr/>
        </p:nvSpPr>
        <p:spPr>
          <a:xfrm>
            <a:off x="410256" y="2079166"/>
            <a:ext cx="11002884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Web Components is a suite of different technologies allowing you to create reusable </a:t>
            </a:r>
            <a:r>
              <a:rPr lang="en-US" b="1" dirty="0"/>
              <a:t>custom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dirty="0"/>
              <a:t>elements</a:t>
            </a:r>
            <a:r>
              <a:rPr lang="en-US" dirty="0"/>
              <a:t> — </a:t>
            </a:r>
            <a:r>
              <a:rPr lang="en-US" b="1" dirty="0"/>
              <a:t>with their functionality encapsulated away from the rest of your code </a:t>
            </a:r>
            <a:r>
              <a:rPr lang="en-US" dirty="0"/>
              <a:t>—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and utilize them in your web apps.</a:t>
            </a: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FA9BC-2A9F-48CC-866A-693E261E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98" y="3818872"/>
            <a:ext cx="119062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3622-CE60-4EF9-A7DB-9C122D7E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665" y="3818872"/>
            <a:ext cx="1190625" cy="5048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56350A-02C8-492D-B4AE-4A01E7CBE7C8}"/>
              </a:ext>
            </a:extLst>
          </p:cNvPr>
          <p:cNvSpPr/>
          <p:nvPr/>
        </p:nvSpPr>
        <p:spPr bwMode="gray">
          <a:xfrm>
            <a:off x="2866623" y="3971412"/>
            <a:ext cx="5940025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45202-B561-49A1-9099-652CE8CBAF2E}"/>
              </a:ext>
            </a:extLst>
          </p:cNvPr>
          <p:cNvSpPr txBox="1"/>
          <p:nvPr/>
        </p:nvSpPr>
        <p:spPr>
          <a:xfrm>
            <a:off x="3649262" y="3702569"/>
            <a:ext cx="3924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Add some HTML, CSS and JavaScript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C3561B8-229D-4F7A-85A6-DFAE1F160D57}"/>
              </a:ext>
            </a:extLst>
          </p:cNvPr>
          <p:cNvSpPr/>
          <p:nvPr/>
        </p:nvSpPr>
        <p:spPr bwMode="gray">
          <a:xfrm>
            <a:off x="1373820" y="5003968"/>
            <a:ext cx="3560271" cy="106532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95E3E4-4DA9-484F-8D57-F3E1309F464B}"/>
              </a:ext>
            </a:extLst>
          </p:cNvPr>
          <p:cNvSpPr/>
          <p:nvPr/>
        </p:nvSpPr>
        <p:spPr bwMode="gray">
          <a:xfrm>
            <a:off x="5092355" y="5425657"/>
            <a:ext cx="2312304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FF6D7-8C5F-4696-A2F7-E2161B9693EE}"/>
              </a:ext>
            </a:extLst>
          </p:cNvPr>
          <p:cNvSpPr txBox="1"/>
          <p:nvPr/>
        </p:nvSpPr>
        <p:spPr>
          <a:xfrm>
            <a:off x="1637514" y="5271496"/>
            <a:ext cx="30328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&lt;button&gt; + some HTML, CSS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and JavaScript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5A91D-A4D3-4520-8831-4A63BC7D8B3A}"/>
              </a:ext>
            </a:extLst>
          </p:cNvPr>
          <p:cNvSpPr txBox="1"/>
          <p:nvPr/>
        </p:nvSpPr>
        <p:spPr>
          <a:xfrm>
            <a:off x="7562923" y="5333051"/>
            <a:ext cx="271869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&lt;RefreshButton&gt;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2A6ACF-84AB-4DC8-889B-E7E8E75C69EB}"/>
              </a:ext>
            </a:extLst>
          </p:cNvPr>
          <p:cNvCxnSpPr>
            <a:cxnSpLocks/>
          </p:cNvCxnSpPr>
          <p:nvPr/>
        </p:nvCxnSpPr>
        <p:spPr>
          <a:xfrm flipV="1">
            <a:off x="9454718" y="4396339"/>
            <a:ext cx="0" cy="9367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20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1" y="633213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938D6-547D-4EC6-91B0-B6D89B56948B}"/>
              </a:ext>
            </a:extLst>
          </p:cNvPr>
          <p:cNvSpPr txBox="1"/>
          <p:nvPr/>
        </p:nvSpPr>
        <p:spPr>
          <a:xfrm>
            <a:off x="454814" y="2373549"/>
            <a:ext cx="989488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SAP Fiori Fundamentals is a light-weight </a:t>
            </a:r>
            <a:r>
              <a:rPr lang="en-US" b="1" dirty="0"/>
              <a:t>presentation layer </a:t>
            </a:r>
            <a:r>
              <a:rPr lang="en-US" dirty="0"/>
              <a:t>using HTML and CSS.</a:t>
            </a: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0F89B8-11A2-4CCF-A211-7FF424DA9075}"/>
              </a:ext>
            </a:extLst>
          </p:cNvPr>
          <p:cNvSpPr/>
          <p:nvPr/>
        </p:nvSpPr>
        <p:spPr>
          <a:xfrm>
            <a:off x="366037" y="4234407"/>
            <a:ext cx="112855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"fd-button--emphasized sap-icon--refresh"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Refresh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551-1638-4002-A855-D9596785E97A}"/>
              </a:ext>
            </a:extLst>
          </p:cNvPr>
          <p:cNvSpPr/>
          <p:nvPr/>
        </p:nvSpPr>
        <p:spPr>
          <a:xfrm>
            <a:off x="366037" y="3162261"/>
            <a:ext cx="10941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'https://unpkg.com/fiori-fundamentals@1.5.8/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/fiori-fundamentals.min.css'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ADB5DE-89ED-4143-8D33-C4C65B76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60" y="5094621"/>
            <a:ext cx="1190625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BECB74-FBF5-4DCB-BE3F-6B0B9BA4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333" y="5091710"/>
            <a:ext cx="1190625" cy="50482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235B76-BAA3-4C3C-837F-31B8DC5C7A16}"/>
              </a:ext>
            </a:extLst>
          </p:cNvPr>
          <p:cNvSpPr/>
          <p:nvPr/>
        </p:nvSpPr>
        <p:spPr bwMode="gray">
          <a:xfrm>
            <a:off x="4233786" y="5219143"/>
            <a:ext cx="2690798" cy="249960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A9B600-7DE9-44FE-877A-D75350FD3A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9608" y="5622702"/>
            <a:ext cx="470058" cy="372862"/>
          </a:xfrm>
          <a:prstGeom prst="bentConnector3">
            <a:avLst>
              <a:gd name="adj1" fmla="val -44432"/>
            </a:avLst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F4FC92-8D42-4CE8-B5CB-41015AAC4A3F}"/>
              </a:ext>
            </a:extLst>
          </p:cNvPr>
          <p:cNvSpPr txBox="1"/>
          <p:nvPr/>
        </p:nvSpPr>
        <p:spPr>
          <a:xfrm>
            <a:off x="417638" y="5947788"/>
            <a:ext cx="26930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Doesn’t follow Fiori design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endParaRPr lang="en-IN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4B43B-303D-4B91-8C9C-998466A0F5ED}"/>
              </a:ext>
            </a:extLst>
          </p:cNvPr>
          <p:cNvSpPr/>
          <p:nvPr/>
        </p:nvSpPr>
        <p:spPr bwMode="gray">
          <a:xfrm>
            <a:off x="366037" y="5809133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A9CB0-8384-493F-80A6-4049BC27BEC8}"/>
              </a:ext>
            </a:extLst>
          </p:cNvPr>
          <p:cNvSpPr txBox="1"/>
          <p:nvPr/>
        </p:nvSpPr>
        <p:spPr>
          <a:xfrm>
            <a:off x="8417438" y="5901781"/>
            <a:ext cx="20390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Follows Fiori design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endParaRPr lang="en-IN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AD302-7C99-4704-8092-1500EBDA4DBC}"/>
              </a:ext>
            </a:extLst>
          </p:cNvPr>
          <p:cNvSpPr/>
          <p:nvPr/>
        </p:nvSpPr>
        <p:spPr bwMode="gray">
          <a:xfrm>
            <a:off x="8030864" y="5752231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7334014-3A7C-4F98-8034-6A5505BC7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75696" y="5616941"/>
            <a:ext cx="685914" cy="592752"/>
          </a:xfrm>
          <a:prstGeom prst="bentConnector3">
            <a:avLst>
              <a:gd name="adj1" fmla="val 817"/>
            </a:avLst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 animBg="1"/>
      <p:bldP spid="25" grpId="0"/>
      <p:bldP spid="26" grpId="0" animBg="1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solidFill>
                  <a:schemeClr val="accent1"/>
                </a:solidFill>
              </a:rPr>
              <a:t>Web components and Fiori fundamentals?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get more flexibility as a developer.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can use the framework of your choice.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Significant improvement in app’s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get to use all the latest things.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This is why :</a:t>
            </a:r>
            <a:endParaRPr lang="en-US" sz="1800" b="0" dirty="0"/>
          </a:p>
        </p:txBody>
      </p:sp>
      <p:pic>
        <p:nvPicPr>
          <p:cNvPr id="5" name="Picture 8" descr="Image result for angular logo">
            <a:extLst>
              <a:ext uri="{FF2B5EF4-FFF2-40B4-BE49-F238E27FC236}">
                <a16:creationId xmlns:a16="http://schemas.microsoft.com/office/drawing/2014/main" id="{C049B3D1-9061-4953-B5E8-C0656938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52" y="2094356"/>
            <a:ext cx="833435" cy="8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vue">
            <a:extLst>
              <a:ext uri="{FF2B5EF4-FFF2-40B4-BE49-F238E27FC236}">
                <a16:creationId xmlns:a16="http://schemas.microsoft.com/office/drawing/2014/main" id="{D5D4F45D-AEF1-47B7-AA95-B831194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14" y="2244954"/>
            <a:ext cx="682837" cy="5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act">
            <a:extLst>
              <a:ext uri="{FF2B5EF4-FFF2-40B4-BE49-F238E27FC236}">
                <a16:creationId xmlns:a16="http://schemas.microsoft.com/office/drawing/2014/main" id="{06681291-4F3A-48DB-920B-42013BF1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57" y="2094356"/>
            <a:ext cx="1263554" cy="89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lexibility">
            <a:extLst>
              <a:ext uri="{FF2B5EF4-FFF2-40B4-BE49-F238E27FC236}">
                <a16:creationId xmlns:a16="http://schemas.microsoft.com/office/drawing/2014/main" id="{B83BE606-6A90-425B-9A5C-D924756E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0" y="1076094"/>
            <a:ext cx="1263554" cy="8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erformance">
            <a:extLst>
              <a:ext uri="{FF2B5EF4-FFF2-40B4-BE49-F238E27FC236}">
                <a16:creationId xmlns:a16="http://schemas.microsoft.com/office/drawing/2014/main" id="{8AEFF436-94B0-458C-902D-8997DE63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0" y="3136510"/>
            <a:ext cx="1263554" cy="8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440648E1-58E1-4D39-8AAC-16B11453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95" y="4232367"/>
            <a:ext cx="758829" cy="7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ypescript">
            <a:extLst>
              <a:ext uri="{FF2B5EF4-FFF2-40B4-BE49-F238E27FC236}">
                <a16:creationId xmlns:a16="http://schemas.microsoft.com/office/drawing/2014/main" id="{FDAEC5B9-ED82-4AC4-811C-871B381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84" y="4232367"/>
            <a:ext cx="758830" cy="7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webpack">
            <a:extLst>
              <a:ext uri="{FF2B5EF4-FFF2-40B4-BE49-F238E27FC236}">
                <a16:creationId xmlns:a16="http://schemas.microsoft.com/office/drawing/2014/main" id="{7BD0F574-2892-4E92-ABDE-C261EBCE0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242" r="8623" b="18512"/>
          <a:stretch/>
        </p:blipFill>
        <p:spPr bwMode="auto">
          <a:xfrm>
            <a:off x="6954274" y="4177334"/>
            <a:ext cx="2733473" cy="8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80071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 2018 16x9 black</Template>
  <TotalTime>2148</TotalTime>
  <Words>452</Words>
  <Application>Microsoft Office PowerPoint</Application>
  <PresentationFormat>Custom</PresentationFormat>
  <Paragraphs>89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Symbol</vt:lpstr>
      <vt:lpstr>Wingdings</vt:lpstr>
      <vt:lpstr>Wingdings</vt:lpstr>
      <vt:lpstr>SAP 2018 16x9 black</vt:lpstr>
      <vt:lpstr>UI5 vs UI5 WebComponents vs Fiori Fundamentals </vt:lpstr>
      <vt:lpstr>About me</vt:lpstr>
      <vt:lpstr>Agenda </vt:lpstr>
      <vt:lpstr>Building up the foundation</vt:lpstr>
      <vt:lpstr>PowerPoint Presentation</vt:lpstr>
      <vt:lpstr>PowerPoint Presentation</vt:lpstr>
      <vt:lpstr>PowerPoint Presentation</vt:lpstr>
      <vt:lpstr>Why use Web components and Fiori fundamentals?</vt:lpstr>
      <vt:lpstr>This is why :</vt:lpstr>
      <vt:lpstr>UI5 vs UI5 web components vs Fiori fundamentals </vt:lpstr>
      <vt:lpstr>Ease of Development </vt:lpstr>
      <vt:lpstr>Flexibility </vt:lpstr>
      <vt:lpstr>Performance </vt:lpstr>
      <vt:lpstr>Maturity of technology</vt:lpstr>
      <vt:lpstr>Demo</vt:lpstr>
      <vt:lpstr>Where do I go from here?</vt:lpstr>
      <vt:lpstr>Some useful links 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Biswas, Paramita</dc:creator>
  <cp:keywords>2018/16:9/black</cp:keywords>
  <cp:lastModifiedBy>Rishabh Gour</cp:lastModifiedBy>
  <cp:revision>69</cp:revision>
  <dcterms:created xsi:type="dcterms:W3CDTF">2018-07-09T06:58:20Z</dcterms:created>
  <dcterms:modified xsi:type="dcterms:W3CDTF">2019-06-23T19:51:47Z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