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434" r:id="rId2"/>
    <p:sldId id="440" r:id="rId3"/>
    <p:sldId id="436" r:id="rId4"/>
    <p:sldId id="437" r:id="rId5"/>
    <p:sldId id="445" r:id="rId6"/>
    <p:sldId id="454" r:id="rId7"/>
    <p:sldId id="452" r:id="rId8"/>
    <p:sldId id="453" r:id="rId9"/>
    <p:sldId id="416" r:id="rId10"/>
    <p:sldId id="444" r:id="rId11"/>
    <p:sldId id="438" r:id="rId12"/>
    <p:sldId id="456" r:id="rId13"/>
    <p:sldId id="457" r:id="rId14"/>
    <p:sldId id="458" r:id="rId15"/>
    <p:sldId id="439" r:id="rId16"/>
    <p:sldId id="441" r:id="rId17"/>
    <p:sldId id="442" r:id="rId18"/>
    <p:sldId id="413" r:id="rId19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79"/>
  </p:normalViewPr>
  <p:slideViewPr>
    <p:cSldViewPr snapToGrid="0" showGuides="1">
      <p:cViewPr>
        <p:scale>
          <a:sx n="66" d="100"/>
          <a:sy n="66" d="100"/>
        </p:scale>
        <p:origin x="427" y="490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11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96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97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3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48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ishabh62/UI5con" TargetMode="External"/><Relationship Id="rId5" Type="http://schemas.openxmlformats.org/officeDocument/2006/relationships/hyperlink" Target="https://sap.github.io/fundamental/" TargetMode="External"/><Relationship Id="rId4" Type="http://schemas.openxmlformats.org/officeDocument/2006/relationships/hyperlink" Target="https://sap.github.io/ui5-webcomponen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Rishabh Gour, EvoraIT solutions</a:t>
            </a:r>
          </a:p>
          <a:p>
            <a:pPr lvl="0"/>
            <a:r>
              <a:rPr lang="en-US" dirty="0"/>
              <a:t>July 4,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UI5 vs</a:t>
            </a:r>
            <a:br>
              <a:rPr lang="en-US" dirty="0"/>
            </a:br>
            <a:r>
              <a:rPr lang="en-US" dirty="0"/>
              <a:t>UI5 WebComponents vs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Fiori Fundamentals</a:t>
            </a:r>
            <a:br>
              <a:rPr lang="en-US" dirty="0"/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97911" y="1243118"/>
            <a:ext cx="7025803" cy="511088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More flexibility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				Framework of choice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Better performance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				Use latest stuff.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This is why:</a:t>
            </a:r>
            <a:endParaRPr lang="en-US" sz="1800" b="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Image result for vue">
            <a:extLst>
              <a:ext uri="{FF2B5EF4-FFF2-40B4-BE49-F238E27FC236}">
                <a16:creationId xmlns:a16="http://schemas.microsoft.com/office/drawing/2014/main" id="{D5D4F45D-AEF1-47B7-AA95-B831194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63" y="2463282"/>
            <a:ext cx="761585" cy="65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act">
            <a:extLst>
              <a:ext uri="{FF2B5EF4-FFF2-40B4-BE49-F238E27FC236}">
                <a16:creationId xmlns:a16="http://schemas.microsoft.com/office/drawing/2014/main" id="{06681291-4F3A-48DB-920B-42013BF1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86" y="2322627"/>
            <a:ext cx="1263554" cy="89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440648E1-58E1-4D39-8AAC-16B11453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11" y="5735826"/>
            <a:ext cx="758829" cy="7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ypescript">
            <a:extLst>
              <a:ext uri="{FF2B5EF4-FFF2-40B4-BE49-F238E27FC236}">
                <a16:creationId xmlns:a16="http://schemas.microsoft.com/office/drawing/2014/main" id="{FDAEC5B9-ED82-4AC4-811C-871B3810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53" y="5735826"/>
            <a:ext cx="758830" cy="75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angular logo">
            <a:extLst>
              <a:ext uri="{FF2B5EF4-FFF2-40B4-BE49-F238E27FC236}">
                <a16:creationId xmlns:a16="http://schemas.microsoft.com/office/drawing/2014/main" id="{B2FF44D2-F384-4260-80BB-F21BF9A2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98" y="2298180"/>
            <a:ext cx="930305" cy="93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e Flash Logo Clipart - Flash Logo No Background - Png Download (1024x1024), Png Download">
            <a:extLst>
              <a:ext uri="{FF2B5EF4-FFF2-40B4-BE49-F238E27FC236}">
                <a16:creationId xmlns:a16="http://schemas.microsoft.com/office/drawing/2014/main" id="{206A0A50-018B-4FC5-8211-20FD1BB0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43" y="3639976"/>
            <a:ext cx="751415" cy="110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mage result for webpack logo">
            <a:extLst>
              <a:ext uri="{FF2B5EF4-FFF2-40B4-BE49-F238E27FC236}">
                <a16:creationId xmlns:a16="http://schemas.microsoft.com/office/drawing/2014/main" id="{CED7AFEC-CA2F-48B0-8438-025DF173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60" y="5608101"/>
            <a:ext cx="1051806" cy="105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7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UI5 </a:t>
            </a:r>
            <a:r>
              <a:rPr lang="en-US" dirty="0"/>
              <a:t>vs</a:t>
            </a:r>
            <a:r>
              <a:rPr lang="en-US" dirty="0">
                <a:solidFill>
                  <a:schemeClr val="accent1"/>
                </a:solidFill>
              </a:rPr>
              <a:t> UI5 web components </a:t>
            </a:r>
            <a:r>
              <a:rPr lang="en-US" dirty="0"/>
              <a:t>vs</a:t>
            </a:r>
            <a:r>
              <a:rPr lang="en-US" dirty="0">
                <a:solidFill>
                  <a:schemeClr val="accent1"/>
                </a:solidFill>
              </a:rPr>
              <a:t> Fiori fundamentals</a:t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1953E2-1CD9-4A4B-8330-127034D79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4239"/>
              </p:ext>
            </p:extLst>
          </p:nvPr>
        </p:nvGraphicFramePr>
        <p:xfrm>
          <a:off x="584464" y="1178718"/>
          <a:ext cx="11026245" cy="45005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05249">
                  <a:extLst>
                    <a:ext uri="{9D8B030D-6E8A-4147-A177-3AD203B41FA5}">
                      <a16:colId xmlns:a16="http://schemas.microsoft.com/office/drawing/2014/main" val="3609555599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1219332918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9692227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82630031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3729664775"/>
                    </a:ext>
                  </a:extLst>
                </a:gridCol>
              </a:tblGrid>
              <a:tr h="112514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Ease of Development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Flexibility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Performance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Number of UI Controls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58840"/>
                  </a:ext>
                </a:extLst>
              </a:tr>
              <a:tr h="112514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UI5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87531"/>
                  </a:ext>
                </a:extLst>
              </a:tr>
              <a:tr h="11251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UI5</a:t>
                      </a:r>
                    </a:p>
                    <a:p>
                      <a:pPr algn="ctr"/>
                      <a:r>
                        <a:rPr lang="en-IN" dirty="0"/>
                        <a:t>Webcomponent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07367"/>
                  </a:ext>
                </a:extLst>
              </a:tr>
              <a:tr h="11251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Fiori Fundamentals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80798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674AF8DD-30AF-482B-BA78-E4B6A30733DE}"/>
              </a:ext>
            </a:extLst>
          </p:cNvPr>
          <p:cNvSpPr/>
          <p:nvPr/>
        </p:nvSpPr>
        <p:spPr bwMode="gray">
          <a:xfrm>
            <a:off x="2914382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691B574-BFA6-42AE-B410-13FEC8D8AF4B}"/>
              </a:ext>
            </a:extLst>
          </p:cNvPr>
          <p:cNvSpPr/>
          <p:nvPr/>
        </p:nvSpPr>
        <p:spPr bwMode="gray">
          <a:xfrm>
            <a:off x="3964516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159B7C7-76DA-440A-88E1-D28ABD7E7D6F}"/>
              </a:ext>
            </a:extLst>
          </p:cNvPr>
          <p:cNvSpPr/>
          <p:nvPr/>
        </p:nvSpPr>
        <p:spPr bwMode="gray">
          <a:xfrm>
            <a:off x="3443021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EDCB560-393B-475A-902B-07920C85E99D}"/>
              </a:ext>
            </a:extLst>
          </p:cNvPr>
          <p:cNvSpPr/>
          <p:nvPr/>
        </p:nvSpPr>
        <p:spPr bwMode="gray">
          <a:xfrm>
            <a:off x="4478867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8D86512F-AB2E-4455-9BAD-942B970D1CFF}"/>
              </a:ext>
            </a:extLst>
          </p:cNvPr>
          <p:cNvSpPr/>
          <p:nvPr/>
        </p:nvSpPr>
        <p:spPr bwMode="gray">
          <a:xfrm>
            <a:off x="5598536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5B773F4-C50D-4C30-B4D6-E27EDB73D2A3}"/>
              </a:ext>
            </a:extLst>
          </p:cNvPr>
          <p:cNvSpPr/>
          <p:nvPr/>
        </p:nvSpPr>
        <p:spPr bwMode="gray">
          <a:xfrm>
            <a:off x="6127175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EEF10B03-2FBB-4963-A1C6-F91377789D86}"/>
              </a:ext>
            </a:extLst>
          </p:cNvPr>
          <p:cNvSpPr/>
          <p:nvPr/>
        </p:nvSpPr>
        <p:spPr bwMode="gray">
          <a:xfrm>
            <a:off x="7829281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A92920C-9DB3-425D-AD0A-BB0EF97ED861}"/>
              </a:ext>
            </a:extLst>
          </p:cNvPr>
          <p:cNvSpPr/>
          <p:nvPr/>
        </p:nvSpPr>
        <p:spPr bwMode="gray">
          <a:xfrm>
            <a:off x="8357920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E1C6CBC-D536-4628-87D8-8C72A3923498}"/>
              </a:ext>
            </a:extLst>
          </p:cNvPr>
          <p:cNvSpPr/>
          <p:nvPr/>
        </p:nvSpPr>
        <p:spPr bwMode="gray">
          <a:xfrm>
            <a:off x="3098928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C5593D1-EF0C-445F-A849-1CA18268971F}"/>
              </a:ext>
            </a:extLst>
          </p:cNvPr>
          <p:cNvSpPr/>
          <p:nvPr/>
        </p:nvSpPr>
        <p:spPr bwMode="gray">
          <a:xfrm>
            <a:off x="4149062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7424AE74-36F4-4577-86A3-F3EE9D29D0B5}"/>
              </a:ext>
            </a:extLst>
          </p:cNvPr>
          <p:cNvSpPr/>
          <p:nvPr/>
        </p:nvSpPr>
        <p:spPr bwMode="gray">
          <a:xfrm>
            <a:off x="3627567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2D6746C-F9C7-489A-8783-5016149E6010}"/>
              </a:ext>
            </a:extLst>
          </p:cNvPr>
          <p:cNvSpPr/>
          <p:nvPr/>
        </p:nvSpPr>
        <p:spPr bwMode="gray">
          <a:xfrm>
            <a:off x="5371831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9979AE9-798C-4387-B8D0-5C74FF794C8A}"/>
              </a:ext>
            </a:extLst>
          </p:cNvPr>
          <p:cNvSpPr/>
          <p:nvPr/>
        </p:nvSpPr>
        <p:spPr bwMode="gray">
          <a:xfrm>
            <a:off x="6421965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D79F8B2-871C-4322-866E-F5552B8190FB}"/>
              </a:ext>
            </a:extLst>
          </p:cNvPr>
          <p:cNvSpPr/>
          <p:nvPr/>
        </p:nvSpPr>
        <p:spPr bwMode="gray">
          <a:xfrm>
            <a:off x="5900470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950E607-B304-480A-B6B6-AD153232BFC7}"/>
              </a:ext>
            </a:extLst>
          </p:cNvPr>
          <p:cNvSpPr/>
          <p:nvPr/>
        </p:nvSpPr>
        <p:spPr bwMode="gray">
          <a:xfrm>
            <a:off x="7307786" y="377189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85C8509-E1F6-4ECD-8B82-EDCBE9BF510A}"/>
              </a:ext>
            </a:extLst>
          </p:cNvPr>
          <p:cNvSpPr/>
          <p:nvPr/>
        </p:nvSpPr>
        <p:spPr bwMode="gray">
          <a:xfrm>
            <a:off x="8357920" y="377189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0F1FE1E-05B4-4B91-A2EE-D2FB95BD560C}"/>
              </a:ext>
            </a:extLst>
          </p:cNvPr>
          <p:cNvSpPr/>
          <p:nvPr/>
        </p:nvSpPr>
        <p:spPr bwMode="gray">
          <a:xfrm>
            <a:off x="7836425" y="377189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3C2EA5E-6D14-4C63-889E-79AC824C7061}"/>
              </a:ext>
            </a:extLst>
          </p:cNvPr>
          <p:cNvSpPr/>
          <p:nvPr/>
        </p:nvSpPr>
        <p:spPr bwMode="gray">
          <a:xfrm>
            <a:off x="8872271" y="377189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4EC27D0B-3272-4194-9902-624C30AE8E17}"/>
              </a:ext>
            </a:extLst>
          </p:cNvPr>
          <p:cNvSpPr/>
          <p:nvPr/>
        </p:nvSpPr>
        <p:spPr bwMode="gray">
          <a:xfrm>
            <a:off x="3283475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BC909B82-D579-43E0-A0EC-B1A63719693C}"/>
              </a:ext>
            </a:extLst>
          </p:cNvPr>
          <p:cNvSpPr/>
          <p:nvPr/>
        </p:nvSpPr>
        <p:spPr bwMode="gray">
          <a:xfrm>
            <a:off x="3812114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E83152E3-9908-400B-9C73-FA4E2449E297}"/>
              </a:ext>
            </a:extLst>
          </p:cNvPr>
          <p:cNvSpPr/>
          <p:nvPr/>
        </p:nvSpPr>
        <p:spPr bwMode="gray">
          <a:xfrm>
            <a:off x="5084754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6C5AF263-CA4A-473B-8A02-D9600DFB9805}"/>
              </a:ext>
            </a:extLst>
          </p:cNvPr>
          <p:cNvSpPr/>
          <p:nvPr/>
        </p:nvSpPr>
        <p:spPr bwMode="gray">
          <a:xfrm>
            <a:off x="6134888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C0F4F40-E375-41D9-9B73-068EA84655AD}"/>
              </a:ext>
            </a:extLst>
          </p:cNvPr>
          <p:cNvSpPr/>
          <p:nvPr/>
        </p:nvSpPr>
        <p:spPr bwMode="gray">
          <a:xfrm>
            <a:off x="5613393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0BE30681-8319-48CF-BDDD-B618A98D0488}"/>
              </a:ext>
            </a:extLst>
          </p:cNvPr>
          <p:cNvSpPr/>
          <p:nvPr/>
        </p:nvSpPr>
        <p:spPr bwMode="gray">
          <a:xfrm>
            <a:off x="6649239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28F2043C-1D26-4C19-A107-27FDEAA6A61F}"/>
              </a:ext>
            </a:extLst>
          </p:cNvPr>
          <p:cNvSpPr/>
          <p:nvPr/>
        </p:nvSpPr>
        <p:spPr bwMode="gray">
          <a:xfrm>
            <a:off x="7327636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C5FFC63D-66D3-496C-87B9-B19C1CB69748}"/>
              </a:ext>
            </a:extLst>
          </p:cNvPr>
          <p:cNvSpPr/>
          <p:nvPr/>
        </p:nvSpPr>
        <p:spPr bwMode="gray">
          <a:xfrm>
            <a:off x="8377770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058E7485-BBB6-4F25-BD60-F3153E84492D}"/>
              </a:ext>
            </a:extLst>
          </p:cNvPr>
          <p:cNvSpPr/>
          <p:nvPr/>
        </p:nvSpPr>
        <p:spPr bwMode="gray">
          <a:xfrm>
            <a:off x="7856275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8AC2630A-2ADE-4F26-B78A-40D798586F7D}"/>
              </a:ext>
            </a:extLst>
          </p:cNvPr>
          <p:cNvSpPr/>
          <p:nvPr/>
        </p:nvSpPr>
        <p:spPr bwMode="gray">
          <a:xfrm>
            <a:off x="8892121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E7B32C87-D140-41E8-8865-81E5F5230C1B}"/>
              </a:ext>
            </a:extLst>
          </p:cNvPr>
          <p:cNvSpPr/>
          <p:nvPr/>
        </p:nvSpPr>
        <p:spPr bwMode="gray">
          <a:xfrm>
            <a:off x="9481868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720BD290-B234-4B0B-97B1-C3EB4CFEEC2A}"/>
              </a:ext>
            </a:extLst>
          </p:cNvPr>
          <p:cNvSpPr/>
          <p:nvPr/>
        </p:nvSpPr>
        <p:spPr bwMode="gray">
          <a:xfrm>
            <a:off x="10532002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E515B018-F2D1-42B8-A181-AD04AACB4048}"/>
              </a:ext>
            </a:extLst>
          </p:cNvPr>
          <p:cNvSpPr/>
          <p:nvPr/>
        </p:nvSpPr>
        <p:spPr bwMode="gray">
          <a:xfrm>
            <a:off x="10010507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16C97470-F835-40CC-8BDE-A289710F36AD}"/>
              </a:ext>
            </a:extLst>
          </p:cNvPr>
          <p:cNvSpPr/>
          <p:nvPr/>
        </p:nvSpPr>
        <p:spPr bwMode="gray">
          <a:xfrm>
            <a:off x="11046353" y="2693192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E7AD56FE-35E6-439A-89F8-870B463E9BED}"/>
              </a:ext>
            </a:extLst>
          </p:cNvPr>
          <p:cNvSpPr/>
          <p:nvPr/>
        </p:nvSpPr>
        <p:spPr bwMode="gray">
          <a:xfrm>
            <a:off x="10347455" y="3752849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81C21E8E-F4F4-4866-B65A-46792D6FA152}"/>
              </a:ext>
            </a:extLst>
          </p:cNvPr>
          <p:cNvSpPr/>
          <p:nvPr/>
        </p:nvSpPr>
        <p:spPr bwMode="gray">
          <a:xfrm>
            <a:off x="10347455" y="4812506"/>
            <a:ext cx="369093" cy="366713"/>
          </a:xfrm>
          <a:prstGeom prst="star5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73D8B-049B-4C2A-9323-7430360725BF}"/>
              </a:ext>
            </a:extLst>
          </p:cNvPr>
          <p:cNvSpPr/>
          <p:nvPr/>
        </p:nvSpPr>
        <p:spPr bwMode="gray">
          <a:xfrm>
            <a:off x="2795905" y="1153002"/>
            <a:ext cx="2175243" cy="4541520"/>
          </a:xfrm>
          <a:prstGeom prst="rect">
            <a:avLst/>
          </a:prstGeom>
          <a:solidFill>
            <a:schemeClr val="tx1">
              <a:alpha val="86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628F8F-99E0-48F1-B759-E59FC899CFD1}"/>
              </a:ext>
            </a:extLst>
          </p:cNvPr>
          <p:cNvSpPr/>
          <p:nvPr/>
        </p:nvSpPr>
        <p:spPr bwMode="gray">
          <a:xfrm>
            <a:off x="4997196" y="1182369"/>
            <a:ext cx="2206611" cy="4541520"/>
          </a:xfrm>
          <a:prstGeom prst="rect">
            <a:avLst/>
          </a:prstGeom>
          <a:solidFill>
            <a:schemeClr val="tx1">
              <a:alpha val="86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AEE910-7E7B-47A7-BCB5-8009352DA4CD}"/>
              </a:ext>
            </a:extLst>
          </p:cNvPr>
          <p:cNvSpPr/>
          <p:nvPr/>
        </p:nvSpPr>
        <p:spPr bwMode="gray">
          <a:xfrm>
            <a:off x="7229315" y="1178402"/>
            <a:ext cx="2183053" cy="4541520"/>
          </a:xfrm>
          <a:prstGeom prst="rect">
            <a:avLst/>
          </a:prstGeom>
          <a:solidFill>
            <a:schemeClr val="tx1">
              <a:alpha val="86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CE9BD2-EDB2-49FE-9FE0-D3B81E860922}"/>
              </a:ext>
            </a:extLst>
          </p:cNvPr>
          <p:cNvSpPr/>
          <p:nvPr/>
        </p:nvSpPr>
        <p:spPr bwMode="gray">
          <a:xfrm>
            <a:off x="9427655" y="1178718"/>
            <a:ext cx="2183054" cy="4541520"/>
          </a:xfrm>
          <a:prstGeom prst="rect">
            <a:avLst/>
          </a:prstGeom>
          <a:solidFill>
            <a:schemeClr val="tx1">
              <a:alpha val="86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88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should I use </a:t>
            </a:r>
            <a:r>
              <a:rPr lang="en-US" dirty="0">
                <a:solidFill>
                  <a:schemeClr val="accent1"/>
                </a:solidFill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156534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CCBDB8-CE40-4C57-8D94-B2352620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30842"/>
              </p:ext>
            </p:extLst>
          </p:nvPr>
        </p:nvGraphicFramePr>
        <p:xfrm>
          <a:off x="504349" y="656893"/>
          <a:ext cx="11186476" cy="41345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39300">
                  <a:extLst>
                    <a:ext uri="{9D8B030D-6E8A-4147-A177-3AD203B41FA5}">
                      <a16:colId xmlns:a16="http://schemas.microsoft.com/office/drawing/2014/main" val="352731660"/>
                    </a:ext>
                  </a:extLst>
                </a:gridCol>
                <a:gridCol w="8147176">
                  <a:extLst>
                    <a:ext uri="{9D8B030D-6E8A-4147-A177-3AD203B41FA5}">
                      <a16:colId xmlns:a16="http://schemas.microsoft.com/office/drawing/2014/main" val="273292842"/>
                    </a:ext>
                  </a:extLst>
                </a:gridCol>
              </a:tblGrid>
              <a:tr h="1378171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UI5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When you want faster development, OData integration, Complex UI controls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15369"/>
                  </a:ext>
                </a:extLst>
              </a:tr>
              <a:tr h="1378171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UI5 Web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Simple Fiori apps with framework of 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2136"/>
                  </a:ext>
                </a:extLst>
              </a:tr>
              <a:tr h="1378171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Fiori Fundamentals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More flexibility and Simple UI, or to Fiorify existing web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07188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47B654B-750F-4275-B39D-2D0D8BC8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9" y="5342700"/>
            <a:ext cx="11186476" cy="553998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Note: UI5 web components and Fiori fundamentals are not meant to replace UI5, they just bring the UI5/Fiori look and feel to your applications.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1F621-53A6-4DF3-B407-EEC4CBC80553}"/>
              </a:ext>
            </a:extLst>
          </p:cNvPr>
          <p:cNvSpPr/>
          <p:nvPr/>
        </p:nvSpPr>
        <p:spPr bwMode="gray">
          <a:xfrm>
            <a:off x="504349" y="2028493"/>
            <a:ext cx="11186476" cy="1354787"/>
          </a:xfrm>
          <a:prstGeom prst="rect">
            <a:avLst/>
          </a:prstGeom>
          <a:solidFill>
            <a:schemeClr val="tx1">
              <a:alpha val="86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25668-731F-42C8-8F8C-A34D531A6476}"/>
              </a:ext>
            </a:extLst>
          </p:cNvPr>
          <p:cNvSpPr/>
          <p:nvPr/>
        </p:nvSpPr>
        <p:spPr bwMode="gray">
          <a:xfrm>
            <a:off x="504349" y="3405862"/>
            <a:ext cx="11186476" cy="1366798"/>
          </a:xfrm>
          <a:prstGeom prst="rect">
            <a:avLst/>
          </a:prstGeom>
          <a:solidFill>
            <a:schemeClr val="tx1">
              <a:alpha val="86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5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463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I go from </a:t>
            </a:r>
            <a:r>
              <a:rPr lang="en-US" dirty="0">
                <a:solidFill>
                  <a:schemeClr val="accent1"/>
                </a:solidFill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4256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components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https://developer.mozilla.org/en-US/docs/Web/Web_Components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https://sap.github.io/ui5-webcomponents/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Fiori fundamentals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https://sap.github.io/fundamental/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Demo apps and examples</a:t>
            </a:r>
          </a:p>
          <a:p>
            <a:pPr marL="522864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https://github.com/rishabh62/UI5con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522864" lvl="1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useful links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Rishabh Gour</a:t>
            </a:r>
          </a:p>
          <a:p>
            <a:pPr lvl="1"/>
            <a:r>
              <a:rPr lang="en-US" dirty="0"/>
              <a:t>UI5 consultant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rishabhgour62@gmail.com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ABE2D9-6B14-464B-8BF4-BB828D412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4375" y="1638000"/>
            <a:ext cx="11185200" cy="4716000"/>
          </a:xfrm>
        </p:spPr>
        <p:txBody>
          <a:bodyPr/>
          <a:lstStyle/>
          <a:p>
            <a:r>
              <a:rPr lang="en-IN" dirty="0"/>
              <a:t>Web enthusiast</a:t>
            </a:r>
          </a:p>
          <a:p>
            <a:endParaRPr lang="en-IN" dirty="0"/>
          </a:p>
          <a:p>
            <a:r>
              <a:rPr lang="en-IN" dirty="0"/>
              <a:t>		Started with SAP Labs</a:t>
            </a:r>
          </a:p>
          <a:p>
            <a:endParaRPr lang="en-IN" dirty="0"/>
          </a:p>
          <a:p>
            <a:r>
              <a:rPr lang="en-IN" dirty="0"/>
              <a:t>UI5 consultant @ Evora	</a:t>
            </a:r>
          </a:p>
          <a:p>
            <a:endParaRPr lang="en-IN" dirty="0"/>
          </a:p>
          <a:p>
            <a:r>
              <a:rPr lang="en-IN" dirty="0"/>
              <a:t>	    	3 years of exp. with UI5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CE0D2-075C-4C4D-AED8-20E7FDC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About me</a:t>
            </a:r>
          </a:p>
        </p:txBody>
      </p:sp>
      <p:pic>
        <p:nvPicPr>
          <p:cNvPr id="1028" name="Picture 4" descr="Image result for sap">
            <a:extLst>
              <a:ext uri="{FF2B5EF4-FFF2-40B4-BE49-F238E27FC236}">
                <a16:creationId xmlns:a16="http://schemas.microsoft.com/office/drawing/2014/main" id="{2C735045-CCB0-481C-8C21-4CE93AE1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51" y="2803693"/>
            <a:ext cx="1261386" cy="6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 png">
            <a:extLst>
              <a:ext uri="{FF2B5EF4-FFF2-40B4-BE49-F238E27FC236}">
                <a16:creationId xmlns:a16="http://schemas.microsoft.com/office/drawing/2014/main" id="{2C3EAFE8-8393-4DC6-B9BE-7684C702A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82" y="1368756"/>
            <a:ext cx="855028" cy="8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ui5 logo">
            <a:extLst>
              <a:ext uri="{FF2B5EF4-FFF2-40B4-BE49-F238E27FC236}">
                <a16:creationId xmlns:a16="http://schemas.microsoft.com/office/drawing/2014/main" id="{F09DFDA7-28B6-4CA5-8382-EC96F70D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51" y="5359361"/>
            <a:ext cx="855029" cy="8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evorait.com/wp-content/uploads/2018/07/Logo-webfooter.png">
            <a:extLst>
              <a:ext uri="{FF2B5EF4-FFF2-40B4-BE49-F238E27FC236}">
                <a16:creationId xmlns:a16="http://schemas.microsoft.com/office/drawing/2014/main" id="{49BA12BE-CED6-4D65-8138-2CE03704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96" y="4386080"/>
            <a:ext cx="12954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Building up the foundation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Why UI5 web components and Fiori fundamentals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UI5 vs UI5 web components vs Fiori fundamentals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When should I use what?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Demo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Where do I go from here?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Agenda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sz="18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up the </a:t>
            </a:r>
            <a:r>
              <a:rPr lang="en-US" dirty="0">
                <a:solidFill>
                  <a:schemeClr val="accent1"/>
                </a:solidFill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40368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B524F-1C91-4FC5-A6FC-00A19F075B09}"/>
              </a:ext>
            </a:extLst>
          </p:cNvPr>
          <p:cNvSpPr txBox="1"/>
          <p:nvPr/>
        </p:nvSpPr>
        <p:spPr>
          <a:xfrm>
            <a:off x="4021584" y="19885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IN" sz="1800" kern="0" dirty="0" err="1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B4AD625-4DE3-4182-95F0-F645D966DABA}"/>
              </a:ext>
            </a:extLst>
          </p:cNvPr>
          <p:cNvSpPr txBox="1">
            <a:spLocks/>
          </p:cNvSpPr>
          <p:nvPr/>
        </p:nvSpPr>
        <p:spPr bwMode="black">
          <a:xfrm>
            <a:off x="349333" y="535070"/>
            <a:ext cx="11496507" cy="5944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/>
          </a:bodyPr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UI5 vs Fiori</a:t>
            </a:r>
          </a:p>
        </p:txBody>
      </p:sp>
      <p:pic>
        <p:nvPicPr>
          <p:cNvPr id="13" name="Picture 8" descr="Image result for angular logo">
            <a:extLst>
              <a:ext uri="{FF2B5EF4-FFF2-40B4-BE49-F238E27FC236}">
                <a16:creationId xmlns:a16="http://schemas.microsoft.com/office/drawing/2014/main" id="{CF4636F5-DE8F-43B3-B1BB-CA345B36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15" y="4729416"/>
            <a:ext cx="1750316" cy="17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0E23513-532B-487B-8BB6-24C7D41CA4E8}"/>
              </a:ext>
            </a:extLst>
          </p:cNvPr>
          <p:cNvSpPr/>
          <p:nvPr/>
        </p:nvSpPr>
        <p:spPr>
          <a:xfrm>
            <a:off x="4939980" y="5491957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E03B0A5-198C-4946-A7F0-B09EF09FC675}"/>
              </a:ext>
            </a:extLst>
          </p:cNvPr>
          <p:cNvSpPr/>
          <p:nvPr/>
        </p:nvSpPr>
        <p:spPr>
          <a:xfrm>
            <a:off x="4923861" y="3400765"/>
            <a:ext cx="2109152" cy="4002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21" name="Picture 14" descr="Image result for ui5 logo">
            <a:extLst>
              <a:ext uri="{FF2B5EF4-FFF2-40B4-BE49-F238E27FC236}">
                <a16:creationId xmlns:a16="http://schemas.microsoft.com/office/drawing/2014/main" id="{38B60D88-FFED-480C-B6E5-DDDC868AD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r="20941"/>
          <a:stretch/>
        </p:blipFill>
        <p:spPr bwMode="auto">
          <a:xfrm>
            <a:off x="2979107" y="4758449"/>
            <a:ext cx="1788609" cy="17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" descr="Image result for sap fiori">
            <a:extLst>
              <a:ext uri="{FF2B5EF4-FFF2-40B4-BE49-F238E27FC236}">
                <a16:creationId xmlns:a16="http://schemas.microsoft.com/office/drawing/2014/main" id="{D67E372E-D2C9-4235-92C4-285F62ED55B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4785" y="1269937"/>
            <a:ext cx="11497490" cy="104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Fiori is a set of design guidelines.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UI5 is a technology used to build web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7" name="Picture 4" descr="Image result for sap fiori">
            <a:extLst>
              <a:ext uri="{FF2B5EF4-FFF2-40B4-BE49-F238E27FC236}">
                <a16:creationId xmlns:a16="http://schemas.microsoft.com/office/drawing/2014/main" id="{39A5A9E1-A7E3-4598-A5F7-578ECC1D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07" y="2702101"/>
            <a:ext cx="1788609" cy="17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3EEDC-18DC-4708-A40B-1D19575F9D0D}"/>
              </a:ext>
            </a:extLst>
          </p:cNvPr>
          <p:cNvSpPr txBox="1"/>
          <p:nvPr/>
        </p:nvSpPr>
        <p:spPr>
          <a:xfrm>
            <a:off x="5652773" y="5251563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Similar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B7D97-774F-4811-A34B-B6AD1F32C4C6}"/>
              </a:ext>
            </a:extLst>
          </p:cNvPr>
          <p:cNvSpPr txBox="1"/>
          <p:nvPr/>
        </p:nvSpPr>
        <p:spPr>
          <a:xfrm>
            <a:off x="5652773" y="3121004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Similar</a:t>
            </a:r>
          </a:p>
        </p:txBody>
      </p:sp>
      <p:pic>
        <p:nvPicPr>
          <p:cNvPr id="1026" name="Picture 2" descr="Image result for material design">
            <a:extLst>
              <a:ext uri="{FF2B5EF4-FFF2-40B4-BE49-F238E27FC236}">
                <a16:creationId xmlns:a16="http://schemas.microsoft.com/office/drawing/2014/main" id="{E2489C42-910A-4B02-9739-96C1D0A1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59" y="2702100"/>
            <a:ext cx="1762472" cy="17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</a:pPr>
            <a:r>
              <a:rPr lang="en-US" sz="1800" dirty="0">
                <a:solidFill>
                  <a:schemeClr val="bg1"/>
                </a:solidFill>
              </a:rPr>
              <a:t>Web Components is a suite of different technologies allowing you to create </a:t>
            </a:r>
            <a:r>
              <a:rPr lang="en-US" sz="1800" u="sng" dirty="0">
                <a:solidFill>
                  <a:schemeClr val="bg1"/>
                </a:solidFill>
              </a:rPr>
              <a:t>reusable custom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</a:pPr>
            <a:r>
              <a:rPr lang="en-US" sz="1800" u="sng" dirty="0">
                <a:solidFill>
                  <a:schemeClr val="bg1"/>
                </a:solidFill>
              </a:rPr>
              <a:t>elements — with their functionality encapsulated away from the rest of your code </a:t>
            </a:r>
            <a:r>
              <a:rPr lang="en-US" sz="1800" dirty="0">
                <a:solidFill>
                  <a:schemeClr val="bg1"/>
                </a:solidFill>
              </a:rPr>
              <a:t>—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</a:pPr>
            <a:r>
              <a:rPr lang="en-US" sz="1800" dirty="0">
                <a:solidFill>
                  <a:schemeClr val="bg1"/>
                </a:solidFill>
              </a:rPr>
              <a:t>and utilize them in your web apps.</a:t>
            </a:r>
            <a:endParaRPr lang="en-IN" sz="1800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1">
              <a:buNone/>
            </a:pP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								- Mozilla Developer Network</a:t>
            </a:r>
          </a:p>
          <a:p>
            <a:pPr lvl="1">
              <a:buNone/>
            </a:pPr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endParaRPr lang="en-IN" sz="1600" kern="0" dirty="0" err="1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Web Components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05D2C6-9A14-476D-9464-B40E59BE1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" t="11827" r="5920" b="14210"/>
          <a:stretch/>
        </p:blipFill>
        <p:spPr>
          <a:xfrm>
            <a:off x="1717039" y="3466511"/>
            <a:ext cx="1058779" cy="373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A2A553-29BC-430B-80E1-1F9C14EF9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" t="3795" r="3979" b="8549"/>
          <a:stretch/>
        </p:blipFill>
        <p:spPr>
          <a:xfrm>
            <a:off x="8887460" y="3425959"/>
            <a:ext cx="1120139" cy="44250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3E9E20-7017-4823-ABFB-B4E6606CBC88}"/>
              </a:ext>
            </a:extLst>
          </p:cNvPr>
          <p:cNvSpPr/>
          <p:nvPr/>
        </p:nvSpPr>
        <p:spPr bwMode="gray">
          <a:xfrm>
            <a:off x="2846303" y="3559343"/>
            <a:ext cx="5940025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37F8F-60DC-4AB5-A3B8-3A7AB39A3592}"/>
              </a:ext>
            </a:extLst>
          </p:cNvPr>
          <p:cNvSpPr txBox="1"/>
          <p:nvPr/>
        </p:nvSpPr>
        <p:spPr>
          <a:xfrm>
            <a:off x="3628942" y="3290500"/>
            <a:ext cx="3924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Add some HTML, CSS and JavaScript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00CD9334-FC23-4499-BFB1-DD728A258C56}"/>
              </a:ext>
            </a:extLst>
          </p:cNvPr>
          <p:cNvSpPr/>
          <p:nvPr/>
        </p:nvSpPr>
        <p:spPr bwMode="gray">
          <a:xfrm>
            <a:off x="536893" y="4555286"/>
            <a:ext cx="3560271" cy="1065320"/>
          </a:xfrm>
          <a:prstGeom prst="flowChartTerminator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E06DCB-69D6-4DFA-9581-4602FA1C1173}"/>
              </a:ext>
            </a:extLst>
          </p:cNvPr>
          <p:cNvSpPr/>
          <p:nvPr/>
        </p:nvSpPr>
        <p:spPr bwMode="gray">
          <a:xfrm>
            <a:off x="4216400" y="5013588"/>
            <a:ext cx="4196081" cy="221942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2E1AC-9A35-4648-8D7D-8D03B3E59371}"/>
              </a:ext>
            </a:extLst>
          </p:cNvPr>
          <p:cNvSpPr txBox="1"/>
          <p:nvPr/>
        </p:nvSpPr>
        <p:spPr>
          <a:xfrm>
            <a:off x="800587" y="4822814"/>
            <a:ext cx="30328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&lt;button&gt; + some HTML, CSS</a:t>
            </a:r>
            <a:b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and JavaScript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DC3D1-A1FD-4BCD-BD18-EB51AF04C702}"/>
              </a:ext>
            </a:extLst>
          </p:cNvPr>
          <p:cNvSpPr txBox="1"/>
          <p:nvPr/>
        </p:nvSpPr>
        <p:spPr>
          <a:xfrm>
            <a:off x="8562364" y="4963733"/>
            <a:ext cx="17440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&lt;RefreshButton&gt;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AD44B3-DAEB-45BE-84A7-DBC55A7D6692}"/>
              </a:ext>
            </a:extLst>
          </p:cNvPr>
          <p:cNvCxnSpPr>
            <a:cxnSpLocks/>
          </p:cNvCxnSpPr>
          <p:nvPr/>
        </p:nvCxnSpPr>
        <p:spPr>
          <a:xfrm flipV="1">
            <a:off x="9434398" y="3984270"/>
            <a:ext cx="0" cy="936712"/>
          </a:xfrm>
          <a:prstGeom prst="straightConnector1">
            <a:avLst/>
          </a:prstGeom>
          <a:ln w="254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9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  <p:bldP spid="1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3F785F-1E8D-40F2-A02F-24EC1A7A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3" y="1255859"/>
            <a:ext cx="11222687" cy="5078266"/>
          </a:xfrm>
          <a:prstGeom prst="rect">
            <a:avLst/>
          </a:prstGeom>
          <a:noFill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89B4C7C9-A72B-4E4A-9DB1-1A4AA22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Shadow DOM</a:t>
            </a:r>
            <a:endParaRPr lang="en-US" sz="2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03999" y="1225118"/>
            <a:ext cx="11186477" cy="5110882"/>
          </a:xfrm>
        </p:spPr>
        <p:txBody>
          <a:bodyPr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</a:pPr>
            <a:r>
              <a:rPr lang="en-US" dirty="0">
                <a:solidFill>
                  <a:schemeClr val="bg1"/>
                </a:solidFill>
              </a:rPr>
              <a:t>SAP Fiori Fundamentals is a light-weight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>
                <a:solidFill>
                  <a:schemeClr val="bg1"/>
                </a:solidFill>
              </a:rPr>
              <a:t>using HTML and CSS.</a:t>
            </a:r>
          </a:p>
          <a:p>
            <a:pPr lvl="1">
              <a:buNone/>
            </a:pPr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'text/css'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'https://unpkg.com/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fiori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-		fundamentals@1.5.8/dist/fiori-fundamentals.min.css’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fd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-button--emphasized sap-icon--refresh"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Refresh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</a:pPr>
            <a:endParaRPr lang="en-IN" sz="1600" kern="0" dirty="0" err="1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SAP Fiori Fundamentals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5916D7-2B66-4A79-96F2-A11FED88A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1" t="11236" r="6368" b="13963"/>
          <a:stretch/>
        </p:blipFill>
        <p:spPr>
          <a:xfrm>
            <a:off x="3248645" y="4282440"/>
            <a:ext cx="1047298" cy="3776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0EEF26-E473-40A9-8066-FEEFE5D2F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" t="4724" r="4152" b="9238"/>
          <a:stretch/>
        </p:blipFill>
        <p:spPr>
          <a:xfrm>
            <a:off x="7120422" y="4246655"/>
            <a:ext cx="1115060" cy="434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0A6F0E-444A-495A-B689-50CD859CD901}"/>
              </a:ext>
            </a:extLst>
          </p:cNvPr>
          <p:cNvSpPr/>
          <p:nvPr/>
        </p:nvSpPr>
        <p:spPr bwMode="gray">
          <a:xfrm>
            <a:off x="4371748" y="4350239"/>
            <a:ext cx="2690798" cy="249960"/>
          </a:xfrm>
          <a:prstGeom prst="rightArrow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7213D7-AB24-4DAE-B6D1-B813032F8F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67570" y="4753798"/>
            <a:ext cx="470058" cy="372862"/>
          </a:xfrm>
          <a:prstGeom prst="bentConnector3">
            <a:avLst>
              <a:gd name="adj1" fmla="val -44432"/>
            </a:avLst>
          </a:prstGeom>
          <a:ln w="254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D5EF9-F572-43CE-8293-20BBB4925053}"/>
              </a:ext>
            </a:extLst>
          </p:cNvPr>
          <p:cNvSpPr txBox="1"/>
          <p:nvPr/>
        </p:nvSpPr>
        <p:spPr>
          <a:xfrm>
            <a:off x="563560" y="5213093"/>
            <a:ext cx="26930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Doesn’t follow Fiori design</a:t>
            </a:r>
            <a:b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</a:br>
            <a:endParaRPr lang="en-IN" sz="1800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636D0A-CD38-4CCD-B364-83E8967A048A}"/>
              </a:ext>
            </a:extLst>
          </p:cNvPr>
          <p:cNvSpPr/>
          <p:nvPr/>
        </p:nvSpPr>
        <p:spPr bwMode="gray">
          <a:xfrm>
            <a:off x="503999" y="4940229"/>
            <a:ext cx="2812169" cy="58278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IN" sz="18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07F7B5-F881-43C5-A397-D9D2FFAFCC2C}"/>
              </a:ext>
            </a:extLst>
          </p:cNvPr>
          <p:cNvSpPr txBox="1"/>
          <p:nvPr/>
        </p:nvSpPr>
        <p:spPr>
          <a:xfrm>
            <a:off x="8272873" y="5238465"/>
            <a:ext cx="20390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Follows Fiori design</a:t>
            </a:r>
            <a:br>
              <a:rPr lang="en-IN" sz="18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</a:br>
            <a:endParaRPr lang="en-IN" sz="1800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3B04CA-3E29-4C06-8606-B2B211B97D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13658" y="4748037"/>
            <a:ext cx="685914" cy="592752"/>
          </a:xfrm>
          <a:prstGeom prst="bentConnector3">
            <a:avLst>
              <a:gd name="adj1" fmla="val 817"/>
            </a:avLst>
          </a:prstGeom>
          <a:ln w="254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solidFill>
                  <a:schemeClr val="accent1"/>
                </a:solidFill>
              </a:rPr>
              <a:t>Web components and Fiori fundamentals?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380</Words>
  <Application>Microsoft Office PowerPoint</Application>
  <PresentationFormat>Custom</PresentationFormat>
  <Paragraphs>109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Symbol</vt:lpstr>
      <vt:lpstr>Wingdings</vt:lpstr>
      <vt:lpstr>Wingdings</vt:lpstr>
      <vt:lpstr>SAP 2018 16x9 black</vt:lpstr>
      <vt:lpstr>UI5 vs UI5 WebComponents vs Fiori Fundamentals </vt:lpstr>
      <vt:lpstr>About me</vt:lpstr>
      <vt:lpstr>Agenda </vt:lpstr>
      <vt:lpstr>Building up the foundation</vt:lpstr>
      <vt:lpstr>PowerPoint Presentation</vt:lpstr>
      <vt:lpstr>Web Components</vt:lpstr>
      <vt:lpstr>Shadow DOM</vt:lpstr>
      <vt:lpstr>SAP Fiori Fundamentals</vt:lpstr>
      <vt:lpstr>Why use Web components and Fiori fundamentals?</vt:lpstr>
      <vt:lpstr>This is why:</vt:lpstr>
      <vt:lpstr>UI5 vs UI5 web components vs Fiori fundamentals </vt:lpstr>
      <vt:lpstr>PowerPoint Presentation</vt:lpstr>
      <vt:lpstr>When should I use what?</vt:lpstr>
      <vt:lpstr>Note: UI5 web components and Fiori fundamentals are not meant to replace UI5, they just bring the UI5/Fiori look and feel to your applications.</vt:lpstr>
      <vt:lpstr>Demo</vt:lpstr>
      <vt:lpstr>Where do I go from here?</vt:lpstr>
      <vt:lpstr>Some useful links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UI5 vs UI5 WebComponents vs Fiori Fundamentals </dc:title>
  <dc:creator>Rishabh Gour</dc:creator>
  <cp:lastModifiedBy>Rishabh Gour</cp:lastModifiedBy>
  <cp:revision>72</cp:revision>
  <dcterms:created xsi:type="dcterms:W3CDTF">2019-06-27T08:50:51Z</dcterms:created>
  <dcterms:modified xsi:type="dcterms:W3CDTF">2019-07-01T06:32:31Z</dcterms:modified>
</cp:coreProperties>
</file>