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20"/>
  </p:notesMasterIdLst>
  <p:handoutMasterIdLst>
    <p:handoutMasterId r:id="rId21"/>
  </p:handoutMasterIdLst>
  <p:sldIdLst>
    <p:sldId id="434" r:id="rId2"/>
    <p:sldId id="440" r:id="rId3"/>
    <p:sldId id="436" r:id="rId4"/>
    <p:sldId id="437" r:id="rId5"/>
    <p:sldId id="445" r:id="rId6"/>
    <p:sldId id="443" r:id="rId7"/>
    <p:sldId id="446" r:id="rId8"/>
    <p:sldId id="416" r:id="rId9"/>
    <p:sldId id="444" r:id="rId10"/>
    <p:sldId id="438" r:id="rId11"/>
    <p:sldId id="449" r:id="rId12"/>
    <p:sldId id="447" r:id="rId13"/>
    <p:sldId id="450" r:id="rId14"/>
    <p:sldId id="451" r:id="rId15"/>
    <p:sldId id="439" r:id="rId16"/>
    <p:sldId id="441" r:id="rId17"/>
    <p:sldId id="442" r:id="rId18"/>
    <p:sldId id="413" r:id="rId19"/>
  </p:sldIdLst>
  <p:sldSz cx="12195175" cy="6858000"/>
  <p:notesSz cx="6797675" cy="9928225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6A7"/>
    <a:srgbClr val="970A82"/>
    <a:srgbClr val="FF3399"/>
    <a:srgbClr val="FF0000"/>
    <a:srgbClr val="FFFFFF"/>
    <a:srgbClr val="FEE3A1"/>
    <a:srgbClr val="FFF1D0"/>
    <a:srgbClr val="FFF8E7"/>
    <a:srgbClr val="FECE59"/>
    <a:srgbClr val="003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79"/>
  </p:normalViewPr>
  <p:slideViewPr>
    <p:cSldViewPr snapToGrid="0" showGuides="1">
      <p:cViewPr varScale="1">
        <p:scale>
          <a:sx n="86" d="100"/>
          <a:sy n="86" d="100"/>
        </p:scale>
        <p:origin x="523" y="58"/>
      </p:cViewPr>
      <p:guideLst>
        <p:guide pos="3841"/>
        <p:guide orient="horz" pos="2160"/>
      </p:guideLst>
    </p:cSldViewPr>
  </p:slideViewPr>
  <p:outlineViewPr>
    <p:cViewPr>
      <p:scale>
        <a:sx n="33" d="100"/>
        <a:sy n="33" d="100"/>
      </p:scale>
      <p:origin x="0" y="-835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404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" y="665163"/>
            <a:ext cx="6257925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473523"/>
            <a:ext cx="5709333" cy="49549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702084"/>
            <a:ext cx="934681" cy="2229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6112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807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9965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233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948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6" name="Speaker"/>
          <p:cNvSpPr>
            <a:spLocks noGrp="1"/>
          </p:cNvSpPr>
          <p:nvPr userDrawn="1">
            <p:ph type="subTitle" idx="1" hasCustomPrompt="1"/>
          </p:nvPr>
        </p:nvSpPr>
        <p:spPr bwMode="black">
          <a:xfrm>
            <a:off x="288001" y="4268503"/>
            <a:ext cx="6373430" cy="430887"/>
          </a:xfrm>
        </p:spPr>
        <p:txBody>
          <a:bodyPr wrap="square" anchor="t" anchorCtr="0"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400" b="0" baseline="0">
                <a:solidFill>
                  <a:schemeClr val="tx1"/>
                </a:solidFill>
              </a:defRPr>
            </a:lvl1pPr>
            <a:lvl2pPr marL="54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Speaker’s Name, SAP</a:t>
            </a:r>
          </a:p>
          <a:p>
            <a:pPr marL="0" marR="0" lvl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Month 00, 2018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3600" dirty="0"/>
              <a:t>Presentation Title </a:t>
            </a:r>
            <a:br>
              <a:rPr lang="en-US" sz="3600" dirty="0"/>
            </a:br>
            <a:r>
              <a:rPr lang="en-US" sz="3600" dirty="0"/>
              <a:t>Goes Here and Here.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8046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pos="4196" userDrawn="1">
          <p15:clr>
            <a:srgbClr val="FBAE40"/>
          </p15:clr>
        </p15:guide>
        <p15:guide id="4" orient="horz" pos="2688" userDrawn="1">
          <p15:clr>
            <a:srgbClr val="FBAE40"/>
          </p15:clr>
        </p15:guide>
        <p15:guide id="5" orient="horz" pos="2335" userDrawn="1">
          <p15:clr>
            <a:srgbClr val="FBAE40"/>
          </p15:clr>
        </p15:guide>
        <p15:guide id="6" orient="horz" pos="2960" userDrawn="1">
          <p15:clr>
            <a:srgbClr val="FBAE40"/>
          </p15:clr>
        </p15:guide>
        <p15:guide id="7" orient="horz" pos="41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with Image 1/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10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4786">
          <p15:clr>
            <a:srgbClr val="FBAE40"/>
          </p15:clr>
        </p15:guide>
        <p15:guide id="4" pos="5119">
          <p15:clr>
            <a:srgbClr val="FBAE40"/>
          </p15:clr>
        </p15:guide>
        <p15:guide id="5" orient="horz" pos="317">
          <p15:clr>
            <a:srgbClr val="FBAE40"/>
          </p15:clr>
        </p15:guide>
        <p15:guide id="6" orient="horz" pos="551">
          <p15:clr>
            <a:srgbClr val="FBAE40"/>
          </p15:clr>
        </p15:guide>
        <p15:guide id="7" orient="horz" pos="10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Screensho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19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3674">
          <p15:clr>
            <a:srgbClr val="FBAE40"/>
          </p15:clr>
        </p15:guide>
        <p15:guide id="4" pos="4008">
          <p15:clr>
            <a:srgbClr val="FBAE40"/>
          </p15:clr>
        </p15:guide>
        <p15:guide id="5" pos="7364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399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and 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act information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2905487"/>
            <a:ext cx="5593588" cy="2501010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600" b="0"/>
            </a:lvl1pPr>
            <a:lvl2pPr marL="0" indent="0">
              <a:spcBef>
                <a:spcPts val="0"/>
              </a:spcBef>
              <a:buNone/>
              <a:defRPr sz="1600" b="0"/>
            </a:lvl2pPr>
          </a:lstStyle>
          <a:p>
            <a:r>
              <a:rPr lang="en-US" dirty="0"/>
              <a:t>Contact information:</a:t>
            </a:r>
          </a:p>
          <a:p>
            <a:pPr lvl="1"/>
            <a:r>
              <a:rPr lang="en-US" b="1" dirty="0"/>
              <a:t>&lt;First name  Last name&gt;</a:t>
            </a:r>
          </a:p>
          <a:p>
            <a:pPr lvl="1"/>
            <a:endParaRPr lang="en-US" dirty="0"/>
          </a:p>
          <a:p>
            <a:r>
              <a:rPr lang="en-US" dirty="0"/>
              <a:t>&lt;e-mail, social media, …&gt;</a:t>
            </a:r>
          </a:p>
        </p:txBody>
      </p:sp>
      <p:sp>
        <p:nvSpPr>
          <p:cNvPr id="2" name="Thank you"/>
          <p:cNvSpPr>
            <a:spLocks noGrp="1"/>
          </p:cNvSpPr>
          <p:nvPr>
            <p:ph type="ctrTitle" hasCustomPrompt="1"/>
          </p:nvPr>
        </p:nvSpPr>
        <p:spPr bwMode="gray">
          <a:xfrm>
            <a:off x="504000" y="1467009"/>
            <a:ext cx="5593588" cy="923116"/>
          </a:xfrm>
        </p:spPr>
        <p:txBody>
          <a:bodyPr anchor="t" anchorCtr="0">
            <a:noAutofit/>
          </a:bodyPr>
          <a:lstStyle>
            <a:lvl1pPr>
              <a:defRPr sz="55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Thank you.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24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99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1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: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94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pos="3674">
          <p15:clr>
            <a:srgbClr val="FBAE40"/>
          </p15:clr>
        </p15:guide>
        <p15:guide id="5" pos="4007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10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 dirty="0"/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41" r:id="rId2"/>
    <p:sldLayoutId id="2147483765" r:id="rId3"/>
    <p:sldLayoutId id="2147483774" r:id="rId4"/>
    <p:sldLayoutId id="2147483745" r:id="rId5"/>
    <p:sldLayoutId id="2147483757" r:id="rId6"/>
    <p:sldLayoutId id="2147483763" r:id="rId7"/>
    <p:sldLayoutId id="2147483776" r:id="rId8"/>
    <p:sldLayoutId id="2147483777" r:id="rId9"/>
    <p:sldLayoutId id="2147483778" r:id="rId10"/>
    <p:sldLayoutId id="2147483779" r:id="rId11"/>
    <p:sldLayoutId id="2147483740" r:id="rId12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Web_Components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rishabh62/UI5con" TargetMode="External"/><Relationship Id="rId5" Type="http://schemas.openxmlformats.org/officeDocument/2006/relationships/hyperlink" Target="https://sap.github.io/fundamental/" TargetMode="External"/><Relationship Id="rId4" Type="http://schemas.openxmlformats.org/officeDocument/2006/relationships/hyperlink" Target="https://sap.github.io/ui5-webcomponent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peaker"/>
          <p:cNvSpPr>
            <a:spLocks noGrp="1"/>
          </p:cNvSpPr>
          <p:nvPr>
            <p:ph type="subTitle" idx="1"/>
          </p:nvPr>
        </p:nvSpPr>
        <p:spPr>
          <a:xfrm>
            <a:off x="288001" y="4268503"/>
            <a:ext cx="6373430" cy="430887"/>
          </a:xfrm>
        </p:spPr>
        <p:txBody>
          <a:bodyPr/>
          <a:lstStyle/>
          <a:p>
            <a:r>
              <a:rPr lang="en-US" dirty="0"/>
              <a:t>Rishabh Gour, EvoraIT solutions</a:t>
            </a:r>
          </a:p>
          <a:p>
            <a:pPr lvl="0"/>
            <a:r>
              <a:rPr lang="en-US" dirty="0"/>
              <a:t>July 4, 2019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UI5 vs</a:t>
            </a:r>
            <a:br>
              <a:rPr lang="en-US" dirty="0"/>
            </a:br>
            <a:r>
              <a:rPr lang="en-US" dirty="0"/>
              <a:t>UI5 WebComponents vs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Fiori Fundamentals</a:t>
            </a:r>
            <a:br>
              <a:rPr lang="en-US" dirty="0"/>
            </a:b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C0BA87-3436-1E46-AE11-D16E8E24B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142" y="1405499"/>
            <a:ext cx="7899252" cy="38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4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UI5 vs </a:t>
            </a:r>
            <a:r>
              <a:rPr lang="en-US" dirty="0"/>
              <a:t>UI5 web components vs </a:t>
            </a:r>
            <a:r>
              <a:rPr lang="en-US" dirty="0">
                <a:solidFill>
                  <a:schemeClr val="accent1"/>
                </a:solidFill>
              </a:rPr>
              <a:t>Fiori fundamentals</a:t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62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3999" y="529807"/>
            <a:ext cx="11186476" cy="646331"/>
          </a:xfrm>
        </p:spPr>
        <p:txBody>
          <a:bodyPr/>
          <a:lstStyle/>
          <a:p>
            <a:r>
              <a:rPr lang="en-US" dirty="0"/>
              <a:t>Ease of Development (If used on their own)</a:t>
            </a:r>
            <a:br>
              <a:rPr lang="en-US" dirty="0"/>
            </a:br>
            <a:endParaRPr lang="en-US" sz="1800" b="0" dirty="0"/>
          </a:p>
        </p:txBody>
      </p:sp>
      <p:pic>
        <p:nvPicPr>
          <p:cNvPr id="1026" name="Picture 2" descr="Image result for ui5">
            <a:extLst>
              <a:ext uri="{FF2B5EF4-FFF2-40B4-BE49-F238E27FC236}">
                <a16:creationId xmlns:a16="http://schemas.microsoft.com/office/drawing/2014/main" id="{0F0EAADC-2A0F-48A8-8AE3-C1093C1DD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934" y="1176138"/>
            <a:ext cx="4002241" cy="164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ebcomponents">
            <a:extLst>
              <a:ext uri="{FF2B5EF4-FFF2-40B4-BE49-F238E27FC236}">
                <a16:creationId xmlns:a16="http://schemas.microsoft.com/office/drawing/2014/main" id="{FAED3F3B-330B-4979-8DA1-5D0FF9536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8" t="32215" r="34196" b="32946"/>
          <a:stretch/>
        </p:blipFill>
        <p:spPr bwMode="auto">
          <a:xfrm>
            <a:off x="6662393" y="3225094"/>
            <a:ext cx="4250987" cy="9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998D16-931F-4FBF-8543-585B267D5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393" y="4968352"/>
            <a:ext cx="4067175" cy="1085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5B524F-1C91-4FC5-A6FC-00A19F075B09}"/>
              </a:ext>
            </a:extLst>
          </p:cNvPr>
          <p:cNvSpPr txBox="1"/>
          <p:nvPr/>
        </p:nvSpPr>
        <p:spPr>
          <a:xfrm>
            <a:off x="7312695" y="199993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IN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3215E1C-B44F-4178-96C1-5ED7A6F76533}"/>
              </a:ext>
            </a:extLst>
          </p:cNvPr>
          <p:cNvSpPr/>
          <p:nvPr/>
        </p:nvSpPr>
        <p:spPr bwMode="gray">
          <a:xfrm>
            <a:off x="3795110" y="1520365"/>
            <a:ext cx="1457966" cy="4669828"/>
          </a:xfrm>
          <a:prstGeom prst="downArrow">
            <a:avLst/>
          </a:prstGeom>
          <a:gradFill flip="none" rotWithShape="1">
            <a:gsLst>
              <a:gs pos="0">
                <a:schemeClr val="accent5"/>
              </a:gs>
              <a:gs pos="23000">
                <a:schemeClr val="accent5"/>
              </a:gs>
              <a:gs pos="100000">
                <a:schemeClr val="accent4"/>
              </a:gs>
            </a:gsLst>
            <a:lin ang="16200000" scaled="1"/>
            <a:tileRect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00B17-18C6-40F4-82CB-6F6E381FDE53}"/>
              </a:ext>
            </a:extLst>
          </p:cNvPr>
          <p:cNvSpPr txBox="1"/>
          <p:nvPr/>
        </p:nvSpPr>
        <p:spPr>
          <a:xfrm>
            <a:off x="2286000" y="1569046"/>
            <a:ext cx="79829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2800" kern="0" dirty="0">
                <a:ea typeface="Arial Unicode MS" pitchFamily="34" charset="-128"/>
                <a:cs typeface="Arial Unicode MS" pitchFamily="34" charset="-128"/>
              </a:rPr>
              <a:t>Easy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335BC2-956D-4036-BA65-E2AD2A069901}"/>
              </a:ext>
            </a:extLst>
          </p:cNvPr>
          <p:cNvSpPr txBox="1"/>
          <p:nvPr/>
        </p:nvSpPr>
        <p:spPr>
          <a:xfrm>
            <a:off x="2309788" y="5295833"/>
            <a:ext cx="78066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2800" kern="0" dirty="0">
                <a:ea typeface="Arial Unicode MS" pitchFamily="34" charset="-128"/>
                <a:cs typeface="Arial Unicode MS" pitchFamily="34" charset="-128"/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266738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3999" y="529807"/>
            <a:ext cx="11186476" cy="646331"/>
          </a:xfrm>
        </p:spPr>
        <p:txBody>
          <a:bodyPr/>
          <a:lstStyle/>
          <a:p>
            <a:r>
              <a:rPr lang="en-US" dirty="0"/>
              <a:t>Flexibility</a:t>
            </a:r>
            <a:br>
              <a:rPr lang="en-US" dirty="0"/>
            </a:br>
            <a:endParaRPr lang="en-US" sz="1800" b="0" dirty="0"/>
          </a:p>
        </p:txBody>
      </p:sp>
      <p:pic>
        <p:nvPicPr>
          <p:cNvPr id="1026" name="Picture 2" descr="Image result for ui5">
            <a:extLst>
              <a:ext uri="{FF2B5EF4-FFF2-40B4-BE49-F238E27FC236}">
                <a16:creationId xmlns:a16="http://schemas.microsoft.com/office/drawing/2014/main" id="{0F0EAADC-2A0F-48A8-8AE3-C1093C1DD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35" y="4325888"/>
            <a:ext cx="4002241" cy="164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ebcomponents">
            <a:extLst>
              <a:ext uri="{FF2B5EF4-FFF2-40B4-BE49-F238E27FC236}">
                <a16:creationId xmlns:a16="http://schemas.microsoft.com/office/drawing/2014/main" id="{FAED3F3B-330B-4979-8DA1-5D0FF9536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8" t="32215" r="34196" b="32946"/>
          <a:stretch/>
        </p:blipFill>
        <p:spPr bwMode="auto">
          <a:xfrm>
            <a:off x="6662393" y="3129933"/>
            <a:ext cx="4250987" cy="9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998D16-931F-4FBF-8543-585B267D5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393" y="1546452"/>
            <a:ext cx="4067175" cy="1085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5B524F-1C91-4FC5-A6FC-00A19F075B09}"/>
              </a:ext>
            </a:extLst>
          </p:cNvPr>
          <p:cNvSpPr txBox="1"/>
          <p:nvPr/>
        </p:nvSpPr>
        <p:spPr>
          <a:xfrm>
            <a:off x="7312695" y="199993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IN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3215E1C-B44F-4178-96C1-5ED7A6F76533}"/>
              </a:ext>
            </a:extLst>
          </p:cNvPr>
          <p:cNvSpPr/>
          <p:nvPr/>
        </p:nvSpPr>
        <p:spPr bwMode="gray">
          <a:xfrm>
            <a:off x="3795110" y="1520365"/>
            <a:ext cx="1457966" cy="4669828"/>
          </a:xfrm>
          <a:prstGeom prst="downArrow">
            <a:avLst/>
          </a:prstGeom>
          <a:gradFill flip="none" rotWithShape="1">
            <a:gsLst>
              <a:gs pos="0">
                <a:schemeClr val="accent5"/>
              </a:gs>
              <a:gs pos="23000">
                <a:schemeClr val="accent5"/>
              </a:gs>
              <a:gs pos="100000">
                <a:schemeClr val="accent4"/>
              </a:gs>
            </a:gsLst>
            <a:lin ang="16200000" scaled="1"/>
            <a:tileRect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00B17-18C6-40F4-82CB-6F6E381FDE53}"/>
              </a:ext>
            </a:extLst>
          </p:cNvPr>
          <p:cNvSpPr txBox="1"/>
          <p:nvPr/>
        </p:nvSpPr>
        <p:spPr>
          <a:xfrm>
            <a:off x="2286000" y="1569046"/>
            <a:ext cx="82073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2800" kern="0" dirty="0">
                <a:ea typeface="Arial Unicode MS" pitchFamily="34" charset="-128"/>
                <a:cs typeface="Arial Unicode MS" pitchFamily="34" charset="-128"/>
              </a:rPr>
              <a:t>More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335BC2-956D-4036-BA65-E2AD2A069901}"/>
              </a:ext>
            </a:extLst>
          </p:cNvPr>
          <p:cNvSpPr txBox="1"/>
          <p:nvPr/>
        </p:nvSpPr>
        <p:spPr>
          <a:xfrm>
            <a:off x="2309788" y="5295833"/>
            <a:ext cx="75982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2800" kern="0" dirty="0">
                <a:ea typeface="Arial Unicode MS" pitchFamily="34" charset="-128"/>
                <a:cs typeface="Arial Unicode MS" pitchFamily="34" charset="-128"/>
              </a:rPr>
              <a:t>Less</a:t>
            </a:r>
          </a:p>
        </p:txBody>
      </p:sp>
    </p:spTree>
    <p:extLst>
      <p:ext uri="{BB962C8B-B14F-4D97-AF65-F5344CB8AC3E}">
        <p14:creationId xmlns:p14="http://schemas.microsoft.com/office/powerpoint/2010/main" val="311956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3999" y="529807"/>
            <a:ext cx="11186476" cy="646331"/>
          </a:xfrm>
        </p:spPr>
        <p:txBody>
          <a:bodyPr/>
          <a:lstStyle/>
          <a:p>
            <a:r>
              <a:rPr lang="en-US" dirty="0"/>
              <a:t>Performance</a:t>
            </a:r>
            <a:br>
              <a:rPr lang="en-US" dirty="0"/>
            </a:br>
            <a:endParaRPr lang="en-US" sz="1800" b="0" dirty="0"/>
          </a:p>
        </p:txBody>
      </p:sp>
      <p:pic>
        <p:nvPicPr>
          <p:cNvPr id="1026" name="Picture 2" descr="Image result for ui5">
            <a:extLst>
              <a:ext uri="{FF2B5EF4-FFF2-40B4-BE49-F238E27FC236}">
                <a16:creationId xmlns:a16="http://schemas.microsoft.com/office/drawing/2014/main" id="{0F0EAADC-2A0F-48A8-8AE3-C1093C1DD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35" y="4325888"/>
            <a:ext cx="4002241" cy="164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ebcomponents">
            <a:extLst>
              <a:ext uri="{FF2B5EF4-FFF2-40B4-BE49-F238E27FC236}">
                <a16:creationId xmlns:a16="http://schemas.microsoft.com/office/drawing/2014/main" id="{FAED3F3B-330B-4979-8DA1-5D0FF9536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8" t="32215" r="34196" b="32946"/>
          <a:stretch/>
        </p:blipFill>
        <p:spPr bwMode="auto">
          <a:xfrm>
            <a:off x="6662393" y="3129933"/>
            <a:ext cx="4250987" cy="9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998D16-931F-4FBF-8543-585B267D5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393" y="1546452"/>
            <a:ext cx="4067175" cy="1085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5B524F-1C91-4FC5-A6FC-00A19F075B09}"/>
              </a:ext>
            </a:extLst>
          </p:cNvPr>
          <p:cNvSpPr txBox="1"/>
          <p:nvPr/>
        </p:nvSpPr>
        <p:spPr>
          <a:xfrm>
            <a:off x="7312695" y="199993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IN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3215E1C-B44F-4178-96C1-5ED7A6F76533}"/>
              </a:ext>
            </a:extLst>
          </p:cNvPr>
          <p:cNvSpPr/>
          <p:nvPr/>
        </p:nvSpPr>
        <p:spPr bwMode="gray">
          <a:xfrm>
            <a:off x="3795110" y="1520365"/>
            <a:ext cx="1457966" cy="4669828"/>
          </a:xfrm>
          <a:prstGeom prst="downArrow">
            <a:avLst/>
          </a:prstGeom>
          <a:gradFill flip="none" rotWithShape="1">
            <a:gsLst>
              <a:gs pos="0">
                <a:schemeClr val="accent5"/>
              </a:gs>
              <a:gs pos="23000">
                <a:schemeClr val="accent5"/>
              </a:gs>
              <a:gs pos="100000">
                <a:schemeClr val="accent4"/>
              </a:gs>
            </a:gsLst>
            <a:lin ang="16200000" scaled="1"/>
            <a:tileRect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00B17-18C6-40F4-82CB-6F6E381FDE53}"/>
              </a:ext>
            </a:extLst>
          </p:cNvPr>
          <p:cNvSpPr txBox="1"/>
          <p:nvPr/>
        </p:nvSpPr>
        <p:spPr>
          <a:xfrm>
            <a:off x="2286000" y="1569046"/>
            <a:ext cx="69890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2800" kern="0" dirty="0">
                <a:ea typeface="Arial Unicode MS" pitchFamily="34" charset="-128"/>
                <a:cs typeface="Arial Unicode MS" pitchFamily="34" charset="-128"/>
              </a:rPr>
              <a:t>Fast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335BC2-956D-4036-BA65-E2AD2A069901}"/>
              </a:ext>
            </a:extLst>
          </p:cNvPr>
          <p:cNvSpPr txBox="1"/>
          <p:nvPr/>
        </p:nvSpPr>
        <p:spPr>
          <a:xfrm>
            <a:off x="2309788" y="5295833"/>
            <a:ext cx="7790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2800" kern="0" dirty="0">
                <a:ea typeface="Arial Unicode MS" pitchFamily="34" charset="-128"/>
                <a:cs typeface="Arial Unicode MS" pitchFamily="34" charset="-128"/>
              </a:rPr>
              <a:t>Slow</a:t>
            </a:r>
          </a:p>
        </p:txBody>
      </p:sp>
    </p:spTree>
    <p:extLst>
      <p:ext uri="{BB962C8B-B14F-4D97-AF65-F5344CB8AC3E}">
        <p14:creationId xmlns:p14="http://schemas.microsoft.com/office/powerpoint/2010/main" val="4200486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3999" y="529807"/>
            <a:ext cx="11186476" cy="369332"/>
          </a:xfrm>
        </p:spPr>
        <p:txBody>
          <a:bodyPr/>
          <a:lstStyle/>
          <a:p>
            <a:r>
              <a:rPr lang="en-US" dirty="0"/>
              <a:t>Maturity of technology</a:t>
            </a:r>
            <a:endParaRPr lang="en-US" sz="18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B524F-1C91-4FC5-A6FC-00A19F075B09}"/>
              </a:ext>
            </a:extLst>
          </p:cNvPr>
          <p:cNvSpPr txBox="1"/>
          <p:nvPr/>
        </p:nvSpPr>
        <p:spPr>
          <a:xfrm>
            <a:off x="7312695" y="199993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IN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E703474-2FCD-4F5F-BCD4-1ABA450AD2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995" y="1631315"/>
            <a:ext cx="11186477" cy="4632790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While </a:t>
            </a:r>
            <a:r>
              <a:rPr lang="en-US" b="1" dirty="0"/>
              <a:t>UI5</a:t>
            </a:r>
            <a:r>
              <a:rPr lang="en-US" dirty="0"/>
              <a:t> itself is quite mature framework, </a:t>
            </a:r>
            <a:r>
              <a:rPr lang="en-US" b="1" dirty="0"/>
              <a:t>UI5 web components </a:t>
            </a:r>
            <a:r>
              <a:rPr lang="en-US" dirty="0"/>
              <a:t>and </a:t>
            </a:r>
            <a:r>
              <a:rPr lang="en-US" b="1" dirty="0"/>
              <a:t>Fiori fundamentals </a:t>
            </a:r>
            <a:r>
              <a:rPr lang="en-US" dirty="0"/>
              <a:t>are not.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There are some noticeable design inconsistencies between the three.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Latter 2 have less number of UI controls compared to </a:t>
            </a:r>
            <a:r>
              <a:rPr lang="en-US" b="1" dirty="0"/>
              <a:t>UI5.</a:t>
            </a:r>
          </a:p>
        </p:txBody>
      </p:sp>
    </p:spTree>
    <p:extLst>
      <p:ext uri="{BB962C8B-B14F-4D97-AF65-F5344CB8AC3E}">
        <p14:creationId xmlns:p14="http://schemas.microsoft.com/office/powerpoint/2010/main" val="877190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4631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do I go 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here?</a:t>
            </a:r>
          </a:p>
        </p:txBody>
      </p:sp>
    </p:spTree>
    <p:extLst>
      <p:ext uri="{BB962C8B-B14F-4D97-AF65-F5344CB8AC3E}">
        <p14:creationId xmlns:p14="http://schemas.microsoft.com/office/powerpoint/2010/main" val="3425652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03999" y="1225118"/>
            <a:ext cx="11186477" cy="5110882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Web components</a:t>
            </a:r>
          </a:p>
          <a:p>
            <a:pPr marL="522864" lvl="1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https://www.webcomponents.org/</a:t>
            </a:r>
            <a:endParaRPr lang="en-IN" dirty="0"/>
          </a:p>
          <a:p>
            <a:pPr marL="522864" lvl="1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https://developer.mozilla.org/en-US/docs/Web/Web_Components</a:t>
            </a:r>
            <a:endParaRPr lang="en-IN" dirty="0"/>
          </a:p>
          <a:p>
            <a:pPr marL="522864" lvl="1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https://sap.github.io/ui5-webcomponents/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Fiori fundamentals</a:t>
            </a:r>
          </a:p>
          <a:p>
            <a:pPr marL="522864" lvl="1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https://sap.github.io/fundamental/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Demo apps and examples</a:t>
            </a:r>
          </a:p>
          <a:p>
            <a:pPr marL="522864" lvl="1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6"/>
              </a:rPr>
              <a:t>https://github.com/rishabh62/UI5con</a:t>
            </a:r>
            <a:endParaRPr lang="en-IN" dirty="0"/>
          </a:p>
          <a:p>
            <a:pPr marL="522864" lvl="1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Some useful links</a:t>
            </a:r>
            <a:br>
              <a:rPr lang="en-US" dirty="0"/>
            </a:b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44299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ank you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act information"/>
          <p:cNvSpPr>
            <a:spLocks noGrp="1"/>
          </p:cNvSpPr>
          <p:nvPr>
            <p:ph type="body" sz="quarter" idx="10"/>
          </p:nvPr>
        </p:nvSpPr>
        <p:spPr>
          <a:xfrm>
            <a:off x="504000" y="2905487"/>
            <a:ext cx="5593588" cy="2501010"/>
          </a:xfrm>
        </p:spPr>
        <p:txBody>
          <a:bodyPr/>
          <a:lstStyle/>
          <a:p>
            <a:r>
              <a:rPr lang="en-US" dirty="0"/>
              <a:t>Contact information: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Rishabh Gour</a:t>
            </a:r>
          </a:p>
          <a:p>
            <a:pPr lvl="1"/>
            <a:r>
              <a:rPr lang="en-US" dirty="0"/>
              <a:t>UI5 consultant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rishabhgour62@gmail.com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AFE5C7-8118-7B4A-821C-4150598B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207" y="1250609"/>
            <a:ext cx="7256701" cy="35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5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ABE2D9-6B14-464B-8BF4-BB828D412A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 web development enthusiast.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Started my career with SAP Labs (July ‘16 – Sept ‘18).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Currently working as a UI5 consultant for Evora IT solutions.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Have 3 years of experience working with SAP UI5.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8CE0D2-075C-4C4D-AED8-20E7FDCB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401332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03999" y="1225118"/>
            <a:ext cx="11186477" cy="511088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Building up the foundation</a:t>
            </a:r>
          </a:p>
          <a:p>
            <a:pPr lvl="1"/>
            <a:r>
              <a:rPr lang="en-US" dirty="0"/>
              <a:t>Explaining some fundamental terminologies</a:t>
            </a:r>
          </a:p>
          <a:p>
            <a:pPr lvl="2"/>
            <a:r>
              <a:rPr lang="en-US" dirty="0"/>
              <a:t>Fiori</a:t>
            </a:r>
          </a:p>
          <a:p>
            <a:pPr lvl="2"/>
            <a:r>
              <a:rPr lang="en-US" dirty="0"/>
              <a:t>UI5</a:t>
            </a:r>
          </a:p>
          <a:p>
            <a:pPr lvl="2"/>
            <a:r>
              <a:rPr lang="en-US" dirty="0"/>
              <a:t>Web components </a:t>
            </a:r>
          </a:p>
          <a:p>
            <a:pPr lvl="3"/>
            <a:r>
              <a:rPr lang="en-US" dirty="0"/>
              <a:t>UI5 web components</a:t>
            </a:r>
          </a:p>
          <a:p>
            <a:pPr lvl="2"/>
            <a:r>
              <a:rPr lang="en-US" dirty="0"/>
              <a:t>Fiori fundamentals</a:t>
            </a:r>
          </a:p>
          <a:p>
            <a:pPr marL="576" lvl="1" indent="0">
              <a:buNone/>
            </a:pPr>
            <a:r>
              <a:rPr lang="en-US" b="1" dirty="0"/>
              <a:t>Why UI5 web components and Fiori fundamentals</a:t>
            </a:r>
          </a:p>
          <a:p>
            <a:pPr marL="0" lvl="1" indent="0">
              <a:buNone/>
            </a:pPr>
            <a:r>
              <a:rPr lang="en-US" b="1" dirty="0"/>
              <a:t>UI5 vs UI5 web components vs Fiori fundamentals</a:t>
            </a:r>
          </a:p>
          <a:p>
            <a:pPr lvl="1"/>
            <a:r>
              <a:rPr lang="en-US" dirty="0"/>
              <a:t>Ease of development</a:t>
            </a:r>
          </a:p>
          <a:p>
            <a:pPr lvl="1"/>
            <a:r>
              <a:rPr lang="en-US" dirty="0"/>
              <a:t>Flexibility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Maturity</a:t>
            </a:r>
          </a:p>
          <a:p>
            <a:pPr marL="0" lvl="1" indent="0">
              <a:buNone/>
            </a:pPr>
            <a:r>
              <a:rPr lang="en-US" b="1" dirty="0"/>
              <a:t>Demo</a:t>
            </a:r>
          </a:p>
          <a:p>
            <a:pPr marL="0" lvl="1" indent="0">
              <a:buNone/>
            </a:pPr>
            <a:r>
              <a:rPr lang="en-US" b="1" dirty="0"/>
              <a:t>Where do I go from here?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4210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up the </a:t>
            </a:r>
            <a:r>
              <a:rPr lang="en-US" dirty="0">
                <a:solidFill>
                  <a:schemeClr val="accent1"/>
                </a:solidFill>
              </a:rPr>
              <a:t>foundation</a:t>
            </a:r>
          </a:p>
        </p:txBody>
      </p:sp>
    </p:spTree>
    <p:extLst>
      <p:ext uri="{BB962C8B-B14F-4D97-AF65-F5344CB8AC3E}">
        <p14:creationId xmlns:p14="http://schemas.microsoft.com/office/powerpoint/2010/main" val="403685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5B524F-1C91-4FC5-A6FC-00A19F075B09}"/>
              </a:ext>
            </a:extLst>
          </p:cNvPr>
          <p:cNvSpPr txBox="1"/>
          <p:nvPr/>
        </p:nvSpPr>
        <p:spPr>
          <a:xfrm>
            <a:off x="4021584" y="19885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IN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1B4AD625-4DE3-4182-95F0-F645D966DABA}"/>
              </a:ext>
            </a:extLst>
          </p:cNvPr>
          <p:cNvSpPr txBox="1">
            <a:spLocks/>
          </p:cNvSpPr>
          <p:nvPr/>
        </p:nvSpPr>
        <p:spPr bwMode="black">
          <a:xfrm>
            <a:off x="349333" y="535070"/>
            <a:ext cx="11496507" cy="59443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97500"/>
          </a:bodyPr>
          <a:lstStyle>
            <a:lvl1pPr algn="l" defTabSz="1088558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UI5 vs Fiori</a:t>
            </a:r>
          </a:p>
        </p:txBody>
      </p:sp>
      <p:pic>
        <p:nvPicPr>
          <p:cNvPr id="13" name="Picture 8" descr="Image result for angular logo">
            <a:extLst>
              <a:ext uri="{FF2B5EF4-FFF2-40B4-BE49-F238E27FC236}">
                <a16:creationId xmlns:a16="http://schemas.microsoft.com/office/drawing/2014/main" id="{CF4636F5-DE8F-43B3-B1BB-CA345B360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372" y="2085865"/>
            <a:ext cx="1885682" cy="188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Image result for material design logo">
            <a:extLst>
              <a:ext uri="{FF2B5EF4-FFF2-40B4-BE49-F238E27FC236}">
                <a16:creationId xmlns:a16="http://schemas.microsoft.com/office/drawing/2014/main" id="{C9BCE07D-B0FF-4563-BF11-5F602714C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16" y="4252403"/>
            <a:ext cx="2136551" cy="213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00E23513-532B-487B-8BB6-24C7D41CA4E8}"/>
              </a:ext>
            </a:extLst>
          </p:cNvPr>
          <p:cNvSpPr/>
          <p:nvPr/>
        </p:nvSpPr>
        <p:spPr>
          <a:xfrm>
            <a:off x="4574831" y="2954739"/>
            <a:ext cx="2109152" cy="4002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8E03B0A5-198C-4946-A7F0-B09EF09FC675}"/>
              </a:ext>
            </a:extLst>
          </p:cNvPr>
          <p:cNvSpPr/>
          <p:nvPr/>
        </p:nvSpPr>
        <p:spPr>
          <a:xfrm>
            <a:off x="4574831" y="5120529"/>
            <a:ext cx="2109152" cy="4002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237934-F0EC-462E-9AE6-B2F12F781516}"/>
              </a:ext>
            </a:extLst>
          </p:cNvPr>
          <p:cNvSpPr/>
          <p:nvPr/>
        </p:nvSpPr>
        <p:spPr>
          <a:xfrm>
            <a:off x="9226838" y="2721114"/>
            <a:ext cx="18036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CCCF25-7E02-41D9-BDDC-5D6811C89EA8}"/>
              </a:ext>
            </a:extLst>
          </p:cNvPr>
          <p:cNvSpPr/>
          <p:nvPr/>
        </p:nvSpPr>
        <p:spPr>
          <a:xfrm>
            <a:off x="8471592" y="4658957"/>
            <a:ext cx="339068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Material Design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2C2080-ACCB-48C6-B09A-21CEAC116DC7}"/>
              </a:ext>
            </a:extLst>
          </p:cNvPr>
          <p:cNvSpPr/>
          <p:nvPr/>
        </p:nvSpPr>
        <p:spPr>
          <a:xfrm>
            <a:off x="630557" y="2721114"/>
            <a:ext cx="18111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SAP UI5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AEE609-A28B-4F04-8DDD-8B665253F48E}"/>
              </a:ext>
            </a:extLst>
          </p:cNvPr>
          <p:cNvSpPr/>
          <p:nvPr/>
        </p:nvSpPr>
        <p:spPr>
          <a:xfrm>
            <a:off x="428579" y="4966734"/>
            <a:ext cx="20131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SAP Fiori</a:t>
            </a:r>
          </a:p>
        </p:txBody>
      </p:sp>
      <p:pic>
        <p:nvPicPr>
          <p:cNvPr id="21" name="Picture 14" descr="Image result for ui5 logo">
            <a:extLst>
              <a:ext uri="{FF2B5EF4-FFF2-40B4-BE49-F238E27FC236}">
                <a16:creationId xmlns:a16="http://schemas.microsoft.com/office/drawing/2014/main" id="{38B60D88-FFED-480C-B6E5-DDDC868AD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8" r="20941"/>
          <a:stretch/>
        </p:blipFill>
        <p:spPr bwMode="auto">
          <a:xfrm>
            <a:off x="2613958" y="2221231"/>
            <a:ext cx="1788609" cy="175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utoShape 2" descr="Image result for sap fiori">
            <a:extLst>
              <a:ext uri="{FF2B5EF4-FFF2-40B4-BE49-F238E27FC236}">
                <a16:creationId xmlns:a16="http://schemas.microsoft.com/office/drawing/2014/main" id="{D67E372E-D2C9-4235-92C4-285F62ED55B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64785" y="1269937"/>
            <a:ext cx="11497490" cy="104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Fiori is a set of design guidelines.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UI5 is a technology used to build web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7" name="Picture 4" descr="Image result for sap fiori">
            <a:extLst>
              <a:ext uri="{FF2B5EF4-FFF2-40B4-BE49-F238E27FC236}">
                <a16:creationId xmlns:a16="http://schemas.microsoft.com/office/drawing/2014/main" id="{39A5A9E1-A7E3-4598-A5F7-578ECC1DC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221" y="4543445"/>
            <a:ext cx="1855066" cy="142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04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webcomponents">
            <a:extLst>
              <a:ext uri="{FF2B5EF4-FFF2-40B4-BE49-F238E27FC236}">
                <a16:creationId xmlns:a16="http://schemas.microsoft.com/office/drawing/2014/main" id="{FAED3F3B-330B-4979-8DA1-5D0FF9536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8" t="32215" r="34196" b="32946"/>
          <a:stretch/>
        </p:blipFill>
        <p:spPr bwMode="auto">
          <a:xfrm>
            <a:off x="410256" y="620744"/>
            <a:ext cx="4250987" cy="9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5B524F-1C91-4FC5-A6FC-00A19F075B09}"/>
              </a:ext>
            </a:extLst>
          </p:cNvPr>
          <p:cNvSpPr txBox="1"/>
          <p:nvPr/>
        </p:nvSpPr>
        <p:spPr>
          <a:xfrm>
            <a:off x="4172504" y="180216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IN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2AC2E-016D-4440-90C4-483A6C881574}"/>
              </a:ext>
            </a:extLst>
          </p:cNvPr>
          <p:cNvSpPr txBox="1"/>
          <p:nvPr/>
        </p:nvSpPr>
        <p:spPr>
          <a:xfrm>
            <a:off x="410256" y="2079166"/>
            <a:ext cx="11002884" cy="1292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Web Components is a suite of different technologies allowing you to create reusable </a:t>
            </a:r>
            <a:r>
              <a:rPr lang="en-US" b="1" dirty="0"/>
              <a:t>custom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b="1" dirty="0"/>
              <a:t>elements</a:t>
            </a:r>
            <a:r>
              <a:rPr lang="en-US" dirty="0"/>
              <a:t> — </a:t>
            </a:r>
            <a:r>
              <a:rPr lang="en-US" b="1" dirty="0"/>
              <a:t>with their functionality encapsulated away from the rest of your code </a:t>
            </a:r>
            <a:r>
              <a:rPr lang="en-US" dirty="0"/>
              <a:t>—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and utilize them in your web apps.</a:t>
            </a:r>
            <a:endParaRPr lang="en-IN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7FA9BC-2A9F-48CC-866A-693E261E0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998" y="3818872"/>
            <a:ext cx="1190625" cy="50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6D3622-CE60-4EF9-A7DB-9C122D7E1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4665" y="3818872"/>
            <a:ext cx="1190625" cy="50482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0356350A-02C8-492D-B4AE-4A01E7CBE7C8}"/>
              </a:ext>
            </a:extLst>
          </p:cNvPr>
          <p:cNvSpPr/>
          <p:nvPr/>
        </p:nvSpPr>
        <p:spPr bwMode="gray">
          <a:xfrm>
            <a:off x="2866623" y="3971412"/>
            <a:ext cx="5940025" cy="221942"/>
          </a:xfrm>
          <a:prstGeom prst="rightArrow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45202-B561-49A1-9099-652CE8CBAF2E}"/>
              </a:ext>
            </a:extLst>
          </p:cNvPr>
          <p:cNvSpPr txBox="1"/>
          <p:nvPr/>
        </p:nvSpPr>
        <p:spPr>
          <a:xfrm>
            <a:off x="3649262" y="3702569"/>
            <a:ext cx="39241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1800" kern="0" dirty="0">
                <a:ea typeface="Arial Unicode MS" pitchFamily="34" charset="-128"/>
                <a:cs typeface="Arial Unicode MS" pitchFamily="34" charset="-128"/>
              </a:rPr>
              <a:t>Add some HTML, CSS and JavaScript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BC3561B8-229D-4F7A-85A6-DFAE1F160D57}"/>
              </a:ext>
            </a:extLst>
          </p:cNvPr>
          <p:cNvSpPr/>
          <p:nvPr/>
        </p:nvSpPr>
        <p:spPr bwMode="gray">
          <a:xfrm>
            <a:off x="1373820" y="5003968"/>
            <a:ext cx="3560271" cy="106532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295E3E4-4DA9-484F-8D57-F3E1309F464B}"/>
              </a:ext>
            </a:extLst>
          </p:cNvPr>
          <p:cNvSpPr/>
          <p:nvPr/>
        </p:nvSpPr>
        <p:spPr bwMode="gray">
          <a:xfrm>
            <a:off x="5092355" y="5425657"/>
            <a:ext cx="2312304" cy="221942"/>
          </a:xfrm>
          <a:prstGeom prst="rightArrow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2FF6D7-8C5F-4696-A2F7-E2161B9693EE}"/>
              </a:ext>
            </a:extLst>
          </p:cNvPr>
          <p:cNvSpPr txBox="1"/>
          <p:nvPr/>
        </p:nvSpPr>
        <p:spPr>
          <a:xfrm>
            <a:off x="1637514" y="5271496"/>
            <a:ext cx="303288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1800" kern="0" dirty="0">
                <a:ea typeface="Arial Unicode MS" pitchFamily="34" charset="-128"/>
                <a:cs typeface="Arial Unicode MS" pitchFamily="34" charset="-128"/>
              </a:rPr>
              <a:t>&lt;button&gt; + some HTML, CSS</a:t>
            </a:r>
            <a:br>
              <a:rPr lang="en-IN" sz="1800" kern="0" dirty="0">
                <a:ea typeface="Arial Unicode MS" pitchFamily="34" charset="-128"/>
                <a:cs typeface="Arial Unicode MS" pitchFamily="34" charset="-128"/>
              </a:rPr>
            </a:br>
            <a:r>
              <a:rPr lang="en-IN" sz="1800" kern="0" dirty="0">
                <a:ea typeface="Arial Unicode MS" pitchFamily="34" charset="-128"/>
                <a:cs typeface="Arial Unicode MS" pitchFamily="34" charset="-128"/>
              </a:rPr>
              <a:t>and JavaScript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5A91D-A4D3-4520-8831-4A63BC7D8B3A}"/>
              </a:ext>
            </a:extLst>
          </p:cNvPr>
          <p:cNvSpPr txBox="1"/>
          <p:nvPr/>
        </p:nvSpPr>
        <p:spPr>
          <a:xfrm>
            <a:off x="7562923" y="5333051"/>
            <a:ext cx="271869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2800" kern="0" dirty="0">
                <a:ea typeface="Arial Unicode MS" pitchFamily="34" charset="-128"/>
                <a:cs typeface="Arial Unicode MS" pitchFamily="34" charset="-128"/>
              </a:rPr>
              <a:t>&lt;RefreshButton&gt;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2A6ACF-84AB-4DC8-889B-E7E8E75C69EB}"/>
              </a:ext>
            </a:extLst>
          </p:cNvPr>
          <p:cNvCxnSpPr>
            <a:cxnSpLocks/>
          </p:cNvCxnSpPr>
          <p:nvPr/>
        </p:nvCxnSpPr>
        <p:spPr>
          <a:xfrm flipV="1">
            <a:off x="9454718" y="4396339"/>
            <a:ext cx="0" cy="93671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1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6" grpId="0" animBg="1"/>
      <p:bldP spid="20" grpId="0" animBg="1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998D16-931F-4FBF-8543-585B267D5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11" y="633213"/>
            <a:ext cx="4067175" cy="1085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5B524F-1C91-4FC5-A6FC-00A19F075B09}"/>
              </a:ext>
            </a:extLst>
          </p:cNvPr>
          <p:cNvSpPr txBox="1"/>
          <p:nvPr/>
        </p:nvSpPr>
        <p:spPr>
          <a:xfrm>
            <a:off x="4021584" y="19885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IN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938D6-547D-4EC6-91B0-B6D89B56948B}"/>
              </a:ext>
            </a:extLst>
          </p:cNvPr>
          <p:cNvSpPr txBox="1"/>
          <p:nvPr/>
        </p:nvSpPr>
        <p:spPr>
          <a:xfrm>
            <a:off x="454814" y="2373549"/>
            <a:ext cx="9894888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SAP Fiori Fundamentals is a light-weight </a:t>
            </a:r>
            <a:r>
              <a:rPr lang="en-US" b="1" dirty="0"/>
              <a:t>presentation layer </a:t>
            </a:r>
            <a:r>
              <a:rPr lang="en-US" dirty="0"/>
              <a:t>using HTML and CSS.</a:t>
            </a:r>
            <a:endParaRPr lang="en-IN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0F89B8-11A2-4CCF-A211-7FF424DA9075}"/>
              </a:ext>
            </a:extLst>
          </p:cNvPr>
          <p:cNvSpPr/>
          <p:nvPr/>
        </p:nvSpPr>
        <p:spPr>
          <a:xfrm>
            <a:off x="366037" y="4234407"/>
            <a:ext cx="112855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"fd-button--emphasized sap-icon--refresh"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Refresh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chemeClr val="bg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7E1551-1638-4002-A855-D9596785E97A}"/>
              </a:ext>
            </a:extLst>
          </p:cNvPr>
          <p:cNvSpPr/>
          <p:nvPr/>
        </p:nvSpPr>
        <p:spPr>
          <a:xfrm>
            <a:off x="366037" y="3162261"/>
            <a:ext cx="109416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rel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'stylesheet'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'text/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4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'https://unpkg.com/fiori-fundamentals@1.5.8/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dist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/fiori-fundamentals.min.css'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chemeClr val="tx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ADB5DE-89ED-4143-8D33-C4C65B762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160" y="5094621"/>
            <a:ext cx="1190625" cy="504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BECB74-FBF5-4DCB-BE3F-6B0B9BA41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333" y="5091710"/>
            <a:ext cx="1190625" cy="504825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4235B76-BAA3-4C3C-837F-31B8DC5C7A16}"/>
              </a:ext>
            </a:extLst>
          </p:cNvPr>
          <p:cNvSpPr/>
          <p:nvPr/>
        </p:nvSpPr>
        <p:spPr bwMode="gray">
          <a:xfrm>
            <a:off x="4233786" y="5219143"/>
            <a:ext cx="2690798" cy="249960"/>
          </a:xfrm>
          <a:prstGeom prst="rightArrow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EA9B600-7DE9-44FE-877A-D75350FD3A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29608" y="5622702"/>
            <a:ext cx="470058" cy="372862"/>
          </a:xfrm>
          <a:prstGeom prst="bentConnector3">
            <a:avLst>
              <a:gd name="adj1" fmla="val -44432"/>
            </a:avLst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CF4FC92-8D42-4CE8-B5CB-41015AAC4A3F}"/>
              </a:ext>
            </a:extLst>
          </p:cNvPr>
          <p:cNvSpPr txBox="1"/>
          <p:nvPr/>
        </p:nvSpPr>
        <p:spPr>
          <a:xfrm>
            <a:off x="409763" y="5809133"/>
            <a:ext cx="269304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1800" kern="0" dirty="0">
                <a:ea typeface="Arial Unicode MS" pitchFamily="34" charset="-128"/>
                <a:cs typeface="Arial Unicode MS" pitchFamily="34" charset="-128"/>
              </a:rPr>
              <a:t>Doesn’t follow Fiori design</a:t>
            </a:r>
            <a:br>
              <a:rPr lang="en-IN" sz="1800" kern="0" dirty="0">
                <a:ea typeface="Arial Unicode MS" pitchFamily="34" charset="-128"/>
                <a:cs typeface="Arial Unicode MS" pitchFamily="34" charset="-128"/>
              </a:rPr>
            </a:br>
            <a:r>
              <a:rPr lang="en-IN" sz="1800" kern="0" dirty="0">
                <a:ea typeface="Arial Unicode MS" pitchFamily="34" charset="-128"/>
                <a:cs typeface="Arial Unicode MS" pitchFamily="34" charset="-128"/>
              </a:rPr>
              <a:t>principles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A4B43B-303D-4B91-8C9C-998466A0F5ED}"/>
              </a:ext>
            </a:extLst>
          </p:cNvPr>
          <p:cNvSpPr/>
          <p:nvPr/>
        </p:nvSpPr>
        <p:spPr bwMode="gray">
          <a:xfrm>
            <a:off x="366037" y="5809133"/>
            <a:ext cx="2812169" cy="582789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0A9CB0-8384-493F-80A6-4049BC27BEC8}"/>
              </a:ext>
            </a:extLst>
          </p:cNvPr>
          <p:cNvSpPr txBox="1"/>
          <p:nvPr/>
        </p:nvSpPr>
        <p:spPr>
          <a:xfrm>
            <a:off x="8417440" y="5752231"/>
            <a:ext cx="203902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1800" kern="0" dirty="0">
                <a:ea typeface="Arial Unicode MS" pitchFamily="34" charset="-128"/>
                <a:cs typeface="Arial Unicode MS" pitchFamily="34" charset="-128"/>
              </a:rPr>
              <a:t>Follows Fiori design</a:t>
            </a:r>
            <a:br>
              <a:rPr lang="en-IN" sz="1800" kern="0" dirty="0">
                <a:ea typeface="Arial Unicode MS" pitchFamily="34" charset="-128"/>
                <a:cs typeface="Arial Unicode MS" pitchFamily="34" charset="-128"/>
              </a:rPr>
            </a:br>
            <a:r>
              <a:rPr lang="en-IN" sz="1800" kern="0" dirty="0">
                <a:ea typeface="Arial Unicode MS" pitchFamily="34" charset="-128"/>
                <a:cs typeface="Arial Unicode MS" pitchFamily="34" charset="-128"/>
              </a:rPr>
              <a:t>principles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8AD302-7C99-4704-8092-1500EBDA4DBC}"/>
              </a:ext>
            </a:extLst>
          </p:cNvPr>
          <p:cNvSpPr/>
          <p:nvPr/>
        </p:nvSpPr>
        <p:spPr bwMode="gray">
          <a:xfrm>
            <a:off x="8030864" y="5752231"/>
            <a:ext cx="2812169" cy="582789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7334014-3A7C-4F98-8034-6A5505BC7256}"/>
              </a:ext>
            </a:extLst>
          </p:cNvPr>
          <p:cNvCxnSpPr>
            <a:cxnSpLocks/>
          </p:cNvCxnSpPr>
          <p:nvPr/>
        </p:nvCxnSpPr>
        <p:spPr>
          <a:xfrm rot="16200000" flipV="1">
            <a:off x="7375696" y="5616941"/>
            <a:ext cx="685914" cy="592752"/>
          </a:xfrm>
          <a:prstGeom prst="bentConnector3">
            <a:avLst>
              <a:gd name="adj1" fmla="val 817"/>
            </a:avLst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26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 animBg="1"/>
      <p:bldP spid="25" grpId="0"/>
      <p:bldP spid="26" grpId="0" animBg="1"/>
      <p:bldP spid="30" grpId="0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>
                <a:solidFill>
                  <a:schemeClr val="accent1"/>
                </a:solidFill>
              </a:rPr>
              <a:t>Web components and Fiori fundamentals?</a:t>
            </a:r>
          </a:p>
        </p:txBody>
      </p:sp>
    </p:spTree>
    <p:extLst>
      <p:ext uri="{BB962C8B-B14F-4D97-AF65-F5344CB8AC3E}">
        <p14:creationId xmlns:p14="http://schemas.microsoft.com/office/powerpoint/2010/main" val="79920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03999" y="1225118"/>
            <a:ext cx="11186477" cy="5110882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You get more flexibility as a developer.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You can use the framework of your choice.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Significant improvement in app’s performance.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You get to use all the latest things.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dirty="0"/>
              <a:t>This is why :</a:t>
            </a:r>
            <a:endParaRPr lang="en-US" sz="1800" b="0" dirty="0"/>
          </a:p>
        </p:txBody>
      </p:sp>
      <p:pic>
        <p:nvPicPr>
          <p:cNvPr id="5" name="Picture 8" descr="Image result for angular logo">
            <a:extLst>
              <a:ext uri="{FF2B5EF4-FFF2-40B4-BE49-F238E27FC236}">
                <a16:creationId xmlns:a16="http://schemas.microsoft.com/office/drawing/2014/main" id="{C049B3D1-9061-4953-B5E8-C06569382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52" y="2094356"/>
            <a:ext cx="833435" cy="83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vue">
            <a:extLst>
              <a:ext uri="{FF2B5EF4-FFF2-40B4-BE49-F238E27FC236}">
                <a16:creationId xmlns:a16="http://schemas.microsoft.com/office/drawing/2014/main" id="{D5D4F45D-AEF1-47B7-AA95-B8311945F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014" y="2244954"/>
            <a:ext cx="682837" cy="59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react">
            <a:extLst>
              <a:ext uri="{FF2B5EF4-FFF2-40B4-BE49-F238E27FC236}">
                <a16:creationId xmlns:a16="http://schemas.microsoft.com/office/drawing/2014/main" id="{06681291-4F3A-48DB-920B-42013BF1D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357" y="2094356"/>
            <a:ext cx="1263554" cy="89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flexibility">
            <a:extLst>
              <a:ext uri="{FF2B5EF4-FFF2-40B4-BE49-F238E27FC236}">
                <a16:creationId xmlns:a16="http://schemas.microsoft.com/office/drawing/2014/main" id="{B83BE606-6A90-425B-9A5C-D924756E1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430" y="1076094"/>
            <a:ext cx="1263554" cy="84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performance">
            <a:extLst>
              <a:ext uri="{FF2B5EF4-FFF2-40B4-BE49-F238E27FC236}">
                <a16:creationId xmlns:a16="http://schemas.microsoft.com/office/drawing/2014/main" id="{8AEFF436-94B0-458C-902D-8997DE632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430" y="3136510"/>
            <a:ext cx="1263554" cy="84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elated image">
            <a:extLst>
              <a:ext uri="{FF2B5EF4-FFF2-40B4-BE49-F238E27FC236}">
                <a16:creationId xmlns:a16="http://schemas.microsoft.com/office/drawing/2014/main" id="{440648E1-58E1-4D39-8AAC-16B11453F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095" y="4232367"/>
            <a:ext cx="758829" cy="75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e result for typescript">
            <a:extLst>
              <a:ext uri="{FF2B5EF4-FFF2-40B4-BE49-F238E27FC236}">
                <a16:creationId xmlns:a16="http://schemas.microsoft.com/office/drawing/2014/main" id="{FDAEC5B9-ED82-4AC4-811C-871B3810D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184" y="4232367"/>
            <a:ext cx="758830" cy="75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mage result for webpack">
            <a:extLst>
              <a:ext uri="{FF2B5EF4-FFF2-40B4-BE49-F238E27FC236}">
                <a16:creationId xmlns:a16="http://schemas.microsoft.com/office/drawing/2014/main" id="{7BD0F574-2892-4E92-ABDE-C261EBCE0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0" t="17242" r="8623" b="18512"/>
          <a:stretch/>
        </p:blipFill>
        <p:spPr bwMode="auto">
          <a:xfrm>
            <a:off x="6954274" y="4177334"/>
            <a:ext cx="2733473" cy="84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780071"/>
      </p:ext>
    </p:extLst>
  </p:cSld>
  <p:clrMapOvr>
    <a:masterClrMapping/>
  </p:clrMapOvr>
</p:sld>
</file>

<file path=ppt/theme/theme1.xml><?xml version="1.0" encoding="utf-8"?>
<a:theme xmlns:a="http://schemas.openxmlformats.org/drawingml/2006/main" name="SAP 2018 16x9 black">
  <a:themeElements>
    <a:clrScheme name="SAP_colors_2017">
      <a:dk1>
        <a:srgbClr val="000000"/>
      </a:dk1>
      <a:lt1>
        <a:srgbClr val="FFFFFF"/>
      </a:lt1>
      <a:dk2>
        <a:srgbClr val="CCCCCC"/>
      </a:dk2>
      <a:lt2>
        <a:srgbClr val="999999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970A82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_UI5con@SAP.template (2)" id="{2A53C9C9-291E-424C-B4FC-D35E3E10FEF4}" vid="{77D3DF8D-B4DC-4B44-AC26-0DF21AF90CD2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SAP 2018 16x9 black</Template>
  <TotalTime>2124</TotalTime>
  <Words>459</Words>
  <Application>Microsoft Office PowerPoint</Application>
  <PresentationFormat>Custom</PresentationFormat>
  <Paragraphs>89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Consolas</vt:lpstr>
      <vt:lpstr>Courier New</vt:lpstr>
      <vt:lpstr>Symbol</vt:lpstr>
      <vt:lpstr>Wingdings</vt:lpstr>
      <vt:lpstr>Wingdings</vt:lpstr>
      <vt:lpstr>SAP 2018 16x9 black</vt:lpstr>
      <vt:lpstr>UI5 vs UI5 WebComponents vs Fiori Fundamentals </vt:lpstr>
      <vt:lpstr>About me</vt:lpstr>
      <vt:lpstr>Agenda </vt:lpstr>
      <vt:lpstr>Building up the foundation</vt:lpstr>
      <vt:lpstr>PowerPoint Presentation</vt:lpstr>
      <vt:lpstr>PowerPoint Presentation</vt:lpstr>
      <vt:lpstr>PowerPoint Presentation</vt:lpstr>
      <vt:lpstr>Why use Web components and Fiori fundamentals?</vt:lpstr>
      <vt:lpstr>This is why :</vt:lpstr>
      <vt:lpstr>UI5 vs UI5 web components vs Fiori fundamentals </vt:lpstr>
      <vt:lpstr>Ease of Development (If used on their own) </vt:lpstr>
      <vt:lpstr>Flexibility </vt:lpstr>
      <vt:lpstr>Performance </vt:lpstr>
      <vt:lpstr>Maturity of technology</vt:lpstr>
      <vt:lpstr>Demo</vt:lpstr>
      <vt:lpstr>Where do I go from here?</vt:lpstr>
      <vt:lpstr>Some useful links 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and Here and Here</dc:title>
  <dc:creator>Biswas, Paramita</dc:creator>
  <cp:keywords>2018/16:9/black</cp:keywords>
  <cp:lastModifiedBy>Rishabh Gour</cp:lastModifiedBy>
  <cp:revision>65</cp:revision>
  <dcterms:created xsi:type="dcterms:W3CDTF">2018-07-09T06:58:20Z</dcterms:created>
  <dcterms:modified xsi:type="dcterms:W3CDTF">2019-06-23T19:08:14Z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