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5A9094-78D1-4409-AE40-7B42D0B8F184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80D307-07AA-4217-9459-418010A8B2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48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B31F6F4-500A-4D7A-8DE6-A4FBC0A4B238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27809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BC67AEB-A211-420A-BFF9-A97B33C025B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11274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48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048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59AA1ABB-F68F-41EA-8AAD-CF32DECB57A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79454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253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253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FA9CFB3-0C1A-47B7-AB85-E0BB7D0FA5CE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837264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457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9426F22E-2F9E-4779-9F41-6A79C8F4F3BA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08382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E4BD5272-FF68-4BC1-92BC-EF2706A4AB97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59949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9698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96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C07759C9-F9E4-45A2-A71D-E5C025B365B6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176023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174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174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F6AD8451-D799-4FBD-8FC0-7ECE765A61A0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7842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7E6B79D-A6DC-454B-BFA3-8339BB0D12DC}" type="slidenum">
              <a:rPr lang="en-US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940242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04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0764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21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725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077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97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98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3688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772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7998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BBEBD-D78C-46F7-9933-4272B92FFE01}" type="datetimeFigureOut">
              <a:rPr lang="en-IN" smtClean="0"/>
              <a:t>05-02-2024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B777A-E4FA-4533-A3AA-886DA9CE99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58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4.png"/><Relationship Id="rId3" Type="http://schemas.openxmlformats.org/officeDocument/2006/relationships/audio" Target="../media/audio3.bin"/><Relationship Id="rId7" Type="http://schemas.openxmlformats.org/officeDocument/2006/relationships/audio" Target="../media/audio7.bin"/><Relationship Id="rId12" Type="http://schemas.openxmlformats.org/officeDocument/2006/relationships/image" Target="../media/image3.png"/><Relationship Id="rId2" Type="http://schemas.openxmlformats.org/officeDocument/2006/relationships/audio" Target="../media/audio2.bin"/><Relationship Id="rId16" Type="http://schemas.openxmlformats.org/officeDocument/2006/relationships/image" Target="../media/image7.png"/><Relationship Id="rId1" Type="http://schemas.openxmlformats.org/officeDocument/2006/relationships/audio" Target="../media/audio1.bin"/><Relationship Id="rId6" Type="http://schemas.openxmlformats.org/officeDocument/2006/relationships/audio" Target="../media/audio6.bin"/><Relationship Id="rId11" Type="http://schemas.openxmlformats.org/officeDocument/2006/relationships/image" Target="../media/image2.png"/><Relationship Id="rId5" Type="http://schemas.openxmlformats.org/officeDocument/2006/relationships/audio" Target="../media/audio5.bin"/><Relationship Id="rId1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openxmlformats.org/officeDocument/2006/relationships/audio" Target="../media/audio4.bin"/><Relationship Id="rId9" Type="http://schemas.openxmlformats.org/officeDocument/2006/relationships/notesSlide" Target="../notesSlides/notesSlide2.xml"/><Relationship Id="rId1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Independent Component Analysis (ICA)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166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Limitation of ICA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blipFill rotWithShape="0">
            <a:blip r:embed="rId3"/>
            <a:stretch>
              <a:fillRect l="-1926" t="-3235" r="-2593"/>
            </a:stretch>
          </a:blip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2110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ICA processes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 smtClean="0"/>
              <a:t>1. centering data (remove mean)</a:t>
            </a:r>
          </a:p>
          <a:p>
            <a:pPr eaLnBrk="1" hangingPunct="1"/>
            <a:endParaRPr lang="en-US" altLang="en-US" dirty="0" smtClean="0"/>
          </a:p>
          <a:p>
            <a:pPr eaLnBrk="1" hangingPunct="1"/>
            <a:r>
              <a:rPr lang="en-US" altLang="en-US" dirty="0" smtClean="0"/>
              <a:t>2. whitening process (sphere data)</a:t>
            </a:r>
          </a:p>
          <a:p>
            <a:pPr lvl="1" eaLnBrk="1" hangingPunct="1"/>
            <a:r>
              <a:rPr lang="en-US" altLang="en-US" dirty="0" smtClean="0"/>
              <a:t>2.1 </a:t>
            </a:r>
            <a:r>
              <a:rPr lang="en-US" altLang="en-US" dirty="0" err="1" smtClean="0"/>
              <a:t>Uncorrelate</a:t>
            </a:r>
            <a:r>
              <a:rPr lang="en-US" altLang="en-US" dirty="0" smtClean="0"/>
              <a:t> variables</a:t>
            </a:r>
          </a:p>
          <a:p>
            <a:pPr lvl="1" eaLnBrk="1" hangingPunct="1"/>
            <a:r>
              <a:rPr lang="en-US" altLang="en-US" dirty="0" smtClean="0"/>
              <a:t>2.2 Scale variables so that their variance =1</a:t>
            </a:r>
          </a:p>
          <a:p>
            <a:pPr lvl="1" eaLnBrk="1" hangingPunct="1"/>
            <a:r>
              <a:rPr lang="en-US" altLang="en-US" dirty="0" smtClean="0"/>
              <a:t>Whitening + non-</a:t>
            </a:r>
            <a:r>
              <a:rPr lang="en-US" altLang="en-US" dirty="0" err="1" smtClean="0"/>
              <a:t>gaussianity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Wingdings" panose="05000000000000000000" pitchFamily="2" charset="2"/>
              </a:rPr>
              <a:t> independent</a:t>
            </a:r>
          </a:p>
        </p:txBody>
      </p:sp>
    </p:spTree>
    <p:extLst>
      <p:ext uri="{BB962C8B-B14F-4D97-AF65-F5344CB8AC3E}">
        <p14:creationId xmlns:p14="http://schemas.microsoft.com/office/powerpoint/2010/main" val="238543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Motivation</a:t>
            </a:r>
          </a:p>
        </p:txBody>
      </p:sp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 Method: find underlying factors or components form </a:t>
            </a:r>
            <a:r>
              <a:rPr lang="en-GB" altLang="en-US" smtClean="0"/>
              <a:t>multi-dimensional statistical data</a:t>
            </a:r>
          </a:p>
          <a:p>
            <a:pPr eaLnBrk="1" hangingPunct="1"/>
            <a:endParaRPr lang="en-US" altLang="en-US" smtClean="0"/>
          </a:p>
          <a:p>
            <a:pPr eaLnBrk="1" hangingPunct="1"/>
            <a:r>
              <a:rPr lang="en-GB" altLang="en-US" smtClean="0"/>
              <a:t>Distinguishes </a:t>
            </a:r>
            <a:r>
              <a:rPr lang="en-US" altLang="en-US" smtClean="0"/>
              <a:t>: </a:t>
            </a:r>
            <a:r>
              <a:rPr lang="en-GB" altLang="en-US" smtClean="0"/>
              <a:t>looks for components that are both statistically independent </a:t>
            </a:r>
            <a:r>
              <a:rPr lang="en-US" altLang="en-US" smtClean="0"/>
              <a:t>and non-gaussian data</a:t>
            </a:r>
          </a:p>
        </p:txBody>
      </p:sp>
    </p:spTree>
    <p:extLst>
      <p:ext uri="{BB962C8B-B14F-4D97-AF65-F5344CB8AC3E}">
        <p14:creationId xmlns:p14="http://schemas.microsoft.com/office/powerpoint/2010/main" val="1199477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2128839" y="968375"/>
            <a:ext cx="3062287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cap="all" dirty="0"/>
              <a:t>1. ORIGINAL SOUND SOURCES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28838" y="2457450"/>
            <a:ext cx="4502150" cy="3698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cap="all" dirty="0">
                <a:solidFill>
                  <a:srgbClr val="000000"/>
                </a:solidFill>
                <a:latin typeface="BellGothic" charset="0"/>
              </a:rPr>
              <a:t>2. SAMPLES AT THE COCKTAIL PARTY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162175" y="3983038"/>
            <a:ext cx="2827338" cy="3683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b="1" cap="all" dirty="0"/>
              <a:t>3. FOUND SOUND SOURCES</a:t>
            </a:r>
          </a:p>
        </p:txBody>
      </p:sp>
      <p:sp>
        <p:nvSpPr>
          <p:cNvPr id="17412" name="TextBox 26"/>
          <p:cNvSpPr txBox="1">
            <a:spLocks noChangeArrowheads="1"/>
          </p:cNvSpPr>
          <p:nvPr/>
        </p:nvSpPr>
        <p:spPr bwMode="auto">
          <a:xfrm>
            <a:off x="2425701" y="4367213"/>
            <a:ext cx="47720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Apply ICA to separate the samples sound sources</a:t>
            </a:r>
          </a:p>
        </p:txBody>
      </p:sp>
      <p:sp>
        <p:nvSpPr>
          <p:cNvPr id="17413" name="TextBox 31"/>
          <p:cNvSpPr txBox="1">
            <a:spLocks noChangeArrowheads="1"/>
          </p:cNvSpPr>
          <p:nvPr/>
        </p:nvSpPr>
        <p:spPr bwMode="auto">
          <a:xfrm>
            <a:off x="2946400" y="6484939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7414" name="TextBox 32"/>
          <p:cNvSpPr txBox="1">
            <a:spLocks noChangeArrowheads="1"/>
          </p:cNvSpPr>
          <p:nvPr/>
        </p:nvSpPr>
        <p:spPr bwMode="auto">
          <a:xfrm>
            <a:off x="5430838" y="6443664"/>
            <a:ext cx="523716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http://research.ics.aalto.fi/ica/cocktail/cocktail_en.cgi</a:t>
            </a:r>
          </a:p>
        </p:txBody>
      </p:sp>
      <p:pic>
        <p:nvPicPr>
          <p:cNvPr id="21" name="source2.wav">
            <a:hlinkClick r:id="" action="ppaction://media"/>
          </p:cNvPr>
          <p:cNvPicPr>
            <a:picLocks noRot="1" noChangeAspect="1"/>
          </p:cNvPicPr>
          <p:nvPr>
            <a:wavAudioFile r:embed="rId1" name="D78254E5.wav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1" y="1371600"/>
            <a:ext cx="1192213" cy="1068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source4.wav">
            <a:hlinkClick r:id="" action="ppaction://media"/>
          </p:cNvPr>
          <p:cNvPicPr>
            <a:picLocks noRot="1" noChangeAspect="1"/>
          </p:cNvPicPr>
          <p:nvPr>
            <a:wavAudioFile r:embed="rId2" name="DE2E19EB.wav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7563" y="1371600"/>
            <a:ext cx="108426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source7.wav">
            <a:hlinkClick r:id="" action="ppaction://media"/>
          </p:cNvPr>
          <p:cNvPicPr>
            <a:picLocks noRot="1" noChangeAspect="1"/>
          </p:cNvPicPr>
          <p:nvPr>
            <a:wavAudioFile r:embed="rId3" name="EE91E1F3.wav"/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2401" y="1371600"/>
            <a:ext cx="1165225" cy="966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source9.wav">
            <a:hlinkClick r:id="" action="ppaction://media"/>
          </p:cNvPr>
          <p:cNvPicPr>
            <a:picLocks noRot="1" noChangeAspect="1"/>
          </p:cNvPicPr>
          <p:nvPr>
            <a:wavAudioFile r:embed="rId4" name="10E378BC.wav"/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1" y="1347788"/>
            <a:ext cx="11017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010100101mix1.wav">
            <a:hlinkClick r:id="" action="ppaction://media"/>
          </p:cNvPr>
          <p:cNvPicPr>
            <a:picLocks noRot="1" noChangeAspect="1"/>
          </p:cNvPicPr>
          <p:nvPr>
            <a:wavAudioFile r:embed="rId5" name="9A0E062A.wav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1" y="2952750"/>
            <a:ext cx="682625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010100101mix1.wav">
            <a:hlinkClick r:id="" action="ppaction://media"/>
          </p:cNvPr>
          <p:cNvPicPr>
            <a:picLocks noRot="1" noChangeAspect="1"/>
          </p:cNvPicPr>
          <p:nvPr>
            <a:wavAudioFile r:embed="rId5" name="9A0E062A.wav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971801"/>
            <a:ext cx="712788" cy="1052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010100101mix3.wav">
            <a:hlinkClick r:id="" action="ppaction://media"/>
          </p:cNvPr>
          <p:cNvPicPr>
            <a:picLocks noRot="1" noChangeAspect="1"/>
          </p:cNvPicPr>
          <p:nvPr>
            <a:wavAudioFile r:embed="rId6" name="BD415262.wav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4" y="2990850"/>
            <a:ext cx="669925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source2.wav">
            <a:hlinkClick r:id="" action="ppaction://media"/>
          </p:cNvPr>
          <p:cNvPicPr>
            <a:picLocks noRot="1" noChangeAspect="1"/>
          </p:cNvPicPr>
          <p:nvPr>
            <a:wavAudioFile r:embed="rId1" name="D78254E5.wav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8438" y="4953000"/>
            <a:ext cx="59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source4.wav">
            <a:hlinkClick r:id="" action="ppaction://media"/>
          </p:cNvPr>
          <p:cNvPicPr>
            <a:picLocks noRot="1" noChangeAspect="1"/>
          </p:cNvPicPr>
          <p:nvPr>
            <a:wavAudioFile r:embed="rId2" name="DE2E19EB.wav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13" y="4976813"/>
            <a:ext cx="59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source7.wav">
            <a:hlinkClick r:id="" action="ppaction://media"/>
          </p:cNvPr>
          <p:cNvPicPr>
            <a:picLocks noRot="1" noChangeAspect="1"/>
          </p:cNvPicPr>
          <p:nvPr>
            <a:wavAudioFile r:embed="rId3" name="EE91E1F3.wav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788" y="4954588"/>
            <a:ext cx="59055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source9.wav">
            <a:hlinkClick r:id="" action="ppaction://media"/>
          </p:cNvPr>
          <p:cNvPicPr>
            <a:picLocks noRot="1" noChangeAspect="1"/>
          </p:cNvPicPr>
          <p:nvPr>
            <a:wavAudioFile r:embed="rId4" name="10E378BC.wav"/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2764" y="4953000"/>
            <a:ext cx="54133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010100101mix2.wav">
            <a:hlinkClick r:id="" action="ppaction://media"/>
          </p:cNvPr>
          <p:cNvPicPr>
            <a:picLocks noRot="1" noChangeAspect="1"/>
          </p:cNvPicPr>
          <p:nvPr>
            <a:wavAudioFile r:embed="rId7" name="414F7B85.wav"/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763" y="2952750"/>
            <a:ext cx="684212" cy="100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27" name="Content Placeholder 5"/>
          <p:cNvPicPr>
            <a:picLocks noGrp="1" noChangeAspect="1"/>
          </p:cNvPicPr>
          <p:nvPr>
            <p:ph idx="1"/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00400" y="381001"/>
            <a:ext cx="5588000" cy="538163"/>
          </a:xfrm>
        </p:spPr>
      </p:pic>
    </p:spTree>
    <p:extLst>
      <p:ext uri="{BB962C8B-B14F-4D97-AF65-F5344CB8AC3E}">
        <p14:creationId xmlns:p14="http://schemas.microsoft.com/office/powerpoint/2010/main" val="2442732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 nodeType="clickPar">
                      <p:stCondLst>
                        <p:cond delay="0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1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 nodeType="clickPar">
                      <p:stCondLst>
                        <p:cond delay="0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" fill="hold"/>
                                        <p:tgtEl>
                                          <p:spTgt spid="2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audio>
              <p:cMediaNode vol="80000">
                <p:cTn id="1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2"/>
                </p:tgtEl>
              </p:cMediaNode>
            </p:audio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 nodeType="clickPar">
                      <p:stCondLst>
                        <p:cond delay="0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1" fill="hold"/>
                                        <p:tgtEl>
                                          <p:spTgt spid="2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audio>
              <p:cMediaNode vol="80000">
                <p:cTn id="1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3"/>
                </p:tgtEl>
              </p:cMediaNode>
            </p:audio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 nodeType="clickPar">
                      <p:stCondLst>
                        <p:cond delay="0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4" dur="1" fill="hold"/>
                                        <p:tgtEl>
                                          <p:spTgt spid="2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audio>
              <p:cMediaNode vol="80000">
                <p:cTn id="2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4"/>
                </p:tgtEl>
              </p:cMediaNode>
            </p:audio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 nodeType="clickPar">
                      <p:stCondLst>
                        <p:cond delay="0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0" dur="1" fill="hold"/>
                                        <p:tgtEl>
                                          <p:spTgt spid="2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8"/>
                  </p:tgtEl>
                </p:cond>
              </p:nextCondLst>
            </p:seq>
            <p:audio>
              <p:cMediaNode vol="8000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8"/>
                </p:tgtEl>
              </p:cMediaNode>
            </p:audio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 nodeType="clickPar">
                      <p:stCondLst>
                        <p:cond delay="0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6" dur="1" fill="hold"/>
                                        <p:tgtEl>
                                          <p:spTgt spid="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0"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0"/>
                </p:tgtEl>
              </p:cMediaNode>
            </p:audi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3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 nodeType="clickPar">
                      <p:stCondLst>
                        <p:cond delay="0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2" dur="1" fill="hold"/>
                                        <p:tgtEl>
                                          <p:spTgt spid="3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1"/>
                  </p:tgtEl>
                </p:cond>
              </p:nextCondLst>
            </p:seq>
            <p:audio>
              <p:cMediaNode vol="80000">
                <p:cTn id="4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1"/>
                </p:tgtEl>
              </p:cMediaNode>
            </p:audio>
            <p:seq concurrent="1" nextAc="seek">
              <p:cTn id="44" restart="whenNotActive" fill="hold" evtFilter="cancelBubble" nodeType="interactiveSeq">
                <p:stCondLst>
                  <p:cond evt="onClick" delay="0">
                    <p:tgtEl>
                      <p:spTgt spid="3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5" fill="hold" nodeType="clickPar">
                      <p:stCondLst>
                        <p:cond delay="0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48" dur="1" fill="hold"/>
                                        <p:tgtEl>
                                          <p:spTgt spid="3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5"/>
                  </p:tgtEl>
                </p:cond>
              </p:nextCondLst>
            </p:seq>
            <p:audio>
              <p:cMediaNode vol="8000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5"/>
                </p:tgtEl>
              </p:cMediaNode>
            </p:audio>
            <p:seq concurrent="1" nextAc="seek">
              <p:cTn id="50" restart="whenNotActive" fill="hold" evtFilter="cancelBubble" nodeType="interactiveSeq">
                <p:stCondLst>
                  <p:cond evt="onClick" delay="0">
                    <p:tgtEl>
                      <p:spTgt spid="3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1" fill="hold" nodeType="clickPar">
                      <p:stCondLst>
                        <p:cond delay="0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4" dur="1" fill="hold"/>
                                        <p:tgtEl>
                                          <p:spTgt spid="3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6"/>
                  </p:tgtEl>
                </p:cond>
              </p:nextCondLst>
            </p:seq>
            <p:audio>
              <p:cMediaNode vol="80000">
                <p:cTn id="55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6"/>
                </p:tgtEl>
              </p:cMediaNode>
            </p:audio>
            <p:seq concurrent="1" nextAc="seek">
              <p:cTn id="56" restart="whenNotActive" fill="hold" evtFilter="cancelBubble" nodeType="interactiveSeq">
                <p:stCondLst>
                  <p:cond evt="onClick" delay="0">
                    <p:tgtEl>
                      <p:spTgt spid="3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57" fill="hold" nodeType="clickPar">
                      <p:stCondLst>
                        <p:cond delay="0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0" dur="1" fill="hold"/>
                                        <p:tgtEl>
                                          <p:spTgt spid="3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7"/>
                  </p:tgtEl>
                </p:cond>
              </p:nextCondLst>
            </p:seq>
            <p:audio>
              <p:cMediaNode vol="80000">
                <p:cTn id="6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7"/>
                </p:tgtEl>
              </p:cMediaNode>
            </p:audio>
            <p:seq concurrent="1" nextAc="seek">
              <p:cTn id="62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3" fill="hold" nodeType="clickPar">
                      <p:stCondLst>
                        <p:cond delay="0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6" dur="1" fill="hold"/>
                                        <p:tgtEl>
                                          <p:spTgt spid="3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audio>
              <p:cMediaNode vol="80000">
                <p:cTn id="6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8"/>
                </p:tgtEl>
              </p:cMediaNode>
            </p:audio>
            <p:seq concurrent="1" nextAc="seek">
              <p:cTn id="68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69" fill="hold" nodeType="clickPar">
                      <p:stCondLst>
                        <p:cond delay="0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72" dur="1" fill="hold"/>
                                        <p:tgtEl>
                                          <p:spTgt spid="3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audio>
              <p:cMediaNode vol="80000">
                <p:cTn id="73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9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981200" y="152400"/>
            <a:ext cx="8229600" cy="1265238"/>
          </a:xfrm>
        </p:spPr>
        <p:txBody>
          <a:bodyPr/>
          <a:lstStyle/>
          <a:p>
            <a:pPr eaLnBrk="1" hangingPunct="1"/>
            <a:r>
              <a:rPr lang="en-US" altLang="en-US" b="1" smtClean="0"/>
              <a:t>PCA and ICA</a:t>
            </a:r>
            <a:endParaRPr lang="en-US" alt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>
              <a:defRPr/>
            </a:pPr>
            <a:r>
              <a:rPr lang="en-GB" dirty="0" smtClean="0"/>
              <a:t>Multi-dimensional statistical </a:t>
            </a:r>
          </a:p>
          <a:p>
            <a:pPr marL="0" indent="0">
              <a:buNone/>
              <a:defRPr/>
            </a:pPr>
            <a:r>
              <a:rPr lang="en-GB" dirty="0"/>
              <a:t> </a:t>
            </a:r>
            <a:r>
              <a:rPr lang="en-GB" dirty="0" smtClean="0"/>
              <a:t>    </a:t>
            </a:r>
            <a:r>
              <a:rPr lang="en-US" dirty="0" smtClean="0"/>
              <a:t>– PCA and ICA: </a:t>
            </a:r>
            <a:r>
              <a:rPr lang="en-US" smtClean="0"/>
              <a:t>reduce dimensions</a:t>
            </a:r>
            <a:endParaRPr lang="en-US" dirty="0" smtClean="0"/>
          </a:p>
          <a:p>
            <a:pPr>
              <a:defRPr/>
            </a:pPr>
            <a:r>
              <a:rPr lang="en-US" dirty="0" smtClean="0"/>
              <a:t>Difference: </a:t>
            </a:r>
          </a:p>
          <a:p>
            <a:pPr lvl="1">
              <a:defRPr/>
            </a:pPr>
            <a:r>
              <a:rPr lang="en-US" dirty="0" smtClean="0"/>
              <a:t>PCA: with </a:t>
            </a:r>
            <a:r>
              <a:rPr lang="en-US" dirty="0"/>
              <a:t>a Gaussian model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ICA: with non-Gaussian model</a:t>
            </a:r>
          </a:p>
          <a:p>
            <a:pPr marL="457200" lvl="1" indent="0">
              <a:buNone/>
              <a:defRPr/>
            </a:pPr>
            <a:endParaRPr lang="en-US" dirty="0" smtClean="0"/>
          </a:p>
          <a:p>
            <a:pPr lvl="1">
              <a:defRPr/>
            </a:pPr>
            <a:r>
              <a:rPr lang="en-US" dirty="0" smtClean="0"/>
              <a:t>PCA: Vector </a:t>
            </a:r>
            <a:r>
              <a:rPr lang="en-US" dirty="0"/>
              <a:t>are orthogonal </a:t>
            </a:r>
            <a:endParaRPr lang="en-US" dirty="0" smtClean="0"/>
          </a:p>
          <a:p>
            <a:pPr lvl="1">
              <a:defRPr/>
            </a:pPr>
            <a:r>
              <a:rPr lang="en-US" dirty="0" smtClean="0"/>
              <a:t>ICA: Vector </a:t>
            </a:r>
            <a:r>
              <a:rPr lang="en-US" dirty="0"/>
              <a:t>are </a:t>
            </a:r>
            <a:r>
              <a:rPr lang="en-US" dirty="0" smtClean="0"/>
              <a:t>not orthogonal </a:t>
            </a:r>
          </a:p>
        </p:txBody>
      </p:sp>
    </p:spTree>
    <p:extLst>
      <p:ext uri="{BB962C8B-B14F-4D97-AF65-F5344CB8AC3E}">
        <p14:creationId xmlns:p14="http://schemas.microsoft.com/office/powerpoint/2010/main" val="741785914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b="1" smtClean="0"/>
              <a:t>PCA and ICA</a:t>
            </a:r>
            <a:endParaRPr lang="en-US" altLang="en-US" smtClean="0"/>
          </a:p>
        </p:txBody>
      </p:sp>
      <p:pic>
        <p:nvPicPr>
          <p:cNvPr id="21506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63900" y="1384301"/>
            <a:ext cx="5664200" cy="4525963"/>
          </a:xfrm>
        </p:spPr>
      </p:pic>
      <p:sp>
        <p:nvSpPr>
          <p:cNvPr id="21507" name="TextBox 5"/>
          <p:cNvSpPr txBox="1">
            <a:spLocks noChangeArrowheads="1"/>
          </p:cNvSpPr>
          <p:nvPr/>
        </p:nvSpPr>
        <p:spPr bwMode="auto">
          <a:xfrm>
            <a:off x="5626100" y="6437314"/>
            <a:ext cx="50419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/>
              <a:t>http://gael-varoquaux.info/science/ica_vs_pca.html</a:t>
            </a:r>
          </a:p>
        </p:txBody>
      </p:sp>
    </p:spTree>
    <p:extLst>
      <p:ext uri="{BB962C8B-B14F-4D97-AF65-F5344CB8AC3E}">
        <p14:creationId xmlns:p14="http://schemas.microsoft.com/office/powerpoint/2010/main" val="310781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>
          <a:xfrm>
            <a:off x="1981200" y="3048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mtClean="0"/>
              <a:t>ICA mathematical approach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006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/>
              <a:t>x</a:t>
            </a:r>
            <a:r>
              <a:rPr lang="en-US" baseline="-25000" dirty="0" smtClean="0"/>
              <a:t>i </a:t>
            </a:r>
            <a:r>
              <a:rPr lang="en-US" dirty="0" smtClean="0"/>
              <a:t>= a</a:t>
            </a:r>
            <a:r>
              <a:rPr lang="en-US" baseline="-25000" dirty="0" smtClean="0"/>
              <a:t>i1</a:t>
            </a:r>
            <a:r>
              <a:rPr lang="en-US" dirty="0" smtClean="0"/>
              <a:t>s</a:t>
            </a:r>
            <a:r>
              <a:rPr lang="en-US" baseline="-25000" dirty="0" smtClean="0"/>
              <a:t>1</a:t>
            </a:r>
            <a:r>
              <a:rPr lang="en-US" dirty="0" smtClean="0"/>
              <a:t> + a</a:t>
            </a:r>
            <a:r>
              <a:rPr lang="en-US" baseline="-25000" dirty="0" smtClean="0"/>
              <a:t>i2</a:t>
            </a:r>
            <a:r>
              <a:rPr lang="en-US" dirty="0" smtClean="0"/>
              <a:t>s</a:t>
            </a:r>
            <a:r>
              <a:rPr lang="en-US" baseline="-25000" dirty="0" smtClean="0"/>
              <a:t>2</a:t>
            </a:r>
            <a:r>
              <a:rPr lang="en-US" dirty="0" smtClean="0"/>
              <a:t> + … + 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in</a:t>
            </a:r>
            <a:r>
              <a:rPr lang="en-US" dirty="0" err="1" smtClean="0"/>
              <a:t>s</a:t>
            </a:r>
            <a:r>
              <a:rPr lang="en-US" baseline="-25000" dirty="0" err="1" smtClean="0"/>
              <a:t>n</a:t>
            </a:r>
            <a:r>
              <a:rPr lang="en-US" dirty="0" smtClean="0"/>
              <a:t>, for all </a:t>
            </a:r>
            <a:r>
              <a:rPr lang="en-US" dirty="0" err="1" smtClean="0"/>
              <a:t>i</a:t>
            </a:r>
            <a:r>
              <a:rPr lang="en-US" dirty="0" smtClean="0"/>
              <a:t> = 1,…, n</a:t>
            </a:r>
          </a:p>
          <a:p>
            <a:pPr marL="0" indent="0">
              <a:buNone/>
              <a:defRPr/>
            </a:pPr>
            <a:endParaRPr lang="en-US" dirty="0" smtClean="0"/>
          </a:p>
          <a:p>
            <a:pPr marL="0" indent="0">
              <a:buNone/>
              <a:defRPr/>
            </a:pPr>
            <a:r>
              <a:rPr lang="en-US" dirty="0" smtClean="0"/>
              <a:t>Giving: 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observation “x” </a:t>
            </a:r>
          </a:p>
          <a:p>
            <a:pPr marL="0" indent="0">
              <a:buNone/>
              <a:defRPr/>
            </a:pPr>
            <a:r>
              <a:rPr lang="en-US" dirty="0" smtClean="0"/>
              <a:t>Find: </a:t>
            </a:r>
          </a:p>
          <a:p>
            <a:pPr marL="0" indent="0">
              <a:buNone/>
              <a:defRPr/>
            </a:pPr>
            <a:r>
              <a:rPr lang="en-US" dirty="0"/>
              <a:t>	</a:t>
            </a:r>
            <a:r>
              <a:rPr lang="en-US" dirty="0" smtClean="0"/>
              <a:t>Original independent components “s”</a:t>
            </a:r>
          </a:p>
          <a:p>
            <a:pPr marL="0" indent="0">
              <a:buNone/>
              <a:defRPr/>
            </a:pPr>
            <a:r>
              <a:rPr lang="en-US" dirty="0" smtClean="0"/>
              <a:t>	</a:t>
            </a:r>
            <a:r>
              <a:rPr lang="en-US" dirty="0"/>
              <a:t>and Associated </a:t>
            </a:r>
            <a:r>
              <a:rPr lang="en-US" dirty="0" smtClean="0"/>
              <a:t>linear combination “</a:t>
            </a:r>
            <a:r>
              <a:rPr lang="en-US" dirty="0" err="1" smtClean="0"/>
              <a:t>a</a:t>
            </a:r>
            <a:r>
              <a:rPr lang="en-US" baseline="-25000" dirty="0" err="1" smtClean="0"/>
              <a:t>ij</a:t>
            </a:r>
            <a:r>
              <a:rPr lang="en-US" dirty="0" smtClean="0"/>
              <a:t>” </a:t>
            </a:r>
          </a:p>
          <a:p>
            <a:pPr marL="0" indent="0">
              <a:buNone/>
              <a:defRPr/>
            </a:pPr>
            <a:r>
              <a:rPr lang="en-US" dirty="0" smtClean="0"/>
              <a:t>  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  <p:extLst>
      <p:ext uri="{BB962C8B-B14F-4D97-AF65-F5344CB8AC3E}">
        <p14:creationId xmlns:p14="http://schemas.microsoft.com/office/powerpoint/2010/main" val="159951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457200"/>
            <a:ext cx="8229600" cy="6096000"/>
          </a:xfrm>
          <a:blipFill rotWithShape="0">
            <a:blip r:embed="rId2"/>
            <a:stretch>
              <a:fillRect l="-1852" t="-1300"/>
            </a:stretch>
          </a:blip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027266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457200"/>
            <a:ext cx="8610600" cy="6096000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dirty="0" smtClean="0">
                <a:sym typeface="Wingdings" pitchFamily="2" charset="2"/>
              </a:rPr>
              <a:t>Also written as</a:t>
            </a:r>
          </a:p>
          <a:p>
            <a:pPr marL="0" indent="0">
              <a:buNone/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Independent components are latent variables meaning they cannot be directly observed</a:t>
            </a:r>
          </a:p>
          <a:p>
            <a:pPr>
              <a:defRPr/>
            </a:pPr>
            <a:endParaRPr 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The mixing matrix is assumed to be unknown. 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All observe is the random vector x, and must estimate both A and s by using it. </a:t>
            </a:r>
          </a:p>
          <a:p>
            <a:pPr>
              <a:defRPr/>
            </a:pPr>
            <a:endParaRPr lang="en-US" dirty="0">
              <a:sym typeface="Wingdings" pitchFamily="2" charset="2"/>
            </a:endParaRPr>
          </a:p>
          <a:p>
            <a:pPr>
              <a:defRPr/>
            </a:pPr>
            <a:r>
              <a:rPr lang="en-US" dirty="0" smtClean="0">
                <a:sym typeface="Wingdings" pitchFamily="2" charset="2"/>
              </a:rPr>
              <a:t>This must be done under as general assumption as possible. </a:t>
            </a:r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pic>
        <p:nvPicPr>
          <p:cNvPr id="26627" name="Picture 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0"/>
            <a:ext cx="1646238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8" name="Rectangle 3"/>
          <p:cNvSpPr>
            <a:spLocks noChangeArrowheads="1"/>
          </p:cNvSpPr>
          <p:nvPr/>
        </p:nvSpPr>
        <p:spPr bwMode="auto">
          <a:xfrm>
            <a:off x="1524001" y="748784"/>
            <a:ext cx="1847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97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Assumptions of ICA</a:t>
            </a: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1981200" y="1371601"/>
            <a:ext cx="8229600" cy="4754563"/>
          </a:xfrm>
          <a:blipFill rotWithShape="0">
            <a:blip r:embed="rId3"/>
            <a:stretch>
              <a:fillRect l="-1926" t="-2949"/>
            </a:stretch>
          </a:blipFill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>
              <a:buFont typeface="Arial" charset="0"/>
              <a:buChar char="•"/>
              <a:defRPr/>
            </a:pPr>
            <a:r>
              <a:rPr lang="en-US">
                <a:noFill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8640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</Words>
  <Application>Microsoft Office PowerPoint</Application>
  <PresentationFormat>Widescreen</PresentationFormat>
  <Paragraphs>60</Paragraphs>
  <Slides>11</Slides>
  <Notes>9</Notes>
  <HiddenSlides>0</HiddenSlides>
  <MMClips>12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BellGothic</vt:lpstr>
      <vt:lpstr>Calibri</vt:lpstr>
      <vt:lpstr>Calibri Light</vt:lpstr>
      <vt:lpstr>Wingdings</vt:lpstr>
      <vt:lpstr>Office Theme</vt:lpstr>
      <vt:lpstr>Independent Component Analysis (ICA)</vt:lpstr>
      <vt:lpstr>Motivation</vt:lpstr>
      <vt:lpstr>PowerPoint Presentation</vt:lpstr>
      <vt:lpstr>PCA and ICA</vt:lpstr>
      <vt:lpstr>PCA and ICA</vt:lpstr>
      <vt:lpstr>ICA mathematical approach </vt:lpstr>
      <vt:lpstr>PowerPoint Presentation</vt:lpstr>
      <vt:lpstr>PowerPoint Presentation</vt:lpstr>
      <vt:lpstr>Assumptions of ICA</vt:lpstr>
      <vt:lpstr>Limitation of ICA</vt:lpstr>
      <vt:lpstr>ICA processes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Independent Component Analysis (ICA)</dc:title>
  <dc:creator>Microsoft account</dc:creator>
  <cp:lastModifiedBy>Microsoft account</cp:lastModifiedBy>
  <cp:revision>1</cp:revision>
  <dcterms:created xsi:type="dcterms:W3CDTF">2024-02-05T08:25:06Z</dcterms:created>
  <dcterms:modified xsi:type="dcterms:W3CDTF">2024-02-05T08:25:25Z</dcterms:modified>
</cp:coreProperties>
</file>