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81" r:id="rId36"/>
    <p:sldId id="283" r:id="rId37"/>
    <p:sldId id="282" r:id="rId38"/>
    <p:sldId id="294" r:id="rId39"/>
    <p:sldId id="296" r:id="rId40"/>
    <p:sldId id="297" r:id="rId41"/>
    <p:sldId id="29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A4080-4128-4527-9E83-063F4BBB93C5}" type="datetimeFigureOut">
              <a:rPr lang="en-IN" smtClean="0"/>
              <a:t>17-01-2024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CB009-0AF4-4EAE-9CEF-14C3C117B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75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D77532-15FF-45E4-B33E-2F68CCACA2E0}" type="slidenum">
              <a:rPr lang="en-US" altLang="en-US" sz="1200">
                <a:latin typeface="Times New Roman" panose="02020603050405020304" pitchFamily="18" charset="0"/>
              </a:rPr>
              <a:pPr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0290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D77532-15FF-45E4-B33E-2F68CCACA2E0}" type="slidenum">
              <a:rPr lang="en-US" altLang="en-US" sz="1200">
                <a:latin typeface="Times New Roman" panose="02020603050405020304" pitchFamily="18" charset="0"/>
              </a:rPr>
              <a:pPr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7038" y="692150"/>
            <a:ext cx="6157912" cy="3463925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27890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CB009-0AF4-4EAE-9CEF-14C3C117BCD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035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CB009-0AF4-4EAE-9CEF-14C3C117BCD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0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71FD4A8-1FA1-4B62-B3B5-B9C47100BE28}" type="datetime2">
              <a:rPr lang="en-US" altLang="en-US"/>
              <a:pPr/>
              <a:t>Wednesday, January 17, 2024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DAF1B7-F39A-4041-BF27-2413BAE8453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HS 67</a:t>
            </a:r>
          </a:p>
        </p:txBody>
      </p:sp>
      <p:sp>
        <p:nvSpPr>
          <p:cNvPr id="29699" name="Rectangle 3"/>
          <p:cNvSpPr txBox="1">
            <a:spLocks noGrp="1" noChangeArrowheads="1"/>
          </p:cNvSpPr>
          <p:nvPr/>
        </p:nvSpPr>
        <p:spPr bwMode="auto">
          <a:xfrm>
            <a:off x="4144963" y="0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106959D-C2CB-421B-B4C5-6E40FE188C11}" type="datetime2">
              <a:rPr lang="en-US" altLang="en-US" sz="1000" i="1" baseline="0"/>
              <a:pPr algn="r"/>
              <a:t>Wednesday, January 17, 2024</a:t>
            </a:fld>
            <a:endParaRPr lang="en-US" altLang="en-US" sz="1000" i="1" baseline="0"/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Chapter 4 (Correlation)</a:t>
            </a:r>
          </a:p>
        </p:txBody>
      </p:sp>
      <p:sp>
        <p:nvSpPr>
          <p:cNvPr id="29701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775D69FB-3928-490E-AE7D-AD167C53E99E}" type="slidenum">
              <a:rPr lang="en-US" altLang="en-US" sz="1000" i="1" baseline="0"/>
              <a:pPr algn="r"/>
              <a:t>30</a:t>
            </a:fld>
            <a:endParaRPr lang="en-US" altLang="en-US" sz="1000" i="1" baseline="0"/>
          </a:p>
        </p:txBody>
      </p:sp>
      <p:sp>
        <p:nvSpPr>
          <p:cNvPr id="297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137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82A675-E3EB-4B3D-AFDB-FA9335F8CB5D}" type="datetime2">
              <a:rPr lang="en-US" altLang="en-US"/>
              <a:pPr/>
              <a:t>Wednesday, January 17, 2024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53610-66AD-4408-988C-CEF5D285D32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HS 67</a:t>
            </a:r>
          </a:p>
        </p:txBody>
      </p:sp>
      <p:sp>
        <p:nvSpPr>
          <p:cNvPr id="30723" name="Rectangle 3"/>
          <p:cNvSpPr txBox="1">
            <a:spLocks noGrp="1" noChangeArrowheads="1"/>
          </p:cNvSpPr>
          <p:nvPr/>
        </p:nvSpPr>
        <p:spPr bwMode="auto">
          <a:xfrm>
            <a:off x="4144963" y="0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88987FF-35AD-4676-B41F-A0782A2D9196}" type="datetime2">
              <a:rPr lang="en-US" altLang="en-US" sz="1000" i="1" baseline="0"/>
              <a:pPr algn="r"/>
              <a:t>Wednesday, January 17, 2024</a:t>
            </a:fld>
            <a:endParaRPr lang="en-US" altLang="en-US" sz="1000" i="1" baseline="0"/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Chapter 4 (Correlation)</a:t>
            </a:r>
          </a:p>
        </p:txBody>
      </p:sp>
      <p:sp>
        <p:nvSpPr>
          <p:cNvPr id="30725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2DB74C47-FDE5-4431-B754-4EDC43F5AE99}" type="slidenum">
              <a:rPr lang="en-US" altLang="en-US" sz="1000" i="1" baseline="0"/>
              <a:pPr algn="r"/>
              <a:t>31</a:t>
            </a:fld>
            <a:endParaRPr lang="en-US" altLang="en-US" sz="1000" i="1" baseline="0"/>
          </a:p>
        </p:txBody>
      </p:sp>
      <p:sp>
        <p:nvSpPr>
          <p:cNvPr id="307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54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202120-0426-4EBB-91F0-70391A51E9BB}" type="datetime2">
              <a:rPr lang="en-US" altLang="en-US"/>
              <a:pPr/>
              <a:t>Wednesday, January 17, 2024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0AF559-C516-4650-8959-06309DED7FD6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HS 67</a:t>
            </a:r>
          </a:p>
        </p:txBody>
      </p:sp>
      <p:sp>
        <p:nvSpPr>
          <p:cNvPr id="28675" name="Rectangle 3"/>
          <p:cNvSpPr txBox="1">
            <a:spLocks noGrp="1" noChangeArrowheads="1"/>
          </p:cNvSpPr>
          <p:nvPr/>
        </p:nvSpPr>
        <p:spPr bwMode="auto">
          <a:xfrm>
            <a:off x="4144963" y="0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94BD33C7-F120-45BC-9442-0683C0E5075D}" type="datetime2">
              <a:rPr lang="en-US" altLang="en-US" sz="1000" i="1" baseline="0"/>
              <a:pPr algn="r"/>
              <a:t>Wednesday, January 17, 2024</a:t>
            </a:fld>
            <a:endParaRPr lang="en-US" altLang="en-US" sz="1000" i="1" baseline="0"/>
          </a:p>
        </p:txBody>
      </p:sp>
      <p:sp>
        <p:nvSpPr>
          <p:cNvPr id="28676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Chapter 4 (Correlation)</a:t>
            </a:r>
          </a:p>
        </p:txBody>
      </p:sp>
      <p:sp>
        <p:nvSpPr>
          <p:cNvPr id="28677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9C42BDF-A625-4E67-AE29-207D2C7A037B}" type="slidenum">
              <a:rPr lang="en-US" altLang="en-US" sz="1000" i="1" baseline="0"/>
              <a:pPr algn="r"/>
              <a:t>32</a:t>
            </a:fld>
            <a:endParaRPr lang="en-US" altLang="en-US" sz="1000" i="1" baseline="0"/>
          </a:p>
        </p:txBody>
      </p:sp>
      <p:sp>
        <p:nvSpPr>
          <p:cNvPr id="286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040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1CF21F-6197-437A-BB59-651980F98924}" type="datetime2">
              <a:rPr lang="en-US" altLang="en-US"/>
              <a:pPr/>
              <a:t>Wednesday, January 17, 2024</a:t>
            </a:fld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BAD73A-7E3B-4154-80B5-5AE27DCCCFF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HS 67</a:t>
            </a:r>
          </a:p>
        </p:txBody>
      </p:sp>
      <p:sp>
        <p:nvSpPr>
          <p:cNvPr id="31747" name="Rectangle 3"/>
          <p:cNvSpPr txBox="1">
            <a:spLocks noGrp="1" noChangeArrowheads="1"/>
          </p:cNvSpPr>
          <p:nvPr/>
        </p:nvSpPr>
        <p:spPr bwMode="auto">
          <a:xfrm>
            <a:off x="4144963" y="0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558837F7-839B-4FF4-B7BE-B566C0DF0575}" type="datetime2">
              <a:rPr lang="en-US" altLang="en-US" sz="1000" i="1" baseline="0"/>
              <a:pPr algn="r"/>
              <a:t>Wednesday, January 17, 2024</a:t>
            </a:fld>
            <a:endParaRPr lang="en-US" altLang="en-US" sz="1000" i="1" baseline="0"/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Chapter 4 (Correlation)</a:t>
            </a:r>
          </a:p>
        </p:txBody>
      </p:sp>
      <p:sp>
        <p:nvSpPr>
          <p:cNvPr id="31749" name="Rectangle 7"/>
          <p:cNvSpPr txBox="1">
            <a:spLocks noGrp="1" noChangeArrowheads="1"/>
          </p:cNvSpPr>
          <p:nvPr/>
        </p:nvSpPr>
        <p:spPr bwMode="auto">
          <a:xfrm>
            <a:off x="4144963" y="9121775"/>
            <a:ext cx="31718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810" tIns="0" rIns="19810" bIns="0" anchor="b"/>
          <a:lstStyle>
            <a:lvl1pPr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73113" indent="-298450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89038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6370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9950" indent="-238125" defTabSz="987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71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543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115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8750" indent="-238125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1108633-3723-43B8-B759-D760B43905B4}" type="slidenum">
              <a:rPr lang="en-US" altLang="en-US" sz="1000" i="1" baseline="0"/>
              <a:pPr algn="r"/>
              <a:t>33</a:t>
            </a:fld>
            <a:endParaRPr lang="en-US" altLang="en-US" sz="1000" i="1" baseline="0"/>
          </a:p>
        </p:txBody>
      </p:sp>
      <p:sp>
        <p:nvSpPr>
          <p:cNvPr id="317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9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278F-CDF3-409D-9AA2-9A81F8377E4B}" type="datetime1">
              <a:rPr lang="en-US" smtClean="0"/>
              <a:t>1/17/2024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0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8166B-3BAA-4634-9B20-F6A52BBB3114}" type="datetime1">
              <a:rPr lang="en-US" smtClean="0"/>
              <a:t>1/17/2024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4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3561F-BA18-41AF-8716-E15B80536DB6}" type="datetime1">
              <a:rPr lang="en-US" smtClean="0"/>
              <a:t>1/17/2024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669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304800"/>
            <a:ext cx="11684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6400" y="1295400"/>
            <a:ext cx="54864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96000" y="1295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0" y="3962400"/>
            <a:ext cx="54864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4F7E1-A546-4DB6-B312-2B88A5A29B6D}" type="datetime1">
              <a:rPr lang="en-US" smtClean="0"/>
              <a:t>1/17/2024</a:t>
            </a:fld>
            <a:endParaRPr lang="en-US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4</a:t>
            </a:r>
            <a:endParaRPr lang="en-US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F417FC-1ED6-4D7F-97F9-B7C44D342C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06626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E9D40-2777-40BF-9E56-1295BC0365E6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3AB3A1-C5D9-44A4-92D8-5C72C9C2C6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394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4CA07-E5B5-493D-A0A6-C3FDE5B7193B}" type="datetime1">
              <a:rPr lang="en-US" smtClean="0"/>
              <a:t>1/17/2024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4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CC6EA4-5CB9-4B20-BC6E-3765BDA187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818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31F0A58-11B1-4217-BAFB-044F5DB7CDDE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CC365820-1CDD-4062-9F1F-DDE626A74E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408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AC2A7-5681-4AAA-9014-4E4E06B8C387}" type="datetime1">
              <a:rPr lang="en-US" smtClean="0"/>
              <a:t>1/17/2024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Chapter 4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0C711E-F005-457F-B7A0-DDD6FF8AC6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9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24401-F1E4-49DF-B662-35B3E0929BF9}" type="datetime1">
              <a:rPr lang="en-US" smtClean="0"/>
              <a:t>1/17/2024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46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A29A-4259-4B3C-B9BB-B62483D255C8}" type="datetime1">
              <a:rPr lang="en-US" smtClean="0"/>
              <a:t>1/17/2024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0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4D5E-A715-42E2-B335-695FC4411D8D}" type="datetime1">
              <a:rPr lang="en-US" smtClean="0"/>
              <a:t>1/17/2024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6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29163-29AE-4FBC-88B2-6245896564E8}" type="datetime1">
              <a:rPr lang="en-US" smtClean="0"/>
              <a:t>1/17/2024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46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C4D0-B525-48D6-8B8A-638A5764DEF7}" type="datetime1">
              <a:rPr lang="en-US" smtClean="0"/>
              <a:t>1/17/2024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08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496F6-C453-4B0C-BBF1-981B8CA606DA}" type="datetime1">
              <a:rPr lang="en-US" smtClean="0"/>
              <a:t>1/17/2024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07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E762-D238-40C2-ADB7-D183B5238239}" type="datetime1">
              <a:rPr lang="en-US" smtClean="0"/>
              <a:t>1/17/2024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54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4F50D-1412-4884-B66F-EBB6E4897317}" type="datetime1">
              <a:rPr lang="en-US" smtClean="0"/>
              <a:t>1/17/2024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6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56F64-0EA7-4F08-8BF4-956AF5582E15}" type="datetime1">
              <a:rPr lang="en-US" smtClean="0"/>
              <a:t>1/17/2024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Chapter 4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7674D-654E-4192-81BF-847879B7EE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19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Rho_(letter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ho_(letter)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Rho_(letter)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Pattern Recognition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Dr. </a:t>
            </a:r>
            <a:r>
              <a:rPr lang="en-US" dirty="0" err="1" smtClean="0"/>
              <a:t>Rajendra</a:t>
            </a:r>
            <a:r>
              <a:rPr lang="en-US" dirty="0" smtClean="0"/>
              <a:t> Pamula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47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Build a machine that can recognize patterns</a:t>
            </a:r>
            <a:r>
              <a:rPr lang="en-US" altLang="en-US" dirty="0" smtClean="0"/>
              <a:t>:</a:t>
            </a:r>
          </a:p>
          <a:p>
            <a:pPr marL="0" indent="0">
              <a:buNone/>
            </a:pPr>
            <a:endParaRPr lang="en-US" altLang="en-US" dirty="0" smtClean="0"/>
          </a:p>
          <a:p>
            <a:pPr lvl="1"/>
            <a:r>
              <a:rPr lang="en-US" altLang="en-US" dirty="0" smtClean="0"/>
              <a:t>Speech </a:t>
            </a:r>
            <a:r>
              <a:rPr lang="en-US" altLang="en-US" dirty="0"/>
              <a:t>recognition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Fingerprint identification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OCR (Optical Character Recognition)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DNA sequence identification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387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473" y="58188"/>
            <a:ext cx="7651532" cy="6799811"/>
          </a:xfrm>
        </p:spPr>
      </p:pic>
    </p:spTree>
    <p:extLst>
      <p:ext uri="{BB962C8B-B14F-4D97-AF65-F5344CB8AC3E}">
        <p14:creationId xmlns:p14="http://schemas.microsoft.com/office/powerpoint/2010/main" val="47380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 Recognition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7" y="2243391"/>
            <a:ext cx="11666819" cy="3725147"/>
          </a:xfrm>
        </p:spPr>
      </p:pic>
    </p:spTree>
    <p:extLst>
      <p:ext uri="{BB962C8B-B14F-4D97-AF65-F5344CB8AC3E}">
        <p14:creationId xmlns:p14="http://schemas.microsoft.com/office/powerpoint/2010/main" val="303689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are transformed or consolidated into forms </a:t>
            </a:r>
            <a:r>
              <a:rPr lang="en-US" dirty="0" smtClean="0"/>
              <a:t>appropriate </a:t>
            </a:r>
            <a:r>
              <a:rPr lang="en-IN" dirty="0" smtClean="0"/>
              <a:t>for pattern extraction</a:t>
            </a:r>
          </a:p>
          <a:p>
            <a:r>
              <a:rPr lang="en-IN" dirty="0" smtClean="0"/>
              <a:t>Smoothing: </a:t>
            </a:r>
            <a:r>
              <a:rPr lang="en-US" dirty="0"/>
              <a:t>remove noise from the data. Such techniques </a:t>
            </a:r>
            <a:r>
              <a:rPr lang="en-US" dirty="0" smtClean="0"/>
              <a:t>include</a:t>
            </a:r>
          </a:p>
          <a:p>
            <a:pPr marL="0" indent="0">
              <a:buNone/>
            </a:pPr>
            <a:r>
              <a:rPr lang="en-IN" dirty="0" smtClean="0"/>
              <a:t> binning, regression, and clustering.</a:t>
            </a:r>
          </a:p>
          <a:p>
            <a:r>
              <a:rPr lang="en-US" dirty="0"/>
              <a:t>Normalization, where the attribute data are scaled so as to fall within a small </a:t>
            </a:r>
            <a:r>
              <a:rPr lang="en-US" dirty="0" smtClean="0"/>
              <a:t>specified range</a:t>
            </a:r>
            <a:r>
              <a:rPr lang="en-US" dirty="0"/>
              <a:t>, such as </a:t>
            </a:r>
            <a:r>
              <a:rPr lang="en-US" dirty="0" smtClean="0"/>
              <a:t>-1.0 </a:t>
            </a:r>
            <a:r>
              <a:rPr lang="en-US" dirty="0"/>
              <a:t>to </a:t>
            </a:r>
            <a:r>
              <a:rPr lang="en-US" dirty="0" smtClean="0"/>
              <a:t>1.0</a:t>
            </a:r>
            <a:r>
              <a:rPr lang="en-US" dirty="0"/>
              <a:t>, or </a:t>
            </a:r>
            <a:r>
              <a:rPr lang="en-US" dirty="0" smtClean="0"/>
              <a:t>0.0 </a:t>
            </a:r>
            <a:r>
              <a:rPr lang="en-US" dirty="0"/>
              <a:t>to </a:t>
            </a:r>
            <a:r>
              <a:rPr lang="en-US" dirty="0" smtClean="0"/>
              <a:t>1.0</a:t>
            </a:r>
            <a:r>
              <a:rPr lang="en-US" dirty="0"/>
              <a:t>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888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inning</a:t>
            </a:r>
            <a:r>
              <a:rPr lang="en-US" dirty="0"/>
              <a:t>, </a:t>
            </a:r>
            <a:r>
              <a:rPr lang="en-US" b="1" dirty="0"/>
              <a:t>bucketing</a:t>
            </a:r>
            <a:r>
              <a:rPr lang="en-US" dirty="0"/>
              <a:t> is a data pre-processing method used to minimize the effects of small observation </a:t>
            </a:r>
            <a:r>
              <a:rPr lang="en-US" dirty="0" smtClean="0"/>
              <a:t>errors.</a:t>
            </a:r>
          </a:p>
          <a:p>
            <a:pPr algn="just"/>
            <a:r>
              <a:rPr lang="en-US" dirty="0"/>
              <a:t>The original data values are divided into small intervals known as bins and then they are replaced by a general value calculated for that bin. This has a smoothing effect on the input data and may also reduce the chances of overfitting in the case of small </a:t>
            </a:r>
            <a:r>
              <a:rPr lang="en-US" dirty="0" smtClean="0"/>
              <a:t>datasets.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272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There are 2 methods of dividing data into bins:  </a:t>
            </a:r>
          </a:p>
          <a:p>
            <a:pPr fontAlgn="base"/>
            <a:r>
              <a:rPr lang="en-US" b="1" dirty="0"/>
              <a:t>Equal Frequency Binning: </a:t>
            </a:r>
            <a:r>
              <a:rPr lang="en-US" dirty="0"/>
              <a:t>bins have an equal frequency.</a:t>
            </a:r>
          </a:p>
          <a:p>
            <a:pPr fontAlgn="base"/>
            <a:r>
              <a:rPr lang="en-US" b="1" dirty="0"/>
              <a:t>Equal Width Binning : </a:t>
            </a:r>
            <a:r>
              <a:rPr lang="en-US" dirty="0"/>
              <a:t>bins have equal width with a range of each bin are defined as [min + w], [min + 2w] …. [min + </a:t>
            </a:r>
            <a:r>
              <a:rPr lang="en-US" dirty="0" err="1"/>
              <a:t>nw</a:t>
            </a:r>
            <a:r>
              <a:rPr lang="en-US" dirty="0"/>
              <a:t>] where </a:t>
            </a:r>
            <a:r>
              <a:rPr lang="en-US" b="1" dirty="0"/>
              <a:t>w = (max – min) / (no of bins).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119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frequency: </a:t>
            </a:r>
          </a:p>
          <a:p>
            <a:endParaRPr lang="en-US" dirty="0"/>
          </a:p>
          <a:p>
            <a:r>
              <a:rPr lang="en-US" dirty="0"/>
              <a:t>Input:[5, 10, 11, 13, 15, 35, 50, 55, 72, 92, 204, 215] 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[5, 10, 11, 13]</a:t>
            </a:r>
          </a:p>
          <a:p>
            <a:r>
              <a:rPr lang="en-US" dirty="0"/>
              <a:t>[15, 35, 50, 55]</a:t>
            </a:r>
          </a:p>
          <a:p>
            <a:r>
              <a:rPr lang="en-US" dirty="0"/>
              <a:t>[72, 92, 204, 215]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751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Width:  </a:t>
            </a:r>
          </a:p>
          <a:p>
            <a:endParaRPr lang="en-US" dirty="0"/>
          </a:p>
          <a:p>
            <a:r>
              <a:rPr lang="en-US" dirty="0"/>
              <a:t>Input: [5, 10, 11, 13, 15, 35, 50, 55, 72, 92, 204, 215]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[5, 10, 11, 13, 15, 35, 50, 55, 72]</a:t>
            </a:r>
          </a:p>
          <a:p>
            <a:r>
              <a:rPr lang="en-US" dirty="0"/>
              <a:t>[92]</a:t>
            </a:r>
          </a:p>
          <a:p>
            <a:r>
              <a:rPr lang="en-US" dirty="0"/>
              <a:t>[204, 215]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952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frequency: </a:t>
            </a:r>
            <a:r>
              <a:rPr lang="en-US" dirty="0" smtClean="0"/>
              <a:t>Smoothing by bin means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Input:[5, 10, 11, 13, 15, 35, 50, 55, 72, 92, 204, 215] 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[5, 10, 11, 13</a:t>
            </a:r>
            <a:r>
              <a:rPr lang="en-US" dirty="0" smtClean="0"/>
              <a:t>]  = [10, </a:t>
            </a:r>
            <a:r>
              <a:rPr lang="en-US" dirty="0"/>
              <a:t>10, </a:t>
            </a:r>
            <a:r>
              <a:rPr lang="en-US" dirty="0" smtClean="0"/>
              <a:t>10, 10]</a:t>
            </a:r>
            <a:endParaRPr lang="en-US" dirty="0"/>
          </a:p>
          <a:p>
            <a:r>
              <a:rPr lang="en-US" dirty="0"/>
              <a:t>[15, 35, 50, 55</a:t>
            </a:r>
            <a:r>
              <a:rPr lang="en-US" dirty="0" smtClean="0"/>
              <a:t>] = [39, 39, 39, 39]</a:t>
            </a:r>
            <a:endParaRPr lang="en-US" dirty="0"/>
          </a:p>
          <a:p>
            <a:r>
              <a:rPr lang="en-US" dirty="0"/>
              <a:t>[72, 92, 204, 215</a:t>
            </a:r>
            <a:r>
              <a:rPr lang="en-US" dirty="0" smtClean="0"/>
              <a:t>] = [146, 146, 146, 146]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283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 frequency: </a:t>
            </a:r>
            <a:r>
              <a:rPr lang="en-US" dirty="0" smtClean="0"/>
              <a:t>Smoothing by bin boundaries </a:t>
            </a:r>
            <a:endParaRPr lang="en-US" dirty="0"/>
          </a:p>
          <a:p>
            <a:endParaRPr lang="en-US" dirty="0"/>
          </a:p>
          <a:p>
            <a:r>
              <a:rPr lang="en-US" dirty="0"/>
              <a:t>Input:[5, 10, 11, 13, 15, 35, 50, 55, 72, 92, 204, 215] 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[5, 10, 11, 13</a:t>
            </a:r>
            <a:r>
              <a:rPr lang="en-US" dirty="0" smtClean="0"/>
              <a:t>]  = [5</a:t>
            </a:r>
            <a:r>
              <a:rPr lang="en-US" smtClean="0"/>
              <a:t>, </a:t>
            </a:r>
            <a:r>
              <a:rPr lang="en-US" smtClean="0"/>
              <a:t>13, 13, 13]</a:t>
            </a:r>
            <a:endParaRPr lang="en-US" dirty="0"/>
          </a:p>
          <a:p>
            <a:r>
              <a:rPr lang="en-US" dirty="0"/>
              <a:t>[15, 35, 50, 55</a:t>
            </a:r>
            <a:r>
              <a:rPr lang="en-US" dirty="0" smtClean="0"/>
              <a:t>] = [15, 15, 55, 55]</a:t>
            </a:r>
            <a:endParaRPr lang="en-US" dirty="0"/>
          </a:p>
          <a:p>
            <a:r>
              <a:rPr lang="en-US" dirty="0"/>
              <a:t>[72, 92, 204, 215</a:t>
            </a:r>
            <a:r>
              <a:rPr lang="en-US" dirty="0" smtClean="0"/>
              <a:t>] = [72, 72, 215, 215]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43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What is a Pattern?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810" y="1825625"/>
            <a:ext cx="8188037" cy="4351338"/>
          </a:xfrm>
        </p:spPr>
        <p:txBody>
          <a:bodyPr/>
          <a:lstStyle/>
          <a:p>
            <a:pPr>
              <a:defRPr/>
            </a:pPr>
            <a:r>
              <a:rPr lang="en-US" dirty="0"/>
              <a:t>A set of instances that </a:t>
            </a:r>
          </a:p>
          <a:p>
            <a:pPr marL="0" indent="0">
              <a:buNone/>
              <a:defRPr/>
            </a:pPr>
            <a:r>
              <a:rPr lang="en-US" dirty="0"/>
              <a:t>      - share some regularities and similarities </a:t>
            </a:r>
          </a:p>
          <a:p>
            <a:pPr marL="0" indent="0">
              <a:buNone/>
              <a:defRPr/>
            </a:pPr>
            <a:r>
              <a:rPr lang="en-US" dirty="0"/>
              <a:t>      - is repeatable </a:t>
            </a:r>
          </a:p>
          <a:p>
            <a:pPr marL="0" indent="0">
              <a:buNone/>
              <a:defRPr/>
            </a:pPr>
            <a:r>
              <a:rPr lang="en-US" dirty="0"/>
              <a:t>      - is observable, sometimes partially, using sensors </a:t>
            </a:r>
          </a:p>
          <a:p>
            <a:pPr marL="0" indent="0">
              <a:buNone/>
              <a:defRPr/>
            </a:pPr>
            <a:r>
              <a:rPr lang="en-US" dirty="0"/>
              <a:t>      - May have noise and distortion</a:t>
            </a:r>
            <a:endParaRPr lang="ar-IQ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2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02378" y="1219200"/>
            <a:ext cx="7731748" cy="5137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Min-max normalization</a:t>
            </a:r>
            <a:r>
              <a:rPr lang="en-US" altLang="en-US" sz="2000" dirty="0"/>
              <a:t>: to [</a:t>
            </a:r>
            <a:r>
              <a:rPr lang="en-US" altLang="en-US" sz="2000" dirty="0" err="1"/>
              <a:t>new_min</a:t>
            </a:r>
            <a:r>
              <a:rPr lang="en-US" altLang="en-US" sz="2000" baseline="-25000" dirty="0" err="1"/>
              <a:t>A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new_max</a:t>
            </a:r>
            <a:r>
              <a:rPr lang="en-US" altLang="en-US" sz="2000" baseline="-25000" dirty="0" err="1"/>
              <a:t>A</a:t>
            </a:r>
            <a:r>
              <a:rPr lang="en-US" altLang="en-US" sz="2000" dirty="0"/>
              <a:t>]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Ex.  Let income range $12,000 to $98,000 normalized to [0.0, 1.0].  Then $</a:t>
            </a:r>
            <a:r>
              <a:rPr lang="en-US" altLang="en-US" sz="2000" dirty="0" smtClean="0"/>
              <a:t>73,600 </a:t>
            </a:r>
            <a:r>
              <a:rPr lang="en-US" altLang="en-US" sz="2000" dirty="0"/>
              <a:t>is mapped to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Z-score normalization</a:t>
            </a:r>
            <a:r>
              <a:rPr lang="en-US" altLang="en-US" sz="2000" dirty="0"/>
              <a:t> (</a:t>
            </a:r>
            <a:r>
              <a:rPr lang="el-GR" altLang="en-US" sz="2000" dirty="0"/>
              <a:t>μ</a:t>
            </a:r>
            <a:r>
              <a:rPr lang="en-US" altLang="en-US" sz="2000" dirty="0"/>
              <a:t>: mean, </a:t>
            </a:r>
            <a:r>
              <a:rPr lang="el-GR" altLang="en-US" sz="2000" dirty="0"/>
              <a:t>σ</a:t>
            </a:r>
            <a:r>
              <a:rPr lang="en-US" altLang="en-US" sz="2000" dirty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Ex. Let </a:t>
            </a:r>
            <a:r>
              <a:rPr lang="el-GR" altLang="en-US" sz="2000" dirty="0"/>
              <a:t>μ</a:t>
            </a:r>
            <a:r>
              <a:rPr lang="en-US" altLang="en-US" sz="2000" dirty="0"/>
              <a:t> = 54,000, </a:t>
            </a:r>
            <a:r>
              <a:rPr lang="el-GR" altLang="en-US" sz="2000" dirty="0"/>
              <a:t>σ</a:t>
            </a:r>
            <a:r>
              <a:rPr lang="en-US" altLang="en-US" sz="2000" dirty="0"/>
              <a:t> = 16,000.  Then</a:t>
            </a:r>
            <a:endParaRPr lang="el-GR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Normalization by decimal scaling</a:t>
            </a:r>
          </a:p>
        </p:txBody>
      </p:sp>
      <p:graphicFrame>
        <p:nvGraphicFramePr>
          <p:cNvPr id="5632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05600" y="2895600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4" imgW="2222500" imgH="419100" progId="Equation.3">
                  <p:embed/>
                </p:oleObj>
              </mc:Choice>
              <mc:Fallback>
                <p:oleObj name="Equation" r:id="rId4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95600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/>
          <p:cNvGraphicFramePr>
            <a:graphicFrameLocks noChangeAspect="1"/>
          </p:cNvGraphicFramePr>
          <p:nvPr/>
        </p:nvGraphicFramePr>
        <p:xfrm>
          <a:off x="3429000" y="1828801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Equation" r:id="rId6" imgW="3340100" imgH="393700" progId="Equation.3">
                  <p:embed/>
                </p:oleObj>
              </mc:Choice>
              <mc:Fallback>
                <p:oleObj name="Equation" r:id="rId6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828801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/>
          <p:cNvGraphicFramePr>
            <a:graphicFrameLocks noChangeAspect="1"/>
          </p:cNvGraphicFramePr>
          <p:nvPr/>
        </p:nvGraphicFramePr>
        <p:xfrm>
          <a:off x="3505200" y="3886200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8" imgW="634725" imgH="393529" progId="Equation.3">
                  <p:embed/>
                </p:oleObj>
              </mc:Choice>
              <mc:Fallback>
                <p:oleObj name="Equation" r:id="rId8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86200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2743200" y="5486401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Equation" r:id="rId10" imgW="495085" imgH="393529" progId="Equation.3">
                  <p:embed/>
                </p:oleObj>
              </mc:Choice>
              <mc:Fallback>
                <p:oleObj name="Equation" r:id="rId10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486401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2" imgW="114151" imgH="215619" progId="Equation.3">
                  <p:embed/>
                </p:oleObj>
              </mc:Choice>
              <mc:Fallback>
                <p:oleObj name="Equation" r:id="rId12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4038601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</a:rPr>
              <a:t>Where </a:t>
            </a:r>
            <a:r>
              <a:rPr lang="en-US" altLang="en-US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 dirty="0">
                <a:latin typeface="Times New Roman" panose="02020603050405020304" pitchFamily="18" charset="0"/>
              </a:rPr>
              <a:t>|) &lt; 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6331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086601" y="4592638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14" imgW="1498600" imgH="419100" progId="Equation.3">
                  <p:embed/>
                </p:oleObj>
              </mc:Choice>
              <mc:Fallback>
                <p:oleObj name="Equation" r:id="rId14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1" y="4592638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6813426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Normalization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02378" y="1219200"/>
            <a:ext cx="7731748" cy="5137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 smtClean="0"/>
              <a:t>Normalization </a:t>
            </a:r>
            <a:r>
              <a:rPr lang="en-US" altLang="en-US" sz="2000" b="1" dirty="0"/>
              <a:t>by decimal scaling</a:t>
            </a:r>
          </a:p>
        </p:txBody>
      </p:sp>
      <p:graphicFrame>
        <p:nvGraphicFramePr>
          <p:cNvPr id="563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057840"/>
              </p:ext>
            </p:extLst>
          </p:nvPr>
        </p:nvGraphicFramePr>
        <p:xfrm>
          <a:off x="2976689" y="1873134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495085" imgH="393529" progId="Equation.3">
                  <p:embed/>
                </p:oleObj>
              </mc:Choice>
              <mc:Fallback>
                <p:oleObj name="Equation" r:id="rId4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689" y="1873134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/>
          <p:cNvGraphicFramePr>
            <a:graphicFrameLocks noChangeAspect="1"/>
          </p:cNvGraphicFramePr>
          <p:nvPr/>
        </p:nvGraphicFramePr>
        <p:xfrm>
          <a:off x="6038851" y="3321051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1" y="3321051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4617800" y="1873134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</a:rPr>
              <a:t>Where </a:t>
            </a:r>
            <a:r>
              <a:rPr lang="en-US" altLang="en-US" i="1" dirty="0"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 dirty="0">
                <a:latin typeface="Times New Roman" panose="02020603050405020304" pitchFamily="18" charset="0"/>
              </a:rPr>
              <a:t>|) &lt; 1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11679" y="3535364"/>
            <a:ext cx="895280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Let the input data is: -10, 201, 301, -401, 501, 601, 701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To normalize the above data,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Step 1: Maximum absolute value in given data(m): 701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Step 2: Divide the given data by 1000 (</a:t>
            </a:r>
            <a:r>
              <a:rPr lang="en-US" sz="2000" dirty="0" err="1">
                <a:latin typeface="Times New Roman" panose="02020603050405020304" pitchFamily="18" charset="0"/>
              </a:rPr>
              <a:t>i.e</a:t>
            </a:r>
            <a:r>
              <a:rPr lang="en-US" sz="2000" dirty="0">
                <a:latin typeface="Times New Roman" panose="02020603050405020304" pitchFamily="18" charset="0"/>
              </a:rPr>
              <a:t> j=3)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Result: The normalized data is: -0.01, 0.201, 0.301, -0.401, 0.501, 0.601, 0.701</a:t>
            </a:r>
            <a:endParaRPr lang="en-I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39928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Correlated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B050"/>
                </a:solidFill>
              </a:rPr>
              <a:t>Two variables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0070C0"/>
                </a:solidFill>
              </a:rPr>
              <a:t>correlated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FF0000"/>
                </a:solidFill>
              </a:rPr>
              <a:t>changes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one variable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correspond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C000"/>
                </a:solidFill>
              </a:rPr>
              <a:t>changes in the other</a:t>
            </a:r>
          </a:p>
          <a:p>
            <a:pPr>
              <a:defRPr/>
            </a:pPr>
            <a:r>
              <a:rPr lang="en-US" dirty="0" smtClean="0"/>
              <a:t>Correlation in general refers to the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statistical association</a:t>
            </a:r>
            <a:r>
              <a:rPr lang="en-US" dirty="0" smtClean="0"/>
              <a:t> between two variables </a:t>
            </a:r>
          </a:p>
          <a:p>
            <a:pPr lvl="1">
              <a:defRPr/>
            </a:pPr>
            <a:r>
              <a:rPr lang="en-US" dirty="0" smtClean="0"/>
              <a:t>This statistical association allows us to make estimates for the one variable based on the value of the other</a:t>
            </a:r>
          </a:p>
          <a:p>
            <a:pPr lvl="1">
              <a:defRPr/>
            </a:pPr>
            <a:r>
              <a:rPr lang="en-US" dirty="0" smtClean="0"/>
              <a:t>While we </a:t>
            </a:r>
            <a:r>
              <a:rPr lang="en-US" dirty="0" smtClean="0">
                <a:solidFill>
                  <a:srgbClr val="FF0000"/>
                </a:solidFill>
              </a:rPr>
              <a:t>usually</a:t>
            </a:r>
            <a:r>
              <a:rPr lang="en-US" dirty="0" smtClean="0"/>
              <a:t> examine </a:t>
            </a:r>
            <a:r>
              <a:rPr lang="en-US" dirty="0" smtClean="0">
                <a:solidFill>
                  <a:srgbClr val="948151"/>
                </a:solidFill>
              </a:rPr>
              <a:t>linear</a:t>
            </a:r>
            <a:r>
              <a:rPr lang="en-US" dirty="0" smtClean="0"/>
              <a:t> relationships, between variables, non-linear might exist too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8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correlation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Two variables x and y are said to be </a:t>
            </a:r>
            <a:r>
              <a:rPr lang="en-US" altLang="en-US" dirty="0" smtClean="0">
                <a:solidFill>
                  <a:srgbClr val="00B050"/>
                </a:solidFill>
              </a:rPr>
              <a:t>linearly correlated </a:t>
            </a:r>
            <a:r>
              <a:rPr lang="en-US" altLang="en-US" dirty="0" smtClean="0"/>
              <a:t>if their </a:t>
            </a:r>
            <a:r>
              <a:rPr lang="en-US" altLang="en-US" dirty="0" smtClean="0">
                <a:solidFill>
                  <a:srgbClr val="7030A0"/>
                </a:solidFill>
              </a:rPr>
              <a:t>relationship</a:t>
            </a:r>
            <a:r>
              <a:rPr lang="en-US" altLang="en-US" dirty="0" smtClean="0"/>
              <a:t> can be described by the following </a:t>
            </a:r>
            <a:r>
              <a:rPr lang="en-US" altLang="en-US" dirty="0" smtClean="0">
                <a:solidFill>
                  <a:srgbClr val="FFC000"/>
                </a:solidFill>
              </a:rPr>
              <a:t>equation</a:t>
            </a:r>
            <a:r>
              <a:rPr lang="en-US" altLang="en-US" dirty="0" smtClean="0"/>
              <a:t>: </a:t>
            </a:r>
          </a:p>
          <a:p>
            <a:r>
              <a:rPr lang="en-US" altLang="en-US" dirty="0" smtClean="0"/>
              <a:t>This relationship will </a:t>
            </a:r>
            <a:r>
              <a:rPr lang="en-US" altLang="en-US" b="1" dirty="0" smtClean="0">
                <a:solidFill>
                  <a:srgbClr val="FF0000"/>
                </a:solidFill>
              </a:rPr>
              <a:t>not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be </a:t>
            </a:r>
            <a:r>
              <a:rPr lang="en-US" altLang="en-US" dirty="0" smtClean="0">
                <a:solidFill>
                  <a:srgbClr val="00B050"/>
                </a:solidFill>
              </a:rPr>
              <a:t>exact</a:t>
            </a:r>
          </a:p>
          <a:p>
            <a:endParaRPr lang="en-US" altLang="en-US" dirty="0" smtClean="0">
              <a:solidFill>
                <a:srgbClr val="00B050"/>
              </a:solidFill>
            </a:endParaRPr>
          </a:p>
          <a:p>
            <a:endParaRPr lang="en-US" altLang="en-US" dirty="0" smtClean="0">
              <a:solidFill>
                <a:srgbClr val="00B050"/>
              </a:solidFill>
            </a:endParaRPr>
          </a:p>
          <a:p>
            <a:pPr lvl="1"/>
            <a:r>
              <a:rPr lang="en-US" altLang="en-US" dirty="0" smtClean="0">
                <a:solidFill>
                  <a:srgbClr val="002060"/>
                </a:solidFill>
              </a:rPr>
              <a:t>There will be an error associated with it, and hence, in reality: </a:t>
            </a:r>
            <a:endParaRPr lang="el-GR" altLang="en-US" dirty="0" smtClean="0">
              <a:solidFill>
                <a:srgbClr val="002060"/>
              </a:solidFill>
            </a:endParaRPr>
          </a:p>
          <a:p>
            <a:pPr lvl="1"/>
            <a:endParaRPr lang="el-GR" altLang="en-US" dirty="0" smtClean="0">
              <a:solidFill>
                <a:srgbClr val="002060"/>
              </a:solidFill>
            </a:endParaRPr>
          </a:p>
          <a:p>
            <a:pPr lvl="1"/>
            <a:r>
              <a:rPr lang="el-GR" altLang="en-US" dirty="0" smtClean="0">
                <a:solidFill>
                  <a:srgbClr val="002060"/>
                </a:solidFill>
              </a:rPr>
              <a:t>ε </a:t>
            </a:r>
            <a:r>
              <a:rPr lang="en-US" altLang="en-US" dirty="0" smtClean="0">
                <a:solidFill>
                  <a:srgbClr val="002060"/>
                </a:solidFill>
              </a:rPr>
              <a:t>is the error term for the relationship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660269" y="3411794"/>
            <a:ext cx="3150863" cy="369332"/>
          </a:xfrm>
          <a:prstGeom prst="rect">
            <a:avLst/>
          </a:prstGeom>
          <a:blipFill rotWithShape="0">
            <a:blip r:embed="rId2"/>
            <a:stretch>
              <a:fillRect l="-1547" t="-140000" r="-1741" b="-18166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22733" y="5392994"/>
            <a:ext cx="3666132" cy="369332"/>
          </a:xfrm>
          <a:prstGeom prst="rect">
            <a:avLst/>
          </a:prstGeom>
          <a:blipFill rotWithShape="0">
            <a:blip r:embed="rId3"/>
            <a:stretch>
              <a:fillRect l="-1331" t="-140000" r="-1331" b="-181667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7397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orrela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68919"/>
          <a:stretch>
            <a:fillRect/>
          </a:stretch>
        </p:blipFill>
        <p:spPr bwMode="auto">
          <a:xfrm>
            <a:off x="1592263" y="3411538"/>
            <a:ext cx="8691562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17700" y="1327150"/>
            <a:ext cx="8288338" cy="3106738"/>
            <a:chOff x="393290" y="1327355"/>
            <a:chExt cx="8288593" cy="3106993"/>
          </a:xfrm>
        </p:grpSpPr>
        <p:sp>
          <p:nvSpPr>
            <p:cNvPr id="14350" name="Rectangle 1"/>
            <p:cNvSpPr>
              <a:spLocks noChangeArrowheads="1"/>
            </p:cNvSpPr>
            <p:nvPr/>
          </p:nvSpPr>
          <p:spPr bwMode="auto">
            <a:xfrm>
              <a:off x="393290" y="3323303"/>
              <a:ext cx="865239" cy="1111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Rectangle 3"/>
            <p:cNvSpPr>
              <a:spLocks noChangeArrowheads="1"/>
            </p:cNvSpPr>
            <p:nvPr/>
          </p:nvSpPr>
          <p:spPr bwMode="auto">
            <a:xfrm>
              <a:off x="7816644" y="3323303"/>
              <a:ext cx="865239" cy="11110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TextBox 2"/>
            <p:cNvSpPr txBox="1">
              <a:spLocks noChangeArrowheads="1"/>
            </p:cNvSpPr>
            <p:nvPr/>
          </p:nvSpPr>
          <p:spPr bwMode="auto">
            <a:xfrm>
              <a:off x="393290" y="1327355"/>
              <a:ext cx="50818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Perfect linear relationship – no error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917700" y="1789114"/>
            <a:ext cx="7010400" cy="2644775"/>
            <a:chOff x="-796413" y="1789020"/>
            <a:chExt cx="7010399" cy="2645327"/>
          </a:xfrm>
        </p:grpSpPr>
        <p:sp>
          <p:nvSpPr>
            <p:cNvPr id="14347" name="Rectangle 7"/>
            <p:cNvSpPr>
              <a:spLocks noChangeArrowheads="1"/>
            </p:cNvSpPr>
            <p:nvPr/>
          </p:nvSpPr>
          <p:spPr bwMode="auto">
            <a:xfrm>
              <a:off x="481781" y="3323302"/>
              <a:ext cx="865239" cy="11110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Rectangle 8"/>
            <p:cNvSpPr>
              <a:spLocks noChangeArrowheads="1"/>
            </p:cNvSpPr>
            <p:nvPr/>
          </p:nvSpPr>
          <p:spPr bwMode="auto">
            <a:xfrm>
              <a:off x="5348747" y="3323302"/>
              <a:ext cx="865239" cy="111104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9" name="TextBox 9"/>
            <p:cNvSpPr txBox="1">
              <a:spLocks noChangeArrowheads="1"/>
            </p:cNvSpPr>
            <p:nvPr/>
          </p:nvSpPr>
          <p:spPr bwMode="auto">
            <a:xfrm>
              <a:off x="-796413" y="1789020"/>
              <a:ext cx="539121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00B050"/>
                  </a:solidFill>
                </a:rPr>
                <a:t>Strong linear relationship – small error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917700" y="3322638"/>
            <a:ext cx="5824538" cy="2184400"/>
            <a:chOff x="388374" y="3323302"/>
            <a:chExt cx="5825612" cy="2183211"/>
          </a:xfrm>
        </p:grpSpPr>
        <p:sp>
          <p:nvSpPr>
            <p:cNvPr id="14344" name="Rectangle 11"/>
            <p:cNvSpPr>
              <a:spLocks noChangeArrowheads="1"/>
            </p:cNvSpPr>
            <p:nvPr/>
          </p:nvSpPr>
          <p:spPr bwMode="auto">
            <a:xfrm>
              <a:off x="2889966" y="3323302"/>
              <a:ext cx="865239" cy="11110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5" name="Rectangle 12"/>
            <p:cNvSpPr>
              <a:spLocks noChangeArrowheads="1"/>
            </p:cNvSpPr>
            <p:nvPr/>
          </p:nvSpPr>
          <p:spPr bwMode="auto">
            <a:xfrm>
              <a:off x="5348747" y="3323302"/>
              <a:ext cx="865239" cy="1111045"/>
            </a:xfrm>
            <a:prstGeom prst="rect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TextBox 13"/>
            <p:cNvSpPr txBox="1">
              <a:spLocks noChangeArrowheads="1"/>
            </p:cNvSpPr>
            <p:nvPr/>
          </p:nvSpPr>
          <p:spPr bwMode="auto">
            <a:xfrm>
              <a:off x="388374" y="5044848"/>
              <a:ext cx="523181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7030A0"/>
                  </a:solidFill>
                </a:rPr>
                <a:t>Weak linear relationship – large error</a:t>
              </a: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919288" y="3343276"/>
            <a:ext cx="4570412" cy="2714625"/>
            <a:chOff x="1644759" y="3303638"/>
            <a:chExt cx="4569227" cy="2715052"/>
          </a:xfrm>
        </p:grpSpPr>
        <p:sp>
          <p:nvSpPr>
            <p:cNvPr id="14342" name="Rectangle 16"/>
            <p:cNvSpPr>
              <a:spLocks noChangeArrowheads="1"/>
            </p:cNvSpPr>
            <p:nvPr/>
          </p:nvSpPr>
          <p:spPr bwMode="auto">
            <a:xfrm>
              <a:off x="5348747" y="3303638"/>
              <a:ext cx="865239" cy="1111045"/>
            </a:xfrm>
            <a:prstGeom prst="rect">
              <a:avLst/>
            </a:prstGeom>
            <a:noFill/>
            <a:ln w="38100">
              <a:solidFill>
                <a:srgbClr val="A9852A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3" name="TextBox 17"/>
            <p:cNvSpPr txBox="1">
              <a:spLocks noChangeArrowheads="1"/>
            </p:cNvSpPr>
            <p:nvPr/>
          </p:nvSpPr>
          <p:spPr bwMode="auto">
            <a:xfrm>
              <a:off x="1644759" y="5557025"/>
              <a:ext cx="316625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A9852A"/>
                  </a:solidFill>
                </a:rPr>
                <a:t>No linear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14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504604" y="381000"/>
            <a:ext cx="9376756" cy="12192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dirty="0"/>
              <a:t>Explanatory Variable and Response Variable</a:t>
            </a:r>
          </a:p>
        </p:txBody>
      </p:sp>
      <p:sp>
        <p:nvSpPr>
          <p:cNvPr id="9222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596044" y="2057401"/>
            <a:ext cx="8603644" cy="381952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pPr algn="just" eaLnBrk="1" hangingPunct="1"/>
            <a:r>
              <a:rPr lang="en-US" altLang="en-US" dirty="0" smtClean="0"/>
              <a:t>Correlation describes </a:t>
            </a:r>
            <a:r>
              <a:rPr lang="en-US" altLang="en-US" b="1" dirty="0" smtClean="0"/>
              <a:t>linear relationships </a:t>
            </a:r>
            <a:r>
              <a:rPr lang="en-US" altLang="en-US" dirty="0" smtClean="0"/>
              <a:t>between quantitative </a:t>
            </a:r>
            <a:r>
              <a:rPr lang="en-US" altLang="en-US" dirty="0" smtClean="0">
                <a:solidFill>
                  <a:schemeClr val="tx2"/>
                </a:solidFill>
              </a:rPr>
              <a:t>variables</a:t>
            </a:r>
          </a:p>
          <a:p>
            <a:pPr algn="just" eaLnBrk="1" hangingPunct="1"/>
            <a:r>
              <a:rPr lang="en-US" altLang="en-US" dirty="0" smtClean="0"/>
              <a:t>X is the quantitative </a:t>
            </a:r>
            <a:r>
              <a:rPr lang="en-US" altLang="en-US" i="1" dirty="0" smtClean="0"/>
              <a:t>explanatory </a:t>
            </a:r>
            <a:r>
              <a:rPr lang="en-US" altLang="en-US" dirty="0" smtClean="0"/>
              <a:t>variable</a:t>
            </a:r>
          </a:p>
          <a:p>
            <a:pPr algn="just" eaLnBrk="1" hangingPunct="1"/>
            <a:r>
              <a:rPr lang="en-US" altLang="en-US" dirty="0" smtClean="0"/>
              <a:t>Y is the quantitative </a:t>
            </a:r>
            <a:r>
              <a:rPr lang="en-US" altLang="en-US" i="1" dirty="0" smtClean="0"/>
              <a:t>response </a:t>
            </a:r>
            <a:r>
              <a:rPr lang="en-US" altLang="en-US" dirty="0" smtClean="0"/>
              <a:t>variable</a:t>
            </a:r>
          </a:p>
          <a:p>
            <a:pPr algn="just" eaLnBrk="1" hangingPunct="1"/>
            <a:r>
              <a:rPr lang="en-US" altLang="en-US" b="1" dirty="0" smtClean="0"/>
              <a:t>Example:</a:t>
            </a:r>
            <a:r>
              <a:rPr lang="en-US" altLang="en-US" dirty="0" smtClean="0"/>
              <a:t> The correlation between per capita gross domestic product (X) and life expectancy (Y) </a:t>
            </a:r>
            <a:r>
              <a:rPr lang="en-US" altLang="en-US" dirty="0" smtClean="0">
                <a:sym typeface="Symbol" panose="05050102010706020507" pitchFamily="18" charset="2"/>
              </a:rPr>
              <a:t>will be explored</a:t>
            </a:r>
          </a:p>
        </p:txBody>
      </p:sp>
    </p:spTree>
    <p:extLst>
      <p:ext uri="{BB962C8B-B14F-4D97-AF65-F5344CB8AC3E}">
        <p14:creationId xmlns:p14="http://schemas.microsoft.com/office/powerpoint/2010/main" val="386941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sz="6000"/>
              <a:t>Data</a:t>
            </a:r>
            <a:r>
              <a:rPr lang="en-US" altLang="en-US" sz="4800"/>
              <a:t> </a:t>
            </a:r>
            <a:r>
              <a:rPr lang="en-US" altLang="en-US" sz="2400"/>
              <a:t>(data file = gdp_life.sav)</a:t>
            </a:r>
          </a:p>
        </p:txBody>
      </p:sp>
      <p:graphicFrame>
        <p:nvGraphicFramePr>
          <p:cNvPr id="494595" name="Group 3"/>
          <p:cNvGraphicFramePr>
            <a:graphicFrameLocks noGrp="1"/>
          </p:cNvGraphicFramePr>
          <p:nvPr>
            <p:ph idx="1"/>
          </p:nvPr>
        </p:nvGraphicFramePr>
        <p:xfrm>
          <a:off x="2286000" y="1524001"/>
          <a:ext cx="7772400" cy="4303144"/>
        </p:xfrm>
        <a:graphic>
          <a:graphicData uri="http://schemas.openxmlformats.org/drawingml/2006/table">
            <a:tbl>
              <a:tblPr/>
              <a:tblGrid>
                <a:gridCol w="2590800"/>
                <a:gridCol w="2590800"/>
                <a:gridCol w="2590800"/>
              </a:tblGrid>
              <a:tr h="493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Country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Per Capita GDP (</a:t>
                      </a: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Life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Expectancy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</a:t>
                      </a: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Austria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21.4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77.48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Belgium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23.2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77.53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Finland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20.0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77.32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France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22.7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78.63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Germany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20.8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77.17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Ireland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18.6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76.39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94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Italy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21.5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78.51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Netherlands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22.0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78.15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Switzerland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23.8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78.99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9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United Kingdom</a:t>
                      </a:r>
                    </a:p>
                  </a:txBody>
                  <a:tcPr marT="45719" marB="45719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21.2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6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77.37</a:t>
                      </a:r>
                    </a:p>
                  </a:txBody>
                  <a:tcPr marT="45719" marB="45719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6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7772400" cy="1219200"/>
          </a:xfrm>
        </p:spPr>
        <p:txBody>
          <a:bodyPr/>
          <a:lstStyle/>
          <a:p>
            <a:pPr eaLnBrk="1" hangingPunct="1"/>
            <a:r>
              <a:rPr lang="en-US" altLang="en-US" sz="4800"/>
              <a:t>Scatterplot: </a:t>
            </a:r>
            <a:r>
              <a:rPr lang="en-US" altLang="en-US" sz="3200"/>
              <a:t>Bivariate points (</a:t>
            </a:r>
            <a:r>
              <a:rPr lang="en-US" altLang="en-US" sz="3200" i="1"/>
              <a:t>x</a:t>
            </a:r>
            <a:r>
              <a:rPr lang="en-US" altLang="en-US" sz="3200" i="1" baseline="-25000"/>
              <a:t>i</a:t>
            </a:r>
            <a:r>
              <a:rPr lang="en-US" altLang="en-US" sz="3200"/>
              <a:t>, y</a:t>
            </a:r>
            <a:r>
              <a:rPr lang="en-US" altLang="en-US" sz="3200" i="1" baseline="-25000"/>
              <a:t>i</a:t>
            </a:r>
            <a:r>
              <a:rPr lang="en-US" altLang="en-US" sz="3200"/>
              <a:t>)</a:t>
            </a: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63246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Text Box 4"/>
          <p:cNvSpPr txBox="1">
            <a:spLocks noChangeArrowheads="1"/>
          </p:cNvSpPr>
          <p:nvPr/>
        </p:nvSpPr>
        <p:spPr bwMode="auto">
          <a:xfrm>
            <a:off x="4724400" y="1905000"/>
            <a:ext cx="2286000" cy="5270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</a:rPr>
              <a:t>This is the data point for Switzerland (23.8, 78.99)</a:t>
            </a:r>
          </a:p>
        </p:txBody>
      </p:sp>
      <p:sp>
        <p:nvSpPr>
          <p:cNvPr id="11272" name="Line 5"/>
          <p:cNvSpPr>
            <a:spLocks noChangeShapeType="1"/>
          </p:cNvSpPr>
          <p:nvPr/>
        </p:nvSpPr>
        <p:spPr bwMode="auto">
          <a:xfrm>
            <a:off x="7010400" y="2057400"/>
            <a:ext cx="12954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54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Interpreting Scatterplots</a:t>
            </a:r>
          </a:p>
        </p:txBody>
      </p:sp>
      <p:sp>
        <p:nvSpPr>
          <p:cNvPr id="12294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2209800" y="1485900"/>
            <a:ext cx="7772400" cy="45339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Form:</a:t>
            </a:r>
            <a:r>
              <a:rPr lang="en-US" altLang="en-US" dirty="0"/>
              <a:t> Can relationship be described by straight line (linear)? ..by a curved line? etc.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Outliers?</a:t>
            </a:r>
            <a:r>
              <a:rPr lang="en-US" altLang="en-US" dirty="0"/>
              <a:t>: Any deviations from overall pattern?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Direction </a:t>
            </a:r>
            <a:r>
              <a:rPr lang="en-US" altLang="en-US" dirty="0"/>
              <a:t>of the relationship either: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Positive association (upward slope)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Negative association (downward slope)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No association (flat)</a:t>
            </a:r>
            <a:endParaRPr lang="en-US" altLang="en-US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Strength:</a:t>
            </a:r>
            <a:r>
              <a:rPr lang="en-US" altLang="en-US" dirty="0"/>
              <a:t> Extent to which points </a:t>
            </a:r>
            <a:r>
              <a:rPr lang="en-US" altLang="en-US" i="1" dirty="0"/>
              <a:t>adhere </a:t>
            </a:r>
            <a:r>
              <a:rPr lang="en-US" altLang="en-US" dirty="0"/>
              <a:t>to imaginary trend line </a:t>
            </a:r>
          </a:p>
        </p:txBody>
      </p:sp>
    </p:spTree>
    <p:extLst>
      <p:ext uri="{BB962C8B-B14F-4D97-AF65-F5344CB8AC3E}">
        <p14:creationId xmlns:p14="http://schemas.microsoft.com/office/powerpoint/2010/main" val="130199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Example: Interpretation</a:t>
            </a:r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4724400" y="1905000"/>
            <a:ext cx="2286000" cy="527050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400">
                <a:solidFill>
                  <a:schemeClr val="bg1"/>
                </a:solidFill>
              </a:rPr>
              <a:t>This is the data point for Switzerland (23.8, 78.99)</a:t>
            </a:r>
          </a:p>
        </p:txBody>
      </p:sp>
      <p:sp>
        <p:nvSpPr>
          <p:cNvPr id="57352" name="Line 5"/>
          <p:cNvSpPr>
            <a:spLocks noChangeShapeType="1"/>
          </p:cNvSpPr>
          <p:nvPr/>
        </p:nvSpPr>
        <p:spPr bwMode="auto">
          <a:xfrm>
            <a:off x="7010400" y="2057400"/>
            <a:ext cx="12954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57356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246314"/>
            <a:ext cx="4038600" cy="3233737"/>
          </a:xfrm>
          <a:noFill/>
          <a:ln/>
        </p:spPr>
      </p:pic>
      <p:sp>
        <p:nvSpPr>
          <p:cNvPr id="57357" name="Rectangle 13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438400"/>
            <a:ext cx="4038600" cy="29718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Interpretation: </a:t>
            </a:r>
          </a:p>
          <a:p>
            <a:r>
              <a:rPr lang="en-US" altLang="en-US"/>
              <a:t>Form: linear (straight)</a:t>
            </a:r>
          </a:p>
          <a:p>
            <a:r>
              <a:rPr lang="en-US" altLang="en-US"/>
              <a:t>Outliers: none</a:t>
            </a:r>
          </a:p>
          <a:p>
            <a:r>
              <a:rPr lang="en-US" altLang="en-US"/>
              <a:t>Direction: positive</a:t>
            </a:r>
          </a:p>
          <a:p>
            <a:r>
              <a:rPr lang="en-US" altLang="en-US"/>
              <a:t>Strength: difficult to judge by eye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 flipV="1">
            <a:off x="3048000" y="2819400"/>
            <a:ext cx="27432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59" name="Text Box 15"/>
          <p:cNvSpPr txBox="1">
            <a:spLocks noChangeArrowheads="1"/>
          </p:cNvSpPr>
          <p:nvPr/>
        </p:nvSpPr>
        <p:spPr bwMode="auto">
          <a:xfrm>
            <a:off x="2362200" y="1600201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/>
              <a:t>Here is the scatterplot we saw earlier:</a:t>
            </a:r>
          </a:p>
        </p:txBody>
      </p:sp>
    </p:spTree>
    <p:extLst>
      <p:ext uri="{BB962C8B-B14F-4D97-AF65-F5344CB8AC3E}">
        <p14:creationId xmlns:p14="http://schemas.microsoft.com/office/powerpoint/2010/main" val="161438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7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7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7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7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7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7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7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7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7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73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7" grpId="0" build="p"/>
      <p:bldP spid="573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What is Pattern Recognition?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691" y="2365953"/>
            <a:ext cx="7822276" cy="4351338"/>
          </a:xfrm>
        </p:spPr>
        <p:txBody>
          <a:bodyPr/>
          <a:lstStyle/>
          <a:p>
            <a:pPr algn="just"/>
            <a:r>
              <a:rPr lang="en-US" sz="3600" dirty="0" smtClean="0"/>
              <a:t>Pattern recognition (PR) is the scientific discipline that concerns the description and classification (recognition) of patterns (objects)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3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Example 2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Interpretation </a:t>
            </a:r>
          </a:p>
          <a:p>
            <a:r>
              <a:rPr lang="en-US" altLang="en-US"/>
              <a:t>Form: linear</a:t>
            </a:r>
          </a:p>
          <a:p>
            <a:r>
              <a:rPr lang="en-US" altLang="en-US"/>
              <a:t>Outliers: none</a:t>
            </a:r>
          </a:p>
          <a:p>
            <a:r>
              <a:rPr lang="en-US" altLang="en-US"/>
              <a:t>Direction: positive</a:t>
            </a:r>
          </a:p>
          <a:p>
            <a:r>
              <a:rPr lang="en-US" altLang="en-US"/>
              <a:t>Strength: difficult to judge by eye (looks strong)</a:t>
            </a:r>
          </a:p>
        </p:txBody>
      </p:sp>
      <p:pic>
        <p:nvPicPr>
          <p:cNvPr id="14346" name="Picture 10" descr="Picture4.png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68501"/>
            <a:ext cx="4038600" cy="3789363"/>
          </a:xfrm>
          <a:noFill/>
        </p:spPr>
      </p:pic>
      <p:sp>
        <p:nvSpPr>
          <p:cNvPr id="14348" name="Line 12"/>
          <p:cNvSpPr>
            <a:spLocks noChangeShapeType="1"/>
          </p:cNvSpPr>
          <p:nvPr/>
        </p:nvSpPr>
        <p:spPr bwMode="auto">
          <a:xfrm flipV="1">
            <a:off x="2590800" y="26670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54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3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5" grpId="0" build="p"/>
      <p:bldP spid="1434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Example 3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r>
              <a:rPr lang="en-US" altLang="en-US"/>
              <a:t>Form: linear</a:t>
            </a:r>
          </a:p>
          <a:p>
            <a:r>
              <a:rPr lang="en-US" altLang="en-US"/>
              <a:t>Outliers: none</a:t>
            </a:r>
          </a:p>
          <a:p>
            <a:r>
              <a:rPr lang="en-US" altLang="en-US"/>
              <a:t>Direction: negative</a:t>
            </a:r>
          </a:p>
          <a:p>
            <a:r>
              <a:rPr lang="en-US" altLang="en-US"/>
              <a:t>Strength: difficult to judge by eye (looks moderate)</a:t>
            </a:r>
          </a:p>
        </p:txBody>
      </p:sp>
      <p:pic>
        <p:nvPicPr>
          <p:cNvPr id="15370" name="Picture 6" descr="Picture3.png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085976"/>
            <a:ext cx="4038600" cy="3552825"/>
          </a:xfrm>
          <a:noFill/>
        </p:spPr>
      </p:pic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505200" y="2362200"/>
            <a:ext cx="1663700" cy="1792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9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build="p"/>
      <p:bldP spid="1537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Example 4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r>
              <a:rPr lang="en-US" altLang="en-US"/>
              <a:t>Form: linear(?)</a:t>
            </a:r>
          </a:p>
          <a:p>
            <a:r>
              <a:rPr lang="en-US" altLang="en-US"/>
              <a:t>Outliers: none</a:t>
            </a:r>
          </a:p>
          <a:p>
            <a:r>
              <a:rPr lang="en-US" altLang="en-US"/>
              <a:t>Direction: negative</a:t>
            </a:r>
          </a:p>
          <a:p>
            <a:r>
              <a:rPr lang="en-US" altLang="en-US"/>
              <a:t>Strength: difficult to judge by eye (looks weak)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3322" name="Picture 6" descr="Picture1.png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79614"/>
            <a:ext cx="4038600" cy="3767137"/>
          </a:xfrm>
          <a:noFill/>
        </p:spPr>
      </p:pic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124200" y="29718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5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build="p"/>
      <p:bldP spid="133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Interpreting Scatterplots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72200" y="1600201"/>
            <a:ext cx="4038600" cy="4525963"/>
          </a:xfrm>
        </p:spPr>
        <p:txBody>
          <a:bodyPr/>
          <a:lstStyle/>
          <a:p>
            <a:r>
              <a:rPr lang="en-US" altLang="en-US"/>
              <a:t>Form: curved</a:t>
            </a:r>
          </a:p>
          <a:p>
            <a:r>
              <a:rPr lang="en-US" altLang="en-US"/>
              <a:t>Outliers: none</a:t>
            </a:r>
          </a:p>
          <a:p>
            <a:r>
              <a:rPr lang="en-US" altLang="en-US"/>
              <a:t>Direction: U-shaped</a:t>
            </a:r>
          </a:p>
          <a:p>
            <a:r>
              <a:rPr lang="en-US" altLang="en-US"/>
              <a:t>Strength: difficult to judge by eye (looks moderate)</a:t>
            </a:r>
          </a:p>
        </p:txBody>
      </p:sp>
      <p:pic>
        <p:nvPicPr>
          <p:cNvPr id="16394" name="Picture 6" descr="Picture2.png"/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1971676"/>
            <a:ext cx="4038600" cy="3781425"/>
          </a:xfrm>
          <a:noFill/>
        </p:spPr>
      </p:pic>
    </p:spTree>
    <p:extLst>
      <p:ext uri="{BB962C8B-B14F-4D97-AF65-F5344CB8AC3E}">
        <p14:creationId xmlns:p14="http://schemas.microsoft.com/office/powerpoint/2010/main" val="199746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3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47801"/>
            <a:ext cx="3886200" cy="46783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It is difficult to judge correlational </a:t>
            </a:r>
            <a:r>
              <a:rPr lang="en-US" altLang="en-US" sz="2400" i="1"/>
              <a:t>strength </a:t>
            </a:r>
            <a:r>
              <a:rPr lang="en-US" altLang="en-US" sz="2400"/>
              <a:t>by eye alone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Here are identical data plotted on differently axes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First relationship </a:t>
            </a:r>
            <a:r>
              <a:rPr lang="en-US" altLang="en-US" sz="2400" i="1"/>
              <a:t>seems </a:t>
            </a:r>
            <a:r>
              <a:rPr lang="en-US" altLang="en-US" sz="2400"/>
              <a:t>weaker than second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This is an artifact of the axis scaling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We use a statistical called the </a:t>
            </a:r>
            <a:r>
              <a:rPr lang="en-US" altLang="en-US" sz="2400" i="1"/>
              <a:t>correlation coefficient </a:t>
            </a:r>
            <a:r>
              <a:rPr lang="en-US" altLang="en-US" sz="2400"/>
              <a:t>to judge strength objectively</a:t>
            </a:r>
          </a:p>
        </p:txBody>
      </p:sp>
      <p:pic>
        <p:nvPicPr>
          <p:cNvPr id="17415" name="Picture 6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67400" y="1257300"/>
            <a:ext cx="4013200" cy="5380038"/>
          </a:xfrm>
          <a:noFill/>
        </p:spPr>
      </p:pic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5400"/>
              <a:t>Correlational Strength</a:t>
            </a:r>
          </a:p>
        </p:txBody>
      </p:sp>
    </p:spTree>
    <p:extLst>
      <p:ext uri="{BB962C8B-B14F-4D97-AF65-F5344CB8AC3E}">
        <p14:creationId xmlns:p14="http://schemas.microsoft.com/office/powerpoint/2010/main" val="12686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Pearson correlation coefficient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371600" y="1981201"/>
            <a:ext cx="9031288" cy="4568825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In statistics, the Pearson correlation coefficient (</a:t>
            </a:r>
            <a:r>
              <a:rPr lang="en-US" altLang="en-US" dirty="0" smtClean="0"/>
              <a:t>PCC)is </a:t>
            </a:r>
            <a:r>
              <a:rPr lang="en-US" altLang="en-US" dirty="0"/>
              <a:t>a correlation coefficient that measures linear correlation between two sets of data.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It </a:t>
            </a:r>
            <a:r>
              <a:rPr lang="en-US" altLang="en-US" dirty="0"/>
              <a:t>is the ratio between the covariance of two variables and the product of their standard deviations; thus, </a:t>
            </a:r>
            <a:endParaRPr lang="en-US" altLang="en-US" dirty="0" smtClean="0"/>
          </a:p>
          <a:p>
            <a:pPr algn="just"/>
            <a:r>
              <a:rPr lang="en-US" altLang="en-US" dirty="0"/>
              <a:t>I</a:t>
            </a:r>
            <a:r>
              <a:rPr lang="en-US" altLang="en-US" dirty="0" smtClean="0"/>
              <a:t>t </a:t>
            </a:r>
            <a:r>
              <a:rPr lang="en-US" altLang="en-US" dirty="0"/>
              <a:t>is essentially a normalized measurement of the covariance, such that the result always has a value between −1 and 1.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661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Pearson correlation coefficient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371600" y="1981201"/>
            <a:ext cx="9031288" cy="45688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In order to test the linear association between two variables x and y we can use the Pearson correlation coefficient </a:t>
            </a:r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xy</a:t>
            </a:r>
            <a:endParaRPr lang="en-US" altLang="en-US" baseline="-25000" dirty="0" smtClean="0"/>
          </a:p>
          <a:p>
            <a:endParaRPr lang="en-US" altLang="en-US" baseline="-25000" dirty="0" smtClean="0"/>
          </a:p>
          <a:p>
            <a:endParaRPr lang="en-US" altLang="en-US" baseline="-25000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The correlation coefficient takes values between -1 to 1</a:t>
            </a:r>
          </a:p>
          <a:p>
            <a:pPr lvl="1"/>
            <a:r>
              <a:rPr lang="en-US" altLang="en-US" dirty="0" smtClean="0"/>
              <a:t>1: </a:t>
            </a:r>
            <a:r>
              <a:rPr lang="en-US" altLang="en-US" dirty="0" smtClean="0">
                <a:solidFill>
                  <a:srgbClr val="00B050"/>
                </a:solidFill>
              </a:rPr>
              <a:t>perfect/strong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00B050"/>
                </a:solidFill>
              </a:rPr>
              <a:t>positive</a:t>
            </a:r>
            <a:r>
              <a:rPr lang="en-US" altLang="en-US" dirty="0" smtClean="0"/>
              <a:t> linear correlation</a:t>
            </a:r>
          </a:p>
          <a:p>
            <a:pPr lvl="1"/>
            <a:r>
              <a:rPr lang="en-US" altLang="en-US" dirty="0" smtClean="0"/>
              <a:t>-1: </a:t>
            </a:r>
            <a:r>
              <a:rPr lang="en-US" altLang="en-US" dirty="0" smtClean="0">
                <a:solidFill>
                  <a:srgbClr val="FF0000"/>
                </a:solidFill>
              </a:rPr>
              <a:t>perfect/strong</a:t>
            </a:r>
            <a:r>
              <a:rPr lang="en-US" altLang="en-US" dirty="0" smtClean="0"/>
              <a:t> and </a:t>
            </a:r>
            <a:r>
              <a:rPr lang="en-US" altLang="en-US" dirty="0" smtClean="0">
                <a:solidFill>
                  <a:srgbClr val="FF0000"/>
                </a:solidFill>
              </a:rPr>
              <a:t>negative</a:t>
            </a:r>
            <a:r>
              <a:rPr lang="en-US" altLang="en-US" dirty="0" smtClean="0"/>
              <a:t> linear correlation</a:t>
            </a:r>
          </a:p>
          <a:p>
            <a:pPr lvl="1"/>
            <a:r>
              <a:rPr lang="en-US" altLang="en-US" dirty="0" smtClean="0"/>
              <a:t>0: </a:t>
            </a:r>
            <a:r>
              <a:rPr lang="en-US" altLang="en-US" dirty="0" smtClean="0">
                <a:solidFill>
                  <a:srgbClr val="FF40FF"/>
                </a:solidFill>
              </a:rPr>
              <a:t>no</a:t>
            </a:r>
            <a:r>
              <a:rPr lang="en-US" altLang="en-US" dirty="0" smtClean="0"/>
              <a:t> linear correlation</a:t>
            </a:r>
          </a:p>
        </p:txBody>
      </p:sp>
      <p:pic>
        <p:nvPicPr>
          <p:cNvPr id="15363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99" y="3477317"/>
            <a:ext cx="41021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824389"/>
              </p:ext>
            </p:extLst>
          </p:nvPr>
        </p:nvGraphicFramePr>
        <p:xfrm>
          <a:off x="701040" y="3178867"/>
          <a:ext cx="6096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4" imgW="2768400" imgH="533160" progId="Equation.3">
                  <p:embed/>
                </p:oleObj>
              </mc:Choice>
              <mc:Fallback>
                <p:oleObj name="Equation" r:id="rId4" imgW="27684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" y="3178867"/>
                        <a:ext cx="60960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566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Pearson correlation coefficient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1138844" y="1825625"/>
            <a:ext cx="10214956" cy="4351338"/>
          </a:xfrm>
        </p:spPr>
        <p:txBody>
          <a:bodyPr/>
          <a:lstStyle/>
          <a:p>
            <a:r>
              <a:rPr lang="en-US" altLang="en-US" dirty="0" smtClean="0"/>
              <a:t>It is very crucial to understand that this correlation coefficient can only examine linear associations between two variables</a:t>
            </a:r>
          </a:p>
        </p:txBody>
      </p:sp>
      <p:pic>
        <p:nvPicPr>
          <p:cNvPr id="16387" name="Picture 2" descr="orrelation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8" b="68919"/>
          <a:stretch>
            <a:fillRect/>
          </a:stretch>
        </p:blipFill>
        <p:spPr bwMode="auto">
          <a:xfrm>
            <a:off x="1547018" y="3377406"/>
            <a:ext cx="869156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2095500" y="49768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6389" name="TextBox 5"/>
          <p:cNvSpPr txBox="1">
            <a:spLocks noChangeArrowheads="1"/>
          </p:cNvSpPr>
          <p:nvPr/>
        </p:nvSpPr>
        <p:spPr bwMode="auto">
          <a:xfrm>
            <a:off x="9564689" y="4976813"/>
            <a:ext cx="4587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-1</a:t>
            </a:r>
          </a:p>
        </p:txBody>
      </p:sp>
      <p:sp>
        <p:nvSpPr>
          <p:cNvPr id="16390" name="TextBox 6"/>
          <p:cNvSpPr txBox="1">
            <a:spLocks noChangeArrowheads="1"/>
          </p:cNvSpPr>
          <p:nvPr/>
        </p:nvSpPr>
        <p:spPr bwMode="auto">
          <a:xfrm>
            <a:off x="3022601" y="497681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0.8</a:t>
            </a:r>
          </a:p>
        </p:txBody>
      </p:sp>
      <p:sp>
        <p:nvSpPr>
          <p:cNvPr id="16391" name="TextBox 7"/>
          <p:cNvSpPr txBox="1">
            <a:spLocks noChangeArrowheads="1"/>
          </p:cNvSpPr>
          <p:nvPr/>
        </p:nvSpPr>
        <p:spPr bwMode="auto">
          <a:xfrm>
            <a:off x="8093076" y="4968876"/>
            <a:ext cx="714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-0.8</a:t>
            </a:r>
          </a:p>
        </p:txBody>
      </p:sp>
      <p:sp>
        <p:nvSpPr>
          <p:cNvPr id="16392" name="TextBox 8"/>
          <p:cNvSpPr txBox="1">
            <a:spLocks noChangeArrowheads="1"/>
          </p:cNvSpPr>
          <p:nvPr/>
        </p:nvSpPr>
        <p:spPr bwMode="auto">
          <a:xfrm>
            <a:off x="4264026" y="4968876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0.4</a:t>
            </a:r>
          </a:p>
        </p:txBody>
      </p:sp>
      <p:sp>
        <p:nvSpPr>
          <p:cNvPr id="16393" name="TextBox 9"/>
          <p:cNvSpPr txBox="1">
            <a:spLocks noChangeArrowheads="1"/>
          </p:cNvSpPr>
          <p:nvPr/>
        </p:nvSpPr>
        <p:spPr bwMode="auto">
          <a:xfrm>
            <a:off x="6908801" y="4976813"/>
            <a:ext cx="715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-0.4</a:t>
            </a:r>
          </a:p>
        </p:txBody>
      </p:sp>
      <p:sp>
        <p:nvSpPr>
          <p:cNvPr id="16394" name="TextBox 10"/>
          <p:cNvSpPr txBox="1">
            <a:spLocks noChangeArrowheads="1"/>
          </p:cNvSpPr>
          <p:nvPr/>
        </p:nvSpPr>
        <p:spPr bwMode="auto">
          <a:xfrm>
            <a:off x="5715000" y="4976813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024314" y="5589588"/>
            <a:ext cx="6192837" cy="1104900"/>
            <a:chOff x="2501049" y="5589369"/>
            <a:chExt cx="6191741" cy="1104900"/>
          </a:xfrm>
        </p:grpSpPr>
        <p:pic>
          <p:nvPicPr>
            <p:cNvPr id="16396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049" y="5589369"/>
              <a:ext cx="2070100" cy="1104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397" name="TextBox 13"/>
            <p:cNvSpPr txBox="1">
              <a:spLocks noChangeArrowheads="1"/>
            </p:cNvSpPr>
            <p:nvPr/>
          </p:nvSpPr>
          <p:spPr bwMode="auto">
            <a:xfrm>
              <a:off x="4571149" y="5680154"/>
              <a:ext cx="412164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What is the correlation here?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64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782" y="0"/>
            <a:ext cx="6140124" cy="7031797"/>
          </a:xfrm>
        </p:spPr>
      </p:pic>
    </p:spTree>
    <p:extLst>
      <p:ext uri="{BB962C8B-B14F-4D97-AF65-F5344CB8AC3E}">
        <p14:creationId xmlns:p14="http://schemas.microsoft.com/office/powerpoint/2010/main" val="12270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Spearman's rank correlation </a:t>
            </a:r>
            <a:r>
              <a:rPr lang="en-IN" dirty="0" smtClean="0"/>
              <a:t>coefficient</a:t>
            </a:r>
            <a:endParaRPr lang="en-IN" dirty="0"/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15389" y="1690688"/>
            <a:ext cx="10764981" cy="45688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en-US" dirty="0" smtClean="0"/>
              <a:t>In statistics</a:t>
            </a:r>
            <a:r>
              <a:rPr lang="en-US" altLang="en-US" dirty="0"/>
              <a:t>, Spearman's rank correlation coefficient or Spearman's ρ, named after Charles </a:t>
            </a:r>
            <a:r>
              <a:rPr lang="en-US" altLang="en-US" dirty="0" smtClean="0"/>
              <a:t>Spearman</a:t>
            </a:r>
            <a:r>
              <a:rPr lang="en-US" altLang="en-US" dirty="0"/>
              <a:t> and often denoted by the Greek letter  ρ  (rho) or </a:t>
            </a:r>
            <a:r>
              <a:rPr lang="en-US" altLang="en-US" dirty="0" smtClean="0"/>
              <a:t>as </a:t>
            </a:r>
            <a:r>
              <a:rPr lang="en-US" altLang="en-US" dirty="0" err="1" smtClean="0"/>
              <a:t>r</a:t>
            </a:r>
            <a:r>
              <a:rPr lang="en-US" altLang="en-US" baseline="-25000" dirty="0" err="1" smtClean="0"/>
              <a:t>s</a:t>
            </a:r>
            <a:endParaRPr lang="en-US" altLang="en-US" baseline="-25000" dirty="0" smtClean="0"/>
          </a:p>
          <a:p>
            <a:pPr algn="just"/>
            <a:endParaRPr lang="en-US" altLang="en-US" baseline="-25000" dirty="0"/>
          </a:p>
          <a:p>
            <a:pPr algn="just"/>
            <a:r>
              <a:rPr lang="en-US" altLang="en-US" dirty="0" smtClean="0"/>
              <a:t>It is </a:t>
            </a:r>
            <a:r>
              <a:rPr lang="en-US" altLang="en-US" dirty="0"/>
              <a:t>a nonparametric measure of rank correlation (statistical dependence between the rankings of two variables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 algn="just"/>
            <a:r>
              <a:rPr lang="en-US" altLang="en-US" dirty="0"/>
              <a:t>The Spearman correlation between two variables is equal to the Pearson correlation between the rank values of those two variables;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while </a:t>
            </a:r>
            <a:r>
              <a:rPr lang="en-US" altLang="en-US" dirty="0"/>
              <a:t>Pearson's correlation assesses linear relationships, Spearman's correlation assesses monotonic relationships (whether linear or not). If there are no repeated data values, a perfect Spearman correlation of +1 or −1 occurs when each of the variables is a perfect monotone function of the other.</a:t>
            </a:r>
          </a:p>
          <a:p>
            <a:pPr algn="just"/>
            <a:endParaRPr lang="en-US" altLang="en-US" dirty="0" smtClean="0"/>
          </a:p>
        </p:txBody>
      </p:sp>
      <p:sp>
        <p:nvSpPr>
          <p:cNvPr id="9" name="AutoShape 9" descr="\rho ">
            <a:hlinkClick r:id="rId2" tooltip="Rho (letter)"/>
          </p:cNvPr>
          <p:cNvSpPr>
            <a:spLocks noChangeAspect="1" noChangeArrowheads="1"/>
          </p:cNvSpPr>
          <p:nvPr/>
        </p:nvSpPr>
        <p:spPr bwMode="auto">
          <a:xfrm>
            <a:off x="8255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0" descr="r_{s}"/>
          <p:cNvSpPr>
            <a:spLocks noChangeAspect="1" noChangeArrowheads="1"/>
          </p:cNvSpPr>
          <p:nvPr/>
        </p:nvSpPr>
        <p:spPr bwMode="auto">
          <a:xfrm>
            <a:off x="901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70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What is Pattern Recognition?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0611" y="1825625"/>
            <a:ext cx="8636923" cy="4351338"/>
          </a:xfrm>
        </p:spPr>
        <p:txBody>
          <a:bodyPr/>
          <a:lstStyle/>
          <a:p>
            <a:pPr algn="just"/>
            <a:r>
              <a:rPr lang="en-US" sz="3200" dirty="0" smtClean="0"/>
              <a:t>Depending on the application, these objects can be images or signal waveforms or any type of measurements that need to be classified. </a:t>
            </a:r>
          </a:p>
          <a:p>
            <a:pPr algn="just"/>
            <a:r>
              <a:rPr lang="en-US" sz="3200" dirty="0" smtClean="0"/>
              <a:t>All these objects are referred using the generic term patterns.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28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Spearman's rank correlation </a:t>
            </a:r>
            <a:r>
              <a:rPr lang="en-IN" dirty="0" smtClean="0"/>
              <a:t>coefficient</a:t>
            </a:r>
            <a:endParaRPr lang="en-IN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01" y="2348689"/>
            <a:ext cx="6220491" cy="3395406"/>
          </a:xfrm>
        </p:spPr>
      </p:pic>
      <p:sp>
        <p:nvSpPr>
          <p:cNvPr id="9" name="AutoShape 9" descr="\rho ">
            <a:hlinkClick r:id="rId3" tooltip="Rho (letter)"/>
          </p:cNvPr>
          <p:cNvSpPr>
            <a:spLocks noChangeAspect="1" noChangeArrowheads="1"/>
          </p:cNvSpPr>
          <p:nvPr/>
        </p:nvSpPr>
        <p:spPr bwMode="auto">
          <a:xfrm>
            <a:off x="8255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0" descr="r_{s}"/>
          <p:cNvSpPr>
            <a:spLocks noChangeAspect="1" noChangeArrowheads="1"/>
          </p:cNvSpPr>
          <p:nvPr/>
        </p:nvSpPr>
        <p:spPr bwMode="auto">
          <a:xfrm>
            <a:off x="901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1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9" descr="\rho ">
            <a:hlinkClick r:id="rId2" tooltip="Rho (letter)"/>
          </p:cNvPr>
          <p:cNvSpPr>
            <a:spLocks noChangeAspect="1" noChangeArrowheads="1"/>
          </p:cNvSpPr>
          <p:nvPr/>
        </p:nvSpPr>
        <p:spPr bwMode="auto">
          <a:xfrm>
            <a:off x="82550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10" descr="r_{s}"/>
          <p:cNvSpPr>
            <a:spLocks noChangeAspect="1" noChangeArrowheads="1"/>
          </p:cNvSpPr>
          <p:nvPr/>
        </p:nvSpPr>
        <p:spPr bwMode="auto">
          <a:xfrm>
            <a:off x="90106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640" y="0"/>
            <a:ext cx="7933199" cy="6794553"/>
          </a:xfrm>
        </p:spPr>
      </p:pic>
    </p:spTree>
    <p:extLst>
      <p:ext uri="{BB962C8B-B14F-4D97-AF65-F5344CB8AC3E}">
        <p14:creationId xmlns:p14="http://schemas.microsoft.com/office/powerpoint/2010/main" val="2222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 smtClean="0"/>
              <a:t>What is Pattern Recognition?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912" y="1825625"/>
            <a:ext cx="9002683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600" dirty="0" smtClean="0"/>
              <a:t>Pattern recognition is an integral part in most machine intelligence systems built for decision making.</a:t>
            </a:r>
          </a:p>
          <a:p>
            <a:pPr algn="just">
              <a:defRPr/>
            </a:pPr>
            <a:r>
              <a:rPr lang="en-US" sz="3600" dirty="0"/>
              <a:t>PR techniques are an important component of intelligent systems and are used for many application domains</a:t>
            </a:r>
          </a:p>
          <a:p>
            <a:pPr marL="0" indent="0">
              <a:buNone/>
              <a:defRPr/>
            </a:pPr>
            <a:r>
              <a:rPr lang="en-US" sz="3600" dirty="0"/>
              <a:t>           - Decision making </a:t>
            </a:r>
          </a:p>
          <a:p>
            <a:pPr marL="0" indent="0">
              <a:buNone/>
              <a:defRPr/>
            </a:pPr>
            <a:r>
              <a:rPr lang="en-US" sz="3600" dirty="0"/>
              <a:t>           - Object and pattern classification</a:t>
            </a:r>
            <a:endParaRPr lang="ar-IQ" sz="3600" dirty="0"/>
          </a:p>
          <a:p>
            <a:pPr algn="just"/>
            <a:endParaRPr lang="en-IN" sz="3600" dirty="0" smtClean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3486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Pattern Recognition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409" y="1838673"/>
            <a:ext cx="9115260" cy="4229618"/>
          </a:xfrm>
        </p:spPr>
      </p:pic>
    </p:spTree>
    <p:extLst>
      <p:ext uri="{BB962C8B-B14F-4D97-AF65-F5344CB8AC3E}">
        <p14:creationId xmlns:p14="http://schemas.microsoft.com/office/powerpoint/2010/main" val="241524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Pattern Recognition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686" y="1819665"/>
            <a:ext cx="7363085" cy="4908723"/>
          </a:xfrm>
        </p:spPr>
      </p:pic>
    </p:spTree>
    <p:extLst>
      <p:ext uri="{BB962C8B-B14F-4D97-AF65-F5344CB8AC3E}">
        <p14:creationId xmlns:p14="http://schemas.microsoft.com/office/powerpoint/2010/main" val="42894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0" y="243167"/>
            <a:ext cx="10792284" cy="6398703"/>
          </a:xfrm>
        </p:spPr>
      </p:pic>
    </p:spTree>
    <p:extLst>
      <p:ext uri="{BB962C8B-B14F-4D97-AF65-F5344CB8AC3E}">
        <p14:creationId xmlns:p14="http://schemas.microsoft.com/office/powerpoint/2010/main" val="80533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Human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Humans have developed highly sophisticated skills </a:t>
            </a:r>
            <a:endParaRPr lang="en-US" altLang="en-US" dirty="0" smtClean="0"/>
          </a:p>
          <a:p>
            <a:pPr algn="just"/>
            <a:r>
              <a:rPr lang="en-US" altLang="en-US" dirty="0" smtClean="0"/>
              <a:t>for </a:t>
            </a:r>
            <a:r>
              <a:rPr lang="en-US" altLang="en-US" dirty="0"/>
              <a:t>sensing their environment and taking actions according to what they </a:t>
            </a:r>
            <a:r>
              <a:rPr lang="en-US" altLang="en-US" dirty="0" smtClean="0"/>
              <a:t>observe</a:t>
            </a:r>
          </a:p>
          <a:p>
            <a:r>
              <a:rPr lang="en-US" altLang="en-US" dirty="0" smtClean="0"/>
              <a:t>e.g., </a:t>
            </a:r>
          </a:p>
          <a:p>
            <a:pPr lvl="1"/>
            <a:r>
              <a:rPr lang="en-US" altLang="en-US" dirty="0" smtClean="0"/>
              <a:t>recognizing </a:t>
            </a:r>
            <a:r>
              <a:rPr lang="en-US" altLang="en-US" dirty="0"/>
              <a:t>a face, </a:t>
            </a:r>
          </a:p>
          <a:p>
            <a:pPr lvl="1"/>
            <a:r>
              <a:rPr lang="en-US" altLang="en-US" dirty="0" smtClean="0"/>
              <a:t>understanding </a:t>
            </a:r>
            <a:r>
              <a:rPr lang="en-US" altLang="en-US" dirty="0"/>
              <a:t>spoken </a:t>
            </a:r>
            <a:r>
              <a:rPr lang="en-US" altLang="en-US" dirty="0" smtClean="0"/>
              <a:t>words,</a:t>
            </a:r>
          </a:p>
          <a:p>
            <a:pPr lvl="1"/>
            <a:r>
              <a:rPr lang="en-US" altLang="en-US" dirty="0" smtClean="0"/>
              <a:t>reading </a:t>
            </a:r>
            <a:r>
              <a:rPr lang="en-US" altLang="en-US" dirty="0"/>
              <a:t>handwriting, </a:t>
            </a:r>
          </a:p>
          <a:p>
            <a:pPr lvl="1"/>
            <a:r>
              <a:rPr lang="en-US" altLang="en-US" dirty="0" smtClean="0"/>
              <a:t>distinguishing </a:t>
            </a:r>
            <a:r>
              <a:rPr lang="en-US" altLang="en-US" dirty="0"/>
              <a:t>fresh food from its smell. </a:t>
            </a: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r>
              <a:rPr lang="en-US" altLang="en-US" dirty="0" smtClean="0"/>
              <a:t>We </a:t>
            </a:r>
            <a:r>
              <a:rPr lang="en-US" altLang="en-US" dirty="0"/>
              <a:t>would like to give similar capabilities to machines</a:t>
            </a:r>
            <a:endParaRPr lang="ar-IQ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8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1491</Words>
  <Application>Microsoft Office PowerPoint</Application>
  <PresentationFormat>Widescreen</PresentationFormat>
  <Paragraphs>267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Calibri</vt:lpstr>
      <vt:lpstr>Calibri Light</vt:lpstr>
      <vt:lpstr>Symbol</vt:lpstr>
      <vt:lpstr>Times New Roman</vt:lpstr>
      <vt:lpstr>Office Theme</vt:lpstr>
      <vt:lpstr>Equation</vt:lpstr>
      <vt:lpstr>Pattern Recognition</vt:lpstr>
      <vt:lpstr>What is a Pattern?</vt:lpstr>
      <vt:lpstr>What is Pattern Recognition?</vt:lpstr>
      <vt:lpstr>What is Pattern Recognition?</vt:lpstr>
      <vt:lpstr>What is Pattern Recognition?</vt:lpstr>
      <vt:lpstr>Pattern Recognition</vt:lpstr>
      <vt:lpstr>Pattern Recognition</vt:lpstr>
      <vt:lpstr>PowerPoint Presentation</vt:lpstr>
      <vt:lpstr>Human Perception</vt:lpstr>
      <vt:lpstr>Machine Perception</vt:lpstr>
      <vt:lpstr>PowerPoint Presentation</vt:lpstr>
      <vt:lpstr>Pattern Recognition</vt:lpstr>
      <vt:lpstr>Data Transformation</vt:lpstr>
      <vt:lpstr>Binning</vt:lpstr>
      <vt:lpstr>Binning</vt:lpstr>
      <vt:lpstr>Binning</vt:lpstr>
      <vt:lpstr>Binning</vt:lpstr>
      <vt:lpstr>Binning</vt:lpstr>
      <vt:lpstr>Binning</vt:lpstr>
      <vt:lpstr>Normalization</vt:lpstr>
      <vt:lpstr>Normalization</vt:lpstr>
      <vt:lpstr>Correlated variables</vt:lpstr>
      <vt:lpstr>Linear correlation</vt:lpstr>
      <vt:lpstr>PowerPoint Presentation</vt:lpstr>
      <vt:lpstr>Explanatory Variable and Response Variable</vt:lpstr>
      <vt:lpstr>Data (data file = gdp_life.sav)</vt:lpstr>
      <vt:lpstr>Scatterplot: Bivariate points (xi, yi)</vt:lpstr>
      <vt:lpstr>Interpreting Scatterplots</vt:lpstr>
      <vt:lpstr>Example: Interpretation</vt:lpstr>
      <vt:lpstr>Example 2</vt:lpstr>
      <vt:lpstr>Example 3</vt:lpstr>
      <vt:lpstr>Example 4</vt:lpstr>
      <vt:lpstr>Interpreting Scatterplots</vt:lpstr>
      <vt:lpstr>Correlational Strength</vt:lpstr>
      <vt:lpstr>Pearson correlation coefficient</vt:lpstr>
      <vt:lpstr>Pearson correlation coefficient</vt:lpstr>
      <vt:lpstr>Pearson correlation coefficient</vt:lpstr>
      <vt:lpstr>PowerPoint Presentation</vt:lpstr>
      <vt:lpstr>Spearman's rank correlation coefficient</vt:lpstr>
      <vt:lpstr>Spearman's rank correlation coefficient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Microsoft account</dc:creator>
  <cp:lastModifiedBy>Microsoft account</cp:lastModifiedBy>
  <cp:revision>21</cp:revision>
  <dcterms:created xsi:type="dcterms:W3CDTF">2024-01-04T06:45:43Z</dcterms:created>
  <dcterms:modified xsi:type="dcterms:W3CDTF">2024-01-17T07:56:48Z</dcterms:modified>
</cp:coreProperties>
</file>